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1.xml" ContentType="application/vnd.openxmlformats-officedocument.drawingml.chart+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8" r:id="rId3"/>
    <p:sldMasterId id="2147483716" r:id="rId4"/>
  </p:sldMasterIdLst>
  <p:notesMasterIdLst>
    <p:notesMasterId r:id="rId68"/>
  </p:notesMasterIdLst>
  <p:handoutMasterIdLst>
    <p:handoutMasterId r:id="rId69"/>
  </p:handoutMasterIdLst>
  <p:sldIdLst>
    <p:sldId id="259" r:id="rId5"/>
    <p:sldId id="260" r:id="rId6"/>
    <p:sldId id="271" r:id="rId7"/>
    <p:sldId id="388" r:id="rId8"/>
    <p:sldId id="339" r:id="rId9"/>
    <p:sldId id="329" r:id="rId10"/>
    <p:sldId id="300" r:id="rId11"/>
    <p:sldId id="327" r:id="rId12"/>
    <p:sldId id="291" r:id="rId13"/>
    <p:sldId id="292" r:id="rId14"/>
    <p:sldId id="298" r:id="rId15"/>
    <p:sldId id="301" r:id="rId16"/>
    <p:sldId id="299" r:id="rId17"/>
    <p:sldId id="518" r:id="rId18"/>
    <p:sldId id="285" r:id="rId19"/>
    <p:sldId id="334" r:id="rId20"/>
    <p:sldId id="513" r:id="rId21"/>
    <p:sldId id="514" r:id="rId22"/>
    <p:sldId id="470" r:id="rId23"/>
    <p:sldId id="522" r:id="rId24"/>
    <p:sldId id="466" r:id="rId25"/>
    <p:sldId id="385" r:id="rId26"/>
    <p:sldId id="523" r:id="rId27"/>
    <p:sldId id="337" r:id="rId28"/>
    <p:sldId id="284" r:id="rId29"/>
    <p:sldId id="332" r:id="rId30"/>
    <p:sldId id="441" r:id="rId31"/>
    <p:sldId id="476" r:id="rId32"/>
    <p:sldId id="443" r:id="rId33"/>
    <p:sldId id="524" r:id="rId34"/>
    <p:sldId id="528" r:id="rId35"/>
    <p:sldId id="527" r:id="rId36"/>
    <p:sldId id="344" r:id="rId37"/>
    <p:sldId id="411" r:id="rId38"/>
    <p:sldId id="478" r:id="rId39"/>
    <p:sldId id="487" r:id="rId40"/>
    <p:sldId id="475" r:id="rId41"/>
    <p:sldId id="468" r:id="rId42"/>
    <p:sldId id="456" r:id="rId43"/>
    <p:sldId id="512" r:id="rId44"/>
    <p:sldId id="490" r:id="rId45"/>
    <p:sldId id="336" r:id="rId46"/>
    <p:sldId id="501" r:id="rId47"/>
    <p:sldId id="529" r:id="rId48"/>
    <p:sldId id="437" r:id="rId49"/>
    <p:sldId id="417" r:id="rId50"/>
    <p:sldId id="347" r:id="rId51"/>
    <p:sldId id="508" r:id="rId52"/>
    <p:sldId id="338" r:id="rId53"/>
    <p:sldId id="289" r:id="rId54"/>
    <p:sldId id="440" r:id="rId55"/>
    <p:sldId id="352" r:id="rId56"/>
    <p:sldId id="407" r:id="rId57"/>
    <p:sldId id="451" r:id="rId58"/>
    <p:sldId id="261" r:id="rId59"/>
    <p:sldId id="510" r:id="rId60"/>
    <p:sldId id="530" r:id="rId61"/>
    <p:sldId id="531" r:id="rId62"/>
    <p:sldId id="533" r:id="rId63"/>
    <p:sldId id="536" r:id="rId64"/>
    <p:sldId id="538" r:id="rId65"/>
    <p:sldId id="537" r:id="rId66"/>
    <p:sldId id="534" r:id="rId6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aia" initials="G"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E9D6C"/>
    <a:srgbClr val="FBF7E5"/>
    <a:srgbClr val="F9F3D3"/>
    <a:srgbClr val="990033"/>
    <a:srgbClr val="33CCCC"/>
    <a:srgbClr val="CCECFF"/>
    <a:srgbClr val="016399"/>
    <a:srgbClr val="993366"/>
    <a:srgbClr val="FF0000"/>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56" autoAdjust="0"/>
    <p:restoredTop sz="71170" autoAdjust="0"/>
  </p:normalViewPr>
  <p:slideViewPr>
    <p:cSldViewPr>
      <p:cViewPr>
        <p:scale>
          <a:sx n="100" d="100"/>
          <a:sy n="100" d="100"/>
        </p:scale>
        <p:origin x="-1260" y="648"/>
      </p:cViewPr>
      <p:guideLst>
        <p:guide orient="horz" pos="2160"/>
        <p:guide pos="2880"/>
      </p:guideLst>
    </p:cSldViewPr>
  </p:slideViewPr>
  <p:outlineViewPr>
    <p:cViewPr>
      <p:scale>
        <a:sx n="33" d="100"/>
        <a:sy n="33" d="100"/>
      </p:scale>
      <p:origin x="0" y="11916"/>
    </p:cViewPr>
    <p:sldLst>
      <p:sld r:id="rId1" collapse="1"/>
    </p:sldLst>
  </p:outlineViewPr>
  <p:notesTextViewPr>
    <p:cViewPr>
      <p:scale>
        <a:sx n="1" d="1"/>
        <a:sy n="1" d="1"/>
      </p:scale>
      <p:origin x="0" y="0"/>
    </p:cViewPr>
  </p:notesTextViewPr>
  <p:sorterViewPr>
    <p:cViewPr>
      <p:scale>
        <a:sx n="100" d="100"/>
        <a:sy n="100" d="100"/>
      </p:scale>
      <p:origin x="0" y="799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oleObject" Target="file:///C:\Users\idarcy\Dropbox\Stuff_Important\Summer_2017\Burcu_graph.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9"/>
    </mc:Choice>
    <mc:Fallback>
      <c:style val="39"/>
    </mc:Fallback>
  </mc:AlternateContent>
  <c:chart>
    <c:autoTitleDeleted val="0"/>
    <c:plotArea>
      <c:layout>
        <c:manualLayout>
          <c:layoutTarget val="inner"/>
          <c:xMode val="edge"/>
          <c:yMode val="edge"/>
          <c:x val="0.23716741289691726"/>
          <c:y val="0.20934559862709473"/>
          <c:w val="0.69632931912922658"/>
          <c:h val="0.67540631940238227"/>
        </c:manualLayout>
      </c:layout>
      <c:barChart>
        <c:barDir val="col"/>
        <c:grouping val="clustered"/>
        <c:varyColors val="0"/>
        <c:ser>
          <c:idx val="0"/>
          <c:order val="0"/>
          <c:tx>
            <c:strRef>
              <c:f>Sheet1!$D$4</c:f>
              <c:strCache>
                <c:ptCount val="1"/>
                <c:pt idx="0">
                  <c:v>Treatment (n = 33)</c:v>
                </c:pt>
              </c:strCache>
            </c:strRef>
          </c:tx>
          <c:invertIfNegative val="0"/>
          <c:dLbls>
            <c:dLbl>
              <c:idx val="0"/>
              <c:layout>
                <c:manualLayout>
                  <c:x val="-5.5559930008748908E-3"/>
                  <c:y val="0.39099402698941516"/>
                </c:manualLayout>
              </c:layout>
              <c:showLegendKey val="0"/>
              <c:showVal val="1"/>
              <c:showCatName val="0"/>
              <c:showSerName val="0"/>
              <c:showPercent val="0"/>
              <c:showBubbleSize val="0"/>
            </c:dLbl>
            <c:txPr>
              <a:bodyPr/>
              <a:lstStyle/>
              <a:p>
                <a:pPr>
                  <a:defRPr sz="1400"/>
                </a:pPr>
                <a:endParaRPr lang="en-US"/>
              </a:p>
            </c:txPr>
            <c:showLegendKey val="0"/>
            <c:showVal val="1"/>
            <c:showCatName val="0"/>
            <c:showSerName val="0"/>
            <c:showPercent val="0"/>
            <c:showBubbleSize val="0"/>
            <c:showLeaderLines val="0"/>
          </c:dLbls>
          <c:errBars>
            <c:errBarType val="both"/>
            <c:errValType val="cust"/>
            <c:noEndCap val="0"/>
            <c:plus>
              <c:numRef>
                <c:f>Sheet1!$I$4</c:f>
                <c:numCache>
                  <c:formatCode>General</c:formatCode>
                  <c:ptCount val="1"/>
                  <c:pt idx="0">
                    <c:v>0.40899999999999997</c:v>
                  </c:pt>
                </c:numCache>
              </c:numRef>
            </c:plus>
            <c:minus>
              <c:numRef>
                <c:f>Sheet1!$I$4</c:f>
                <c:numCache>
                  <c:formatCode>General</c:formatCode>
                  <c:ptCount val="1"/>
                  <c:pt idx="0">
                    <c:v>0.40899999999999997</c:v>
                  </c:pt>
                </c:numCache>
              </c:numRef>
            </c:minus>
          </c:errBars>
          <c:val>
            <c:numRef>
              <c:f>Sheet1!$F$4</c:f>
              <c:numCache>
                <c:formatCode>General</c:formatCode>
                <c:ptCount val="1"/>
                <c:pt idx="0">
                  <c:v>2.81</c:v>
                </c:pt>
              </c:numCache>
            </c:numRef>
          </c:val>
        </c:ser>
        <c:ser>
          <c:idx val="1"/>
          <c:order val="1"/>
          <c:tx>
            <c:strRef>
              <c:f>Sheet1!$D$6</c:f>
              <c:strCache>
                <c:ptCount val="1"/>
                <c:pt idx="0">
                  <c:v>Control  (n = 25)</c:v>
                </c:pt>
              </c:strCache>
            </c:strRef>
          </c:tx>
          <c:invertIfNegative val="0"/>
          <c:dLbls>
            <c:dLbl>
              <c:idx val="0"/>
              <c:layout>
                <c:manualLayout>
                  <c:x val="5.5555555555555552E-2"/>
                  <c:y val="0.14743584643478688"/>
                </c:manualLayout>
              </c:layout>
              <c:showLegendKey val="0"/>
              <c:showVal val="1"/>
              <c:showCatName val="0"/>
              <c:showSerName val="0"/>
              <c:showPercent val="0"/>
              <c:showBubbleSize val="0"/>
            </c:dLbl>
            <c:txPr>
              <a:bodyPr/>
              <a:lstStyle/>
              <a:p>
                <a:pPr>
                  <a:defRPr sz="1400"/>
                </a:pPr>
                <a:endParaRPr lang="en-US"/>
              </a:p>
            </c:txPr>
            <c:showLegendKey val="0"/>
            <c:showVal val="1"/>
            <c:showCatName val="0"/>
            <c:showSerName val="0"/>
            <c:showPercent val="0"/>
            <c:showBubbleSize val="0"/>
            <c:showLeaderLines val="0"/>
          </c:dLbls>
          <c:errBars>
            <c:errBarType val="both"/>
            <c:errValType val="cust"/>
            <c:noEndCap val="0"/>
            <c:plus>
              <c:numRef>
                <c:f>Sheet1!$I$6</c:f>
                <c:numCache>
                  <c:formatCode>General</c:formatCode>
                  <c:ptCount val="1"/>
                  <c:pt idx="0">
                    <c:v>0.46400000000000002</c:v>
                  </c:pt>
                </c:numCache>
              </c:numRef>
            </c:plus>
            <c:minus>
              <c:numRef>
                <c:f>Sheet1!$I$6</c:f>
                <c:numCache>
                  <c:formatCode>General</c:formatCode>
                  <c:ptCount val="1"/>
                  <c:pt idx="0">
                    <c:v>0.46400000000000002</c:v>
                  </c:pt>
                </c:numCache>
              </c:numRef>
            </c:minus>
          </c:errBars>
          <c:val>
            <c:numRef>
              <c:f>Sheet1!$F$6</c:f>
              <c:numCache>
                <c:formatCode>General</c:formatCode>
                <c:ptCount val="1"/>
                <c:pt idx="0">
                  <c:v>0.68</c:v>
                </c:pt>
              </c:numCache>
            </c:numRef>
          </c:val>
        </c:ser>
        <c:dLbls>
          <c:showLegendKey val="0"/>
          <c:showVal val="1"/>
          <c:showCatName val="0"/>
          <c:showSerName val="0"/>
          <c:showPercent val="0"/>
          <c:showBubbleSize val="0"/>
        </c:dLbls>
        <c:gapWidth val="75"/>
        <c:axId val="133803520"/>
        <c:axId val="86840384"/>
      </c:barChart>
      <c:catAx>
        <c:axId val="133803520"/>
        <c:scaling>
          <c:orientation val="minMax"/>
        </c:scaling>
        <c:delete val="0"/>
        <c:axPos val="b"/>
        <c:majorTickMark val="none"/>
        <c:minorTickMark val="none"/>
        <c:tickLblPos val="none"/>
        <c:crossAx val="86840384"/>
        <c:crosses val="autoZero"/>
        <c:auto val="1"/>
        <c:lblAlgn val="ctr"/>
        <c:lblOffset val="100"/>
        <c:noMultiLvlLbl val="0"/>
      </c:catAx>
      <c:valAx>
        <c:axId val="86840384"/>
        <c:scaling>
          <c:orientation val="minMax"/>
        </c:scaling>
        <c:delete val="0"/>
        <c:axPos val="l"/>
        <c:title>
          <c:tx>
            <c:rich>
              <a:bodyPr rot="-5400000" vert="horz"/>
              <a:lstStyle/>
              <a:p>
                <a:pPr>
                  <a:defRPr sz="1400"/>
                </a:pPr>
                <a:r>
                  <a:rPr lang="en-US" sz="1400" dirty="0" smtClean="0"/>
                  <a:t>Gains </a:t>
                </a:r>
                <a:r>
                  <a:rPr lang="en-US" sz="1400" dirty="0"/>
                  <a:t>(points) </a:t>
                </a:r>
                <a:r>
                  <a:rPr lang="en-US" sz="1400" b="0" dirty="0"/>
                  <a:t>from</a:t>
                </a:r>
                <a:r>
                  <a:rPr lang="en-US" sz="1400" dirty="0"/>
                  <a:t> </a:t>
                </a:r>
              </a:p>
              <a:p>
                <a:pPr>
                  <a:defRPr sz="1400"/>
                </a:pPr>
                <a:r>
                  <a:rPr lang="en-US" sz="1400" b="0" dirty="0"/>
                  <a:t>pre-test to post-test</a:t>
                </a:r>
              </a:p>
            </c:rich>
          </c:tx>
          <c:layout>
            <c:manualLayout>
              <c:xMode val="edge"/>
              <c:yMode val="edge"/>
              <c:x val="1.3398692810457514E-2"/>
              <c:y val="0.31361750454270138"/>
            </c:manualLayout>
          </c:layout>
          <c:overlay val="0"/>
        </c:title>
        <c:numFmt formatCode="General" sourceLinked="1"/>
        <c:majorTickMark val="out"/>
        <c:minorTickMark val="none"/>
        <c:tickLblPos val="nextTo"/>
        <c:txPr>
          <a:bodyPr/>
          <a:lstStyle/>
          <a:p>
            <a:pPr>
              <a:defRPr sz="1400" b="1"/>
            </a:pPr>
            <a:endParaRPr lang="en-US"/>
          </a:p>
        </c:txPr>
        <c:crossAx val="133803520"/>
        <c:crosses val="autoZero"/>
        <c:crossBetween val="between"/>
      </c:valAx>
    </c:plotArea>
    <c:legend>
      <c:legendPos val="b"/>
      <c:layout>
        <c:manualLayout>
          <c:xMode val="edge"/>
          <c:yMode val="edge"/>
          <c:x val="0.35190700427152483"/>
          <c:y val="1.9575509792045157E-2"/>
          <c:w val="0.63605501518192586"/>
          <c:h val="0.19196295174641631"/>
        </c:manualLayout>
      </c:layout>
      <c:overlay val="0"/>
      <c:txPr>
        <a:bodyPr/>
        <a:lstStyle/>
        <a:p>
          <a:pPr>
            <a:defRPr sz="1600"/>
          </a:pPr>
          <a:endParaRPr lang="en-US"/>
        </a:p>
      </c:txPr>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3EEDDE-8F50-4657-93FE-6FBAC741E35B}" type="doc">
      <dgm:prSet loTypeId="urn:microsoft.com/office/officeart/2005/8/layout/venn1" loCatId="relationship" qsTypeId="urn:microsoft.com/office/officeart/2005/8/quickstyle/simple1" qsCatId="simple" csTypeId="urn:microsoft.com/office/officeart/2005/8/colors/accent6_3" csCatId="accent6" phldr="1"/>
      <dgm:spPr/>
    </dgm:pt>
    <dgm:pt modelId="{5952328F-8666-4BD1-8C1C-935F60BFCAE9}">
      <dgm:prSet phldrT="[Text]"/>
      <dgm:spPr/>
      <dgm:t>
        <a:bodyPr/>
        <a:lstStyle/>
        <a:p>
          <a:r>
            <a:rPr lang="en-US" b="1" dirty="0" smtClean="0"/>
            <a:t>How</a:t>
          </a:r>
          <a:endParaRPr lang="en-US" b="1" dirty="0"/>
        </a:p>
      </dgm:t>
    </dgm:pt>
    <dgm:pt modelId="{3BDFA6F3-FE39-4061-9892-7E5155573AFE}" type="parTrans" cxnId="{29B99364-301D-4A00-BFB1-C71D5E60FF18}">
      <dgm:prSet/>
      <dgm:spPr/>
      <dgm:t>
        <a:bodyPr/>
        <a:lstStyle/>
        <a:p>
          <a:endParaRPr lang="en-US"/>
        </a:p>
      </dgm:t>
    </dgm:pt>
    <dgm:pt modelId="{6E74CC11-D117-4464-B162-3BFA515F184C}" type="sibTrans" cxnId="{29B99364-301D-4A00-BFB1-C71D5E60FF18}">
      <dgm:prSet/>
      <dgm:spPr/>
      <dgm:t>
        <a:bodyPr/>
        <a:lstStyle/>
        <a:p>
          <a:endParaRPr lang="en-US"/>
        </a:p>
      </dgm:t>
    </dgm:pt>
    <dgm:pt modelId="{1316BD0E-7C1B-474B-AE91-B8EA6AD7D58B}">
      <dgm:prSet phldrT="[Text]"/>
      <dgm:spPr/>
      <dgm:t>
        <a:bodyPr/>
        <a:lstStyle/>
        <a:p>
          <a:r>
            <a:rPr lang="en-US" b="1" dirty="0" smtClean="0"/>
            <a:t>What</a:t>
          </a:r>
          <a:endParaRPr lang="en-US" b="1" dirty="0"/>
        </a:p>
      </dgm:t>
    </dgm:pt>
    <dgm:pt modelId="{1AAF2FA4-98CC-4FEA-B06E-443A3C98B5F6}" type="parTrans" cxnId="{057FC9ED-7718-45C5-B10F-12AD5C44E640}">
      <dgm:prSet/>
      <dgm:spPr/>
      <dgm:t>
        <a:bodyPr/>
        <a:lstStyle/>
        <a:p>
          <a:endParaRPr lang="en-US"/>
        </a:p>
      </dgm:t>
    </dgm:pt>
    <dgm:pt modelId="{FA34B4CD-5C82-47C8-BCC7-4322330FED17}" type="sibTrans" cxnId="{057FC9ED-7718-45C5-B10F-12AD5C44E640}">
      <dgm:prSet/>
      <dgm:spPr/>
      <dgm:t>
        <a:bodyPr/>
        <a:lstStyle/>
        <a:p>
          <a:endParaRPr lang="en-US"/>
        </a:p>
      </dgm:t>
    </dgm:pt>
    <dgm:pt modelId="{92D5DC52-0F64-4F71-96FA-1137050BE74B}">
      <dgm:prSet phldrT="[Text]"/>
      <dgm:spPr/>
      <dgm:t>
        <a:bodyPr/>
        <a:lstStyle/>
        <a:p>
          <a:r>
            <a:rPr lang="en-US" b="1" dirty="0" smtClean="0"/>
            <a:t>Whom, when</a:t>
          </a:r>
          <a:endParaRPr lang="en-US" b="1" dirty="0"/>
        </a:p>
      </dgm:t>
    </dgm:pt>
    <dgm:pt modelId="{11DC77B9-9FAE-4F85-8493-C86547E52668}" type="parTrans" cxnId="{C8F3DF6B-FDF5-418B-92FD-729C80D17D7E}">
      <dgm:prSet/>
      <dgm:spPr/>
      <dgm:t>
        <a:bodyPr/>
        <a:lstStyle/>
        <a:p>
          <a:endParaRPr lang="en-US"/>
        </a:p>
      </dgm:t>
    </dgm:pt>
    <dgm:pt modelId="{2B82C295-F855-4682-AA66-CFB84A4F2066}" type="sibTrans" cxnId="{C8F3DF6B-FDF5-418B-92FD-729C80D17D7E}">
      <dgm:prSet/>
      <dgm:spPr/>
      <dgm:t>
        <a:bodyPr/>
        <a:lstStyle/>
        <a:p>
          <a:endParaRPr lang="en-US"/>
        </a:p>
      </dgm:t>
    </dgm:pt>
    <dgm:pt modelId="{F8A7F79F-33B3-45C5-AB9A-E02B8FABC655}">
      <dgm:prSet phldrT="[Text]"/>
      <dgm:spPr/>
      <dgm:t>
        <a:bodyPr/>
        <a:lstStyle/>
        <a:p>
          <a:r>
            <a:rPr lang="en-US" b="1" dirty="0" smtClean="0"/>
            <a:t>Feedback, assessment</a:t>
          </a:r>
          <a:endParaRPr lang="en-US" b="1" dirty="0"/>
        </a:p>
      </dgm:t>
    </dgm:pt>
    <dgm:pt modelId="{2666C9C4-8CBC-47FE-802F-723CC479E468}" type="parTrans" cxnId="{7BEDB575-BBE6-4ED1-87B5-86461EC21774}">
      <dgm:prSet/>
      <dgm:spPr/>
      <dgm:t>
        <a:bodyPr/>
        <a:lstStyle/>
        <a:p>
          <a:endParaRPr lang="en-US"/>
        </a:p>
      </dgm:t>
    </dgm:pt>
    <dgm:pt modelId="{112E2E82-6677-4FA6-9374-E62DAFFBAE7D}" type="sibTrans" cxnId="{7BEDB575-BBE6-4ED1-87B5-86461EC21774}">
      <dgm:prSet/>
      <dgm:spPr/>
      <dgm:t>
        <a:bodyPr/>
        <a:lstStyle/>
        <a:p>
          <a:endParaRPr lang="en-US"/>
        </a:p>
      </dgm:t>
    </dgm:pt>
    <dgm:pt modelId="{0EE93A2C-F025-42E7-9656-6392B57C8EBB}">
      <dgm:prSet phldrT="[Text]"/>
      <dgm:spPr/>
      <dgm:t>
        <a:bodyPr/>
        <a:lstStyle/>
        <a:p>
          <a:r>
            <a:rPr lang="en-US" b="1" dirty="0" smtClean="0"/>
            <a:t>Why</a:t>
          </a:r>
          <a:endParaRPr lang="en-US" b="1" dirty="0"/>
        </a:p>
      </dgm:t>
    </dgm:pt>
    <dgm:pt modelId="{1B62633A-8FB7-4072-983A-492E97A0C9B4}" type="parTrans" cxnId="{9A366822-7A0E-47AC-83B2-57F97113B641}">
      <dgm:prSet/>
      <dgm:spPr/>
      <dgm:t>
        <a:bodyPr/>
        <a:lstStyle/>
        <a:p>
          <a:endParaRPr lang="en-US"/>
        </a:p>
      </dgm:t>
    </dgm:pt>
    <dgm:pt modelId="{840B42F1-D4BE-4F4F-8623-9A593CA466C1}" type="sibTrans" cxnId="{9A366822-7A0E-47AC-83B2-57F97113B641}">
      <dgm:prSet/>
      <dgm:spPr/>
      <dgm:t>
        <a:bodyPr/>
        <a:lstStyle/>
        <a:p>
          <a:endParaRPr lang="en-US"/>
        </a:p>
      </dgm:t>
    </dgm:pt>
    <dgm:pt modelId="{2DA3A0A2-1837-40C2-A1DF-6FEC6374BC14}" type="pres">
      <dgm:prSet presAssocID="{EF3EEDDE-8F50-4657-93FE-6FBAC741E35B}" presName="compositeShape" presStyleCnt="0">
        <dgm:presLayoutVars>
          <dgm:chMax val="7"/>
          <dgm:dir/>
          <dgm:resizeHandles val="exact"/>
        </dgm:presLayoutVars>
      </dgm:prSet>
      <dgm:spPr/>
    </dgm:pt>
    <dgm:pt modelId="{B929E176-D41C-409D-A10E-768851A4C059}" type="pres">
      <dgm:prSet presAssocID="{5952328F-8666-4BD1-8C1C-935F60BFCAE9}" presName="circ1" presStyleLbl="vennNode1" presStyleIdx="0" presStyleCnt="5" custScaleX="194763" custScaleY="181941" custLinFactNeighborX="-1297" custLinFactNeighborY="-60963"/>
      <dgm:spPr/>
      <dgm:t>
        <a:bodyPr/>
        <a:lstStyle/>
        <a:p>
          <a:endParaRPr lang="en-US"/>
        </a:p>
      </dgm:t>
    </dgm:pt>
    <dgm:pt modelId="{74590405-43C1-40E0-8C18-215336360FA9}" type="pres">
      <dgm:prSet presAssocID="{5952328F-8666-4BD1-8C1C-935F60BFCAE9}" presName="circ1Tx" presStyleLbl="revTx" presStyleIdx="0" presStyleCnt="0" custScaleX="36835" custScaleY="38259" custLinFactNeighborX="-2088" custLinFactNeighborY="-23751">
        <dgm:presLayoutVars>
          <dgm:chMax val="0"/>
          <dgm:chPref val="0"/>
          <dgm:bulletEnabled val="1"/>
        </dgm:presLayoutVars>
      </dgm:prSet>
      <dgm:spPr/>
      <dgm:t>
        <a:bodyPr/>
        <a:lstStyle/>
        <a:p>
          <a:endParaRPr lang="en-US"/>
        </a:p>
      </dgm:t>
    </dgm:pt>
    <dgm:pt modelId="{AB6FD703-33F8-446A-B62E-E7A686ED848D}" type="pres">
      <dgm:prSet presAssocID="{1316BD0E-7C1B-474B-AE91-B8EA6AD7D58B}" presName="circ2" presStyleLbl="vennNode1" presStyleIdx="1" presStyleCnt="5" custScaleX="194763" custScaleY="181941" custLinFactNeighborX="49300" custLinFactNeighborY="-39615"/>
      <dgm:spPr/>
    </dgm:pt>
    <dgm:pt modelId="{0DF5C993-C954-4342-99CC-EA78B9BD1D18}" type="pres">
      <dgm:prSet presAssocID="{1316BD0E-7C1B-474B-AE91-B8EA6AD7D58B}" presName="circ2Tx" presStyleLbl="revTx" presStyleIdx="0" presStyleCnt="0" custScaleX="44882" custScaleY="47778" custLinFactNeighborX="-12637" custLinFactNeighborY="-51604">
        <dgm:presLayoutVars>
          <dgm:chMax val="0"/>
          <dgm:chPref val="0"/>
          <dgm:bulletEnabled val="1"/>
        </dgm:presLayoutVars>
      </dgm:prSet>
      <dgm:spPr/>
      <dgm:t>
        <a:bodyPr/>
        <a:lstStyle/>
        <a:p>
          <a:endParaRPr lang="en-US"/>
        </a:p>
      </dgm:t>
    </dgm:pt>
    <dgm:pt modelId="{7997C85C-7AE7-48CE-B8DA-118A27A337C0}" type="pres">
      <dgm:prSet presAssocID="{92D5DC52-0F64-4F71-96FA-1137050BE74B}" presName="circ3" presStyleLbl="vennNode1" presStyleIdx="2" presStyleCnt="5" custScaleX="194763" custScaleY="181941" custLinFactNeighborX="38771" custLinFactNeighborY="23317"/>
      <dgm:spPr/>
    </dgm:pt>
    <dgm:pt modelId="{4DB19927-50A6-4BD1-A23E-2CE6FC238DC7}" type="pres">
      <dgm:prSet presAssocID="{92D5DC52-0F64-4F71-96FA-1137050BE74B}" presName="circ3Tx" presStyleLbl="revTx" presStyleIdx="0" presStyleCnt="0" custScaleX="96133" custScaleY="45018" custLinFactNeighborX="-42951" custLinFactNeighborY="43795">
        <dgm:presLayoutVars>
          <dgm:chMax val="0"/>
          <dgm:chPref val="0"/>
          <dgm:bulletEnabled val="1"/>
        </dgm:presLayoutVars>
      </dgm:prSet>
      <dgm:spPr/>
      <dgm:t>
        <a:bodyPr/>
        <a:lstStyle/>
        <a:p>
          <a:endParaRPr lang="en-US"/>
        </a:p>
      </dgm:t>
    </dgm:pt>
    <dgm:pt modelId="{910B3CBC-F692-4D18-8A07-F099E4A1F829}" type="pres">
      <dgm:prSet presAssocID="{F8A7F79F-33B3-45C5-AB9A-E02B8FABC655}" presName="circ4" presStyleLbl="vennNode1" presStyleIdx="3" presStyleCnt="5" custScaleX="194763" custScaleY="181941" custLinFactNeighborX="-46172" custLinFactNeighborY="24575"/>
      <dgm:spPr/>
    </dgm:pt>
    <dgm:pt modelId="{1E923F76-1F48-4C97-834E-4A4D74F4D3AF}" type="pres">
      <dgm:prSet presAssocID="{F8A7F79F-33B3-45C5-AB9A-E02B8FABC655}" presName="circ4Tx" presStyleLbl="revTx" presStyleIdx="0" presStyleCnt="0" custScaleX="135185" custScaleY="37119" custLinFactNeighborX="56118" custLinFactNeighborY="44711">
        <dgm:presLayoutVars>
          <dgm:chMax val="0"/>
          <dgm:chPref val="0"/>
          <dgm:bulletEnabled val="1"/>
        </dgm:presLayoutVars>
      </dgm:prSet>
      <dgm:spPr/>
      <dgm:t>
        <a:bodyPr/>
        <a:lstStyle/>
        <a:p>
          <a:endParaRPr lang="en-US"/>
        </a:p>
      </dgm:t>
    </dgm:pt>
    <dgm:pt modelId="{C21078B4-2D2E-4284-8DF0-2CFA54879D47}" type="pres">
      <dgm:prSet presAssocID="{0EE93A2C-F025-42E7-9656-6392B57C8EBB}" presName="circ5" presStyleLbl="vennNode1" presStyleIdx="4" presStyleCnt="5" custScaleX="194763" custScaleY="181941" custLinFactNeighborX="-54294" custLinFactNeighborY="-35270"/>
      <dgm:spPr/>
    </dgm:pt>
    <dgm:pt modelId="{238B6A6B-14B0-4402-B273-DC5B0176C4E4}" type="pres">
      <dgm:prSet presAssocID="{0EE93A2C-F025-42E7-9656-6392B57C8EBB}" presName="circ5Tx" presStyleLbl="revTx" presStyleIdx="0" presStyleCnt="0" custScaleX="30564" custScaleY="41409" custLinFactNeighborX="26921" custLinFactNeighborY="-85764">
        <dgm:presLayoutVars>
          <dgm:chMax val="0"/>
          <dgm:chPref val="0"/>
          <dgm:bulletEnabled val="1"/>
        </dgm:presLayoutVars>
      </dgm:prSet>
      <dgm:spPr/>
      <dgm:t>
        <a:bodyPr/>
        <a:lstStyle/>
        <a:p>
          <a:endParaRPr lang="en-US"/>
        </a:p>
      </dgm:t>
    </dgm:pt>
  </dgm:ptLst>
  <dgm:cxnLst>
    <dgm:cxn modelId="{057FC9ED-7718-45C5-B10F-12AD5C44E640}" srcId="{EF3EEDDE-8F50-4657-93FE-6FBAC741E35B}" destId="{1316BD0E-7C1B-474B-AE91-B8EA6AD7D58B}" srcOrd="1" destOrd="0" parTransId="{1AAF2FA4-98CC-4FEA-B06E-443A3C98B5F6}" sibTransId="{FA34B4CD-5C82-47C8-BCC7-4322330FED17}"/>
    <dgm:cxn modelId="{4BF2C2C2-CD8C-4AB9-9437-DE4E325423A2}" type="presOf" srcId="{92D5DC52-0F64-4F71-96FA-1137050BE74B}" destId="{4DB19927-50A6-4BD1-A23E-2CE6FC238DC7}" srcOrd="0" destOrd="0" presId="urn:microsoft.com/office/officeart/2005/8/layout/venn1"/>
    <dgm:cxn modelId="{29B99364-301D-4A00-BFB1-C71D5E60FF18}" srcId="{EF3EEDDE-8F50-4657-93FE-6FBAC741E35B}" destId="{5952328F-8666-4BD1-8C1C-935F60BFCAE9}" srcOrd="0" destOrd="0" parTransId="{3BDFA6F3-FE39-4061-9892-7E5155573AFE}" sibTransId="{6E74CC11-D117-4464-B162-3BFA515F184C}"/>
    <dgm:cxn modelId="{9A366822-7A0E-47AC-83B2-57F97113B641}" srcId="{EF3EEDDE-8F50-4657-93FE-6FBAC741E35B}" destId="{0EE93A2C-F025-42E7-9656-6392B57C8EBB}" srcOrd="4" destOrd="0" parTransId="{1B62633A-8FB7-4072-983A-492E97A0C9B4}" sibTransId="{840B42F1-D4BE-4F4F-8623-9A593CA466C1}"/>
    <dgm:cxn modelId="{7BEDB575-BBE6-4ED1-87B5-86461EC21774}" srcId="{EF3EEDDE-8F50-4657-93FE-6FBAC741E35B}" destId="{F8A7F79F-33B3-45C5-AB9A-E02B8FABC655}" srcOrd="3" destOrd="0" parTransId="{2666C9C4-8CBC-47FE-802F-723CC479E468}" sibTransId="{112E2E82-6677-4FA6-9374-E62DAFFBAE7D}"/>
    <dgm:cxn modelId="{C8F3DF6B-FDF5-418B-92FD-729C80D17D7E}" srcId="{EF3EEDDE-8F50-4657-93FE-6FBAC741E35B}" destId="{92D5DC52-0F64-4F71-96FA-1137050BE74B}" srcOrd="2" destOrd="0" parTransId="{11DC77B9-9FAE-4F85-8493-C86547E52668}" sibTransId="{2B82C295-F855-4682-AA66-CFB84A4F2066}"/>
    <dgm:cxn modelId="{4C86E3FE-6EDA-4668-9AA1-6820CDF40FF8}" type="presOf" srcId="{1316BD0E-7C1B-474B-AE91-B8EA6AD7D58B}" destId="{0DF5C993-C954-4342-99CC-EA78B9BD1D18}" srcOrd="0" destOrd="0" presId="urn:microsoft.com/office/officeart/2005/8/layout/venn1"/>
    <dgm:cxn modelId="{C3617CF7-580E-426E-9E03-580EC46831A4}" type="presOf" srcId="{5952328F-8666-4BD1-8C1C-935F60BFCAE9}" destId="{74590405-43C1-40E0-8C18-215336360FA9}" srcOrd="0" destOrd="0" presId="urn:microsoft.com/office/officeart/2005/8/layout/venn1"/>
    <dgm:cxn modelId="{BDC41A7E-A03C-4BA1-82E0-63B97915A21E}" type="presOf" srcId="{EF3EEDDE-8F50-4657-93FE-6FBAC741E35B}" destId="{2DA3A0A2-1837-40C2-A1DF-6FEC6374BC14}" srcOrd="0" destOrd="0" presId="urn:microsoft.com/office/officeart/2005/8/layout/venn1"/>
    <dgm:cxn modelId="{DE2F047D-ED62-48D5-9028-2F88CCB4E962}" type="presOf" srcId="{F8A7F79F-33B3-45C5-AB9A-E02B8FABC655}" destId="{1E923F76-1F48-4C97-834E-4A4D74F4D3AF}" srcOrd="0" destOrd="0" presId="urn:microsoft.com/office/officeart/2005/8/layout/venn1"/>
    <dgm:cxn modelId="{24A3905E-D2CF-4E0C-B2DF-FB64668F52B9}" type="presOf" srcId="{0EE93A2C-F025-42E7-9656-6392B57C8EBB}" destId="{238B6A6B-14B0-4402-B273-DC5B0176C4E4}" srcOrd="0" destOrd="0" presId="urn:microsoft.com/office/officeart/2005/8/layout/venn1"/>
    <dgm:cxn modelId="{2E160EC9-0E7C-4E14-ABC6-BD0496E7B3E6}" type="presParOf" srcId="{2DA3A0A2-1837-40C2-A1DF-6FEC6374BC14}" destId="{B929E176-D41C-409D-A10E-768851A4C059}" srcOrd="0" destOrd="0" presId="urn:microsoft.com/office/officeart/2005/8/layout/venn1"/>
    <dgm:cxn modelId="{B7F0F110-6381-4650-AE2A-09C91EF6E96C}" type="presParOf" srcId="{2DA3A0A2-1837-40C2-A1DF-6FEC6374BC14}" destId="{74590405-43C1-40E0-8C18-215336360FA9}" srcOrd="1" destOrd="0" presId="urn:microsoft.com/office/officeart/2005/8/layout/venn1"/>
    <dgm:cxn modelId="{D996978A-050C-4227-BAFD-1877811189B7}" type="presParOf" srcId="{2DA3A0A2-1837-40C2-A1DF-6FEC6374BC14}" destId="{AB6FD703-33F8-446A-B62E-E7A686ED848D}" srcOrd="2" destOrd="0" presId="urn:microsoft.com/office/officeart/2005/8/layout/venn1"/>
    <dgm:cxn modelId="{2FC84BA0-0178-4D41-AA44-1323800EBE8D}" type="presParOf" srcId="{2DA3A0A2-1837-40C2-A1DF-6FEC6374BC14}" destId="{0DF5C993-C954-4342-99CC-EA78B9BD1D18}" srcOrd="3" destOrd="0" presId="urn:microsoft.com/office/officeart/2005/8/layout/venn1"/>
    <dgm:cxn modelId="{A73F0176-703B-4DFD-A3EB-860A8FC9E41D}" type="presParOf" srcId="{2DA3A0A2-1837-40C2-A1DF-6FEC6374BC14}" destId="{7997C85C-7AE7-48CE-B8DA-118A27A337C0}" srcOrd="4" destOrd="0" presId="urn:microsoft.com/office/officeart/2005/8/layout/venn1"/>
    <dgm:cxn modelId="{CEF2D1F9-7BAC-48B6-B41C-1FC745CE778D}" type="presParOf" srcId="{2DA3A0A2-1837-40C2-A1DF-6FEC6374BC14}" destId="{4DB19927-50A6-4BD1-A23E-2CE6FC238DC7}" srcOrd="5" destOrd="0" presId="urn:microsoft.com/office/officeart/2005/8/layout/venn1"/>
    <dgm:cxn modelId="{30DBC004-215B-409F-8CC4-088744D6EEF3}" type="presParOf" srcId="{2DA3A0A2-1837-40C2-A1DF-6FEC6374BC14}" destId="{910B3CBC-F692-4D18-8A07-F099E4A1F829}" srcOrd="6" destOrd="0" presId="urn:microsoft.com/office/officeart/2005/8/layout/venn1"/>
    <dgm:cxn modelId="{948F2A72-DB1B-4C0C-9515-85BC99892694}" type="presParOf" srcId="{2DA3A0A2-1837-40C2-A1DF-6FEC6374BC14}" destId="{1E923F76-1F48-4C97-834E-4A4D74F4D3AF}" srcOrd="7" destOrd="0" presId="urn:microsoft.com/office/officeart/2005/8/layout/venn1"/>
    <dgm:cxn modelId="{857640D8-B0FD-4F5B-9010-3D4F5D61DC1E}" type="presParOf" srcId="{2DA3A0A2-1837-40C2-A1DF-6FEC6374BC14}" destId="{C21078B4-2D2E-4284-8DF0-2CFA54879D47}" srcOrd="8" destOrd="0" presId="urn:microsoft.com/office/officeart/2005/8/layout/venn1"/>
    <dgm:cxn modelId="{22B60CB1-6E7A-4FC1-936A-6641063F8E50}" type="presParOf" srcId="{2DA3A0A2-1837-40C2-A1DF-6FEC6374BC14}" destId="{238B6A6B-14B0-4402-B273-DC5B0176C4E4}" srcOrd="9"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7229A4-3A0E-4D97-BA5C-BC8F8DCABDA5}" type="doc">
      <dgm:prSet loTypeId="urn:microsoft.com/office/officeart/2005/8/layout/venn1" loCatId="relationship" qsTypeId="urn:microsoft.com/office/officeart/2005/8/quickstyle/simple1" qsCatId="simple" csTypeId="urn:microsoft.com/office/officeart/2005/8/colors/accent6_3" csCatId="accent6" phldr="1"/>
      <dgm:spPr/>
      <dgm:t>
        <a:bodyPr/>
        <a:lstStyle/>
        <a:p>
          <a:endParaRPr lang="en-US"/>
        </a:p>
      </dgm:t>
    </dgm:pt>
    <dgm:pt modelId="{17483665-238E-4DEF-80FF-46E57E8166B4}">
      <dgm:prSet phldrT="[Text]" custT="1"/>
      <dgm:spPr/>
      <dgm:t>
        <a:bodyPr/>
        <a:lstStyle/>
        <a:p>
          <a:r>
            <a:rPr lang="en-US" sz="2200" b="1" dirty="0" smtClean="0"/>
            <a:t>Development</a:t>
          </a:r>
          <a:endParaRPr lang="en-US" sz="2200" b="1" dirty="0"/>
        </a:p>
      </dgm:t>
    </dgm:pt>
    <dgm:pt modelId="{FECE19DF-436E-4520-AA73-1C8663D286F5}" type="parTrans" cxnId="{DDC2CF35-979C-4A94-8CD1-27C3D9D75323}">
      <dgm:prSet/>
      <dgm:spPr/>
      <dgm:t>
        <a:bodyPr/>
        <a:lstStyle/>
        <a:p>
          <a:endParaRPr lang="en-US"/>
        </a:p>
      </dgm:t>
    </dgm:pt>
    <dgm:pt modelId="{21945934-D57B-4BEF-9ACA-1C5E459FE6FD}" type="sibTrans" cxnId="{DDC2CF35-979C-4A94-8CD1-27C3D9D75323}">
      <dgm:prSet/>
      <dgm:spPr/>
      <dgm:t>
        <a:bodyPr/>
        <a:lstStyle/>
        <a:p>
          <a:endParaRPr lang="en-US"/>
        </a:p>
      </dgm:t>
    </dgm:pt>
    <dgm:pt modelId="{9DAFE144-E9B4-4B76-AEE8-D38389A4ABA4}">
      <dgm:prSet phldrT="[Text]" custT="1"/>
      <dgm:spPr/>
      <dgm:t>
        <a:bodyPr/>
        <a:lstStyle/>
        <a:p>
          <a:pPr algn="ctr"/>
          <a:r>
            <a:rPr lang="en-US" sz="2200" b="1" dirty="0" smtClean="0"/>
            <a:t>Representations</a:t>
          </a:r>
          <a:endParaRPr lang="en-US" sz="1900" b="1" dirty="0"/>
        </a:p>
      </dgm:t>
    </dgm:pt>
    <dgm:pt modelId="{4C512738-FC9B-459A-BF6C-74F64E240870}" type="parTrans" cxnId="{8DA47E46-C215-417F-AD49-567BDA49C25C}">
      <dgm:prSet/>
      <dgm:spPr/>
      <dgm:t>
        <a:bodyPr/>
        <a:lstStyle/>
        <a:p>
          <a:endParaRPr lang="en-US"/>
        </a:p>
      </dgm:t>
    </dgm:pt>
    <dgm:pt modelId="{5BD803BC-E534-4551-AAEC-1E0A19CC352F}" type="sibTrans" cxnId="{8DA47E46-C215-417F-AD49-567BDA49C25C}">
      <dgm:prSet/>
      <dgm:spPr/>
      <dgm:t>
        <a:bodyPr/>
        <a:lstStyle/>
        <a:p>
          <a:endParaRPr lang="en-US"/>
        </a:p>
      </dgm:t>
    </dgm:pt>
    <dgm:pt modelId="{9B9C5FB6-2899-41C0-A1F4-F44709DAF470}">
      <dgm:prSet phldrT="[Text]" custT="1"/>
      <dgm:spPr/>
      <dgm:t>
        <a:bodyPr/>
        <a:lstStyle/>
        <a:p>
          <a:pPr algn="ctr"/>
          <a:r>
            <a:rPr lang="en-US" sz="2200" b="1" dirty="0" smtClean="0"/>
            <a:t>Processing</a:t>
          </a:r>
          <a:endParaRPr lang="en-US" sz="2200" b="1" dirty="0"/>
        </a:p>
      </dgm:t>
    </dgm:pt>
    <dgm:pt modelId="{24D7589E-5F0F-44AD-9CE7-C41AE2972EFF}" type="parTrans" cxnId="{A6BE5364-2604-484E-B5C6-6AB2D7103E90}">
      <dgm:prSet/>
      <dgm:spPr/>
      <dgm:t>
        <a:bodyPr/>
        <a:lstStyle/>
        <a:p>
          <a:endParaRPr lang="en-US"/>
        </a:p>
      </dgm:t>
    </dgm:pt>
    <dgm:pt modelId="{13DCD28E-D53F-4BAA-9EB0-1D85610E8369}" type="sibTrans" cxnId="{A6BE5364-2604-484E-B5C6-6AB2D7103E90}">
      <dgm:prSet/>
      <dgm:spPr/>
      <dgm:t>
        <a:bodyPr/>
        <a:lstStyle/>
        <a:p>
          <a:endParaRPr lang="en-US"/>
        </a:p>
      </dgm:t>
    </dgm:pt>
    <dgm:pt modelId="{1D8190C9-2955-437F-BFDC-E97EA935448B}">
      <dgm:prSet phldrT="[Text]" custT="1"/>
      <dgm:spPr/>
      <dgm:t>
        <a:bodyPr/>
        <a:lstStyle/>
        <a:p>
          <a:r>
            <a:rPr lang="en-US" sz="2200" b="1" dirty="0" smtClean="0"/>
            <a:t>Neural structures &amp; functions</a:t>
          </a:r>
          <a:endParaRPr lang="en-US" sz="2200" b="1" dirty="0"/>
        </a:p>
      </dgm:t>
    </dgm:pt>
    <dgm:pt modelId="{45816166-35EC-429B-B2DC-098B228E139D}" type="parTrans" cxnId="{F0ED74E8-033F-4CC1-9BB3-BD23873032F3}">
      <dgm:prSet/>
      <dgm:spPr/>
      <dgm:t>
        <a:bodyPr/>
        <a:lstStyle/>
        <a:p>
          <a:endParaRPr lang="en-US"/>
        </a:p>
      </dgm:t>
    </dgm:pt>
    <dgm:pt modelId="{3992DF05-00AF-4E35-A2E2-4E4E6AD1039C}" type="sibTrans" cxnId="{F0ED74E8-033F-4CC1-9BB3-BD23873032F3}">
      <dgm:prSet/>
      <dgm:spPr/>
      <dgm:t>
        <a:bodyPr/>
        <a:lstStyle/>
        <a:p>
          <a:endParaRPr lang="en-US"/>
        </a:p>
      </dgm:t>
    </dgm:pt>
    <dgm:pt modelId="{9819D1CC-64DB-455A-A803-6047FF418439}">
      <dgm:prSet phldrT="[Text]" custT="1"/>
      <dgm:spPr/>
      <dgm:t>
        <a:bodyPr/>
        <a:lstStyle/>
        <a:p>
          <a:r>
            <a:rPr lang="en-US" sz="2200" b="1" dirty="0" smtClean="0"/>
            <a:t>Interfaces</a:t>
          </a:r>
          <a:endParaRPr lang="en-US" sz="2200" b="1" dirty="0"/>
        </a:p>
      </dgm:t>
    </dgm:pt>
    <dgm:pt modelId="{4C0A48FB-4B40-43BA-BBA0-793FF78ACDAC}" type="sibTrans" cxnId="{1C774A4F-7C98-4E67-9069-C78248F817F4}">
      <dgm:prSet/>
      <dgm:spPr/>
      <dgm:t>
        <a:bodyPr/>
        <a:lstStyle/>
        <a:p>
          <a:endParaRPr lang="en-US"/>
        </a:p>
      </dgm:t>
    </dgm:pt>
    <dgm:pt modelId="{72EA6B7D-09D1-4BC9-91A7-21633677CAEA}" type="parTrans" cxnId="{1C774A4F-7C98-4E67-9069-C78248F817F4}">
      <dgm:prSet/>
      <dgm:spPr/>
      <dgm:t>
        <a:bodyPr/>
        <a:lstStyle/>
        <a:p>
          <a:endParaRPr lang="en-US"/>
        </a:p>
      </dgm:t>
    </dgm:pt>
    <dgm:pt modelId="{C74E0936-1699-4C75-8DF8-3914D5AE46D6}" type="pres">
      <dgm:prSet presAssocID="{DB7229A4-3A0E-4D97-BA5C-BC8F8DCABDA5}" presName="compositeShape" presStyleCnt="0">
        <dgm:presLayoutVars>
          <dgm:chMax val="7"/>
          <dgm:dir/>
          <dgm:resizeHandles val="exact"/>
        </dgm:presLayoutVars>
      </dgm:prSet>
      <dgm:spPr/>
      <dgm:t>
        <a:bodyPr/>
        <a:lstStyle/>
        <a:p>
          <a:endParaRPr lang="en-US"/>
        </a:p>
      </dgm:t>
    </dgm:pt>
    <dgm:pt modelId="{1AC0F98D-38F7-4A68-9D39-4AA63E510292}" type="pres">
      <dgm:prSet presAssocID="{9DAFE144-E9B4-4B76-AEE8-D38389A4ABA4}" presName="circ1" presStyleLbl="vennNode1" presStyleIdx="0" presStyleCnt="5" custScaleX="178707" custScaleY="164539" custLinFactNeighborX="-6509" custLinFactNeighborY="-46639"/>
      <dgm:spPr/>
    </dgm:pt>
    <dgm:pt modelId="{E1BA14CB-7BEA-4B1A-9C04-05DD10F4B4DA}" type="pres">
      <dgm:prSet presAssocID="{9DAFE144-E9B4-4B76-AEE8-D38389A4ABA4}" presName="circ1Tx" presStyleLbl="revTx" presStyleIdx="0" presStyleCnt="0" custScaleY="36041" custLinFactNeighborX="4906" custLinFactNeighborY="-7929">
        <dgm:presLayoutVars>
          <dgm:chMax val="0"/>
          <dgm:chPref val="0"/>
          <dgm:bulletEnabled val="1"/>
        </dgm:presLayoutVars>
      </dgm:prSet>
      <dgm:spPr/>
      <dgm:t>
        <a:bodyPr/>
        <a:lstStyle/>
        <a:p>
          <a:endParaRPr lang="en-US"/>
        </a:p>
      </dgm:t>
    </dgm:pt>
    <dgm:pt modelId="{B886C3FD-6244-4098-9E7F-2C859F04322C}" type="pres">
      <dgm:prSet presAssocID="{9B9C5FB6-2899-41C0-A1F4-F44709DAF470}" presName="circ2" presStyleLbl="vennNode1" presStyleIdx="1" presStyleCnt="5" custScaleX="178935" custScaleY="164354" custLinFactNeighborX="31427" custLinFactNeighborY="-21473"/>
      <dgm:spPr/>
    </dgm:pt>
    <dgm:pt modelId="{E319DB5C-9259-429E-AA12-3F80FA87FF38}" type="pres">
      <dgm:prSet presAssocID="{9B9C5FB6-2899-41C0-A1F4-F44709DAF470}" presName="circ2Tx" presStyleLbl="revTx" presStyleIdx="0" presStyleCnt="0" custScaleX="79010" custScaleY="31898" custLinFactNeighborX="-35696" custLinFactNeighborY="-32937">
        <dgm:presLayoutVars>
          <dgm:chMax val="0"/>
          <dgm:chPref val="0"/>
          <dgm:bulletEnabled val="1"/>
        </dgm:presLayoutVars>
      </dgm:prSet>
      <dgm:spPr/>
      <dgm:t>
        <a:bodyPr/>
        <a:lstStyle/>
        <a:p>
          <a:endParaRPr lang="en-US"/>
        </a:p>
      </dgm:t>
    </dgm:pt>
    <dgm:pt modelId="{886686CA-8A2A-4924-919A-F0D6BB7974B7}" type="pres">
      <dgm:prSet presAssocID="{17483665-238E-4DEF-80FF-46E57E8166B4}" presName="circ3" presStyleLbl="vennNode1" presStyleIdx="2" presStyleCnt="5" custScaleX="173293" custScaleY="157806" custLinFactNeighborX="22436" custLinFactNeighborY="19002"/>
      <dgm:spPr/>
    </dgm:pt>
    <dgm:pt modelId="{03768350-EEF4-4789-AA21-A9A2944BB80A}" type="pres">
      <dgm:prSet presAssocID="{17483665-238E-4DEF-80FF-46E57E8166B4}" presName="circ3Tx" presStyleLbl="revTx" presStyleIdx="0" presStyleCnt="0" custScaleX="81581" custScaleY="40261" custLinFactNeighborX="-77017" custLinFactNeighborY="48203">
        <dgm:presLayoutVars>
          <dgm:chMax val="0"/>
          <dgm:chPref val="0"/>
          <dgm:bulletEnabled val="1"/>
        </dgm:presLayoutVars>
      </dgm:prSet>
      <dgm:spPr/>
      <dgm:t>
        <a:bodyPr/>
        <a:lstStyle/>
        <a:p>
          <a:endParaRPr lang="en-US"/>
        </a:p>
      </dgm:t>
    </dgm:pt>
    <dgm:pt modelId="{0A6E515D-30B2-4956-9B9A-46970CDEF22B}" type="pres">
      <dgm:prSet presAssocID="{1D8190C9-2955-437F-BFDC-E97EA935448B}" presName="circ4" presStyleLbl="vennNode1" presStyleIdx="3" presStyleCnt="5" custScaleX="174596" custScaleY="166432" custLinFactNeighborX="-59641" custLinFactNeighborY="12970"/>
      <dgm:spPr/>
    </dgm:pt>
    <dgm:pt modelId="{6EE289C4-4F43-4ABF-8A23-7B7FE12BF620}" type="pres">
      <dgm:prSet presAssocID="{1D8190C9-2955-437F-BFDC-E97EA935448B}" presName="circ4Tx" presStyleLbl="revTx" presStyleIdx="0" presStyleCnt="0" custScaleX="133655" custScaleY="44302" custLinFactNeighborX="44694" custLinFactNeighborY="33689">
        <dgm:presLayoutVars>
          <dgm:chMax val="0"/>
          <dgm:chPref val="0"/>
          <dgm:bulletEnabled val="1"/>
        </dgm:presLayoutVars>
      </dgm:prSet>
      <dgm:spPr/>
      <dgm:t>
        <a:bodyPr/>
        <a:lstStyle/>
        <a:p>
          <a:endParaRPr lang="en-US"/>
        </a:p>
      </dgm:t>
    </dgm:pt>
    <dgm:pt modelId="{32053DBB-D498-4BB2-91BF-2E8468621ECB}" type="pres">
      <dgm:prSet presAssocID="{9819D1CC-64DB-455A-A803-6047FF418439}" presName="circ5" presStyleLbl="vennNode1" presStyleIdx="4" presStyleCnt="5" custScaleX="174596" custScaleY="157535" custLinFactNeighborX="-52017" custLinFactNeighborY="-26046"/>
      <dgm:spPr/>
      <dgm:t>
        <a:bodyPr/>
        <a:lstStyle/>
        <a:p>
          <a:endParaRPr lang="en-US"/>
        </a:p>
      </dgm:t>
    </dgm:pt>
    <dgm:pt modelId="{D122FF0F-8CD7-4740-A115-7C116D4F15B3}" type="pres">
      <dgm:prSet presAssocID="{9819D1CC-64DB-455A-A803-6047FF418439}" presName="circ5Tx" presStyleLbl="revTx" presStyleIdx="0" presStyleCnt="0" custScaleX="69650" custScaleY="25347" custLinFactNeighborX="19970" custLinFactNeighborY="-43717">
        <dgm:presLayoutVars>
          <dgm:chMax val="0"/>
          <dgm:chPref val="0"/>
          <dgm:bulletEnabled val="1"/>
        </dgm:presLayoutVars>
      </dgm:prSet>
      <dgm:spPr/>
      <dgm:t>
        <a:bodyPr/>
        <a:lstStyle/>
        <a:p>
          <a:endParaRPr lang="en-US"/>
        </a:p>
      </dgm:t>
    </dgm:pt>
  </dgm:ptLst>
  <dgm:cxnLst>
    <dgm:cxn modelId="{8DA47E46-C215-417F-AD49-567BDA49C25C}" srcId="{DB7229A4-3A0E-4D97-BA5C-BC8F8DCABDA5}" destId="{9DAFE144-E9B4-4B76-AEE8-D38389A4ABA4}" srcOrd="0" destOrd="0" parTransId="{4C512738-FC9B-459A-BF6C-74F64E240870}" sibTransId="{5BD803BC-E534-4551-AAEC-1E0A19CC352F}"/>
    <dgm:cxn modelId="{997A48C0-7B51-4A93-8F64-739C293DC5D4}" type="presOf" srcId="{DB7229A4-3A0E-4D97-BA5C-BC8F8DCABDA5}" destId="{C74E0936-1699-4C75-8DF8-3914D5AE46D6}" srcOrd="0" destOrd="0" presId="urn:microsoft.com/office/officeart/2005/8/layout/venn1"/>
    <dgm:cxn modelId="{ABCD84C1-095A-4813-8C0B-03FA085ACB6A}" type="presOf" srcId="{1D8190C9-2955-437F-BFDC-E97EA935448B}" destId="{6EE289C4-4F43-4ABF-8A23-7B7FE12BF620}" srcOrd="0" destOrd="0" presId="urn:microsoft.com/office/officeart/2005/8/layout/venn1"/>
    <dgm:cxn modelId="{DDC2CF35-979C-4A94-8CD1-27C3D9D75323}" srcId="{DB7229A4-3A0E-4D97-BA5C-BC8F8DCABDA5}" destId="{17483665-238E-4DEF-80FF-46E57E8166B4}" srcOrd="2" destOrd="0" parTransId="{FECE19DF-436E-4520-AA73-1C8663D286F5}" sibTransId="{21945934-D57B-4BEF-9ACA-1C5E459FE6FD}"/>
    <dgm:cxn modelId="{1C774A4F-7C98-4E67-9069-C78248F817F4}" srcId="{DB7229A4-3A0E-4D97-BA5C-BC8F8DCABDA5}" destId="{9819D1CC-64DB-455A-A803-6047FF418439}" srcOrd="4" destOrd="0" parTransId="{72EA6B7D-09D1-4BC9-91A7-21633677CAEA}" sibTransId="{4C0A48FB-4B40-43BA-BBA0-793FF78ACDAC}"/>
    <dgm:cxn modelId="{4D49AB7B-4CA6-4F6F-997F-EC2FBF3A1B03}" type="presOf" srcId="{9B9C5FB6-2899-41C0-A1F4-F44709DAF470}" destId="{E319DB5C-9259-429E-AA12-3F80FA87FF38}" srcOrd="0" destOrd="0" presId="urn:microsoft.com/office/officeart/2005/8/layout/venn1"/>
    <dgm:cxn modelId="{F0ED74E8-033F-4CC1-9BB3-BD23873032F3}" srcId="{DB7229A4-3A0E-4D97-BA5C-BC8F8DCABDA5}" destId="{1D8190C9-2955-437F-BFDC-E97EA935448B}" srcOrd="3" destOrd="0" parTransId="{45816166-35EC-429B-B2DC-098B228E139D}" sibTransId="{3992DF05-00AF-4E35-A2E2-4E4E6AD1039C}"/>
    <dgm:cxn modelId="{35D8896A-38E3-441A-B586-7E0230CB7459}" type="presOf" srcId="{9DAFE144-E9B4-4B76-AEE8-D38389A4ABA4}" destId="{E1BA14CB-7BEA-4B1A-9C04-05DD10F4B4DA}" srcOrd="0" destOrd="0" presId="urn:microsoft.com/office/officeart/2005/8/layout/venn1"/>
    <dgm:cxn modelId="{12E46257-3DF0-4D6D-A87D-41DC988BEDA7}" type="presOf" srcId="{17483665-238E-4DEF-80FF-46E57E8166B4}" destId="{03768350-EEF4-4789-AA21-A9A2944BB80A}" srcOrd="0" destOrd="0" presId="urn:microsoft.com/office/officeart/2005/8/layout/venn1"/>
    <dgm:cxn modelId="{ADDB6352-146C-438D-9E4D-CD42D6EFA80E}" type="presOf" srcId="{9819D1CC-64DB-455A-A803-6047FF418439}" destId="{D122FF0F-8CD7-4740-A115-7C116D4F15B3}" srcOrd="0" destOrd="0" presId="urn:microsoft.com/office/officeart/2005/8/layout/venn1"/>
    <dgm:cxn modelId="{A6BE5364-2604-484E-B5C6-6AB2D7103E90}" srcId="{DB7229A4-3A0E-4D97-BA5C-BC8F8DCABDA5}" destId="{9B9C5FB6-2899-41C0-A1F4-F44709DAF470}" srcOrd="1" destOrd="0" parTransId="{24D7589E-5F0F-44AD-9CE7-C41AE2972EFF}" sibTransId="{13DCD28E-D53F-4BAA-9EB0-1D85610E8369}"/>
    <dgm:cxn modelId="{02B919CC-A3E1-493E-B189-A5B036FB816C}" type="presParOf" srcId="{C74E0936-1699-4C75-8DF8-3914D5AE46D6}" destId="{1AC0F98D-38F7-4A68-9D39-4AA63E510292}" srcOrd="0" destOrd="0" presId="urn:microsoft.com/office/officeart/2005/8/layout/venn1"/>
    <dgm:cxn modelId="{44EC4A51-F85E-4F9B-902B-4C5457F3C8FA}" type="presParOf" srcId="{C74E0936-1699-4C75-8DF8-3914D5AE46D6}" destId="{E1BA14CB-7BEA-4B1A-9C04-05DD10F4B4DA}" srcOrd="1" destOrd="0" presId="urn:microsoft.com/office/officeart/2005/8/layout/venn1"/>
    <dgm:cxn modelId="{9D68316F-7B35-4A94-BC75-3477E9D3F06B}" type="presParOf" srcId="{C74E0936-1699-4C75-8DF8-3914D5AE46D6}" destId="{B886C3FD-6244-4098-9E7F-2C859F04322C}" srcOrd="2" destOrd="0" presId="urn:microsoft.com/office/officeart/2005/8/layout/venn1"/>
    <dgm:cxn modelId="{B4F9E783-942E-4110-9976-6A6DAE3D6FD0}" type="presParOf" srcId="{C74E0936-1699-4C75-8DF8-3914D5AE46D6}" destId="{E319DB5C-9259-429E-AA12-3F80FA87FF38}" srcOrd="3" destOrd="0" presId="urn:microsoft.com/office/officeart/2005/8/layout/venn1"/>
    <dgm:cxn modelId="{34DDC50B-5B2A-4BEB-A9A2-115492E29A3E}" type="presParOf" srcId="{C74E0936-1699-4C75-8DF8-3914D5AE46D6}" destId="{886686CA-8A2A-4924-919A-F0D6BB7974B7}" srcOrd="4" destOrd="0" presId="urn:microsoft.com/office/officeart/2005/8/layout/venn1"/>
    <dgm:cxn modelId="{37B227E5-DD4E-4A22-8D11-A76717F4FF34}" type="presParOf" srcId="{C74E0936-1699-4C75-8DF8-3914D5AE46D6}" destId="{03768350-EEF4-4789-AA21-A9A2944BB80A}" srcOrd="5" destOrd="0" presId="urn:microsoft.com/office/officeart/2005/8/layout/venn1"/>
    <dgm:cxn modelId="{F3B42BE2-5118-4983-92E1-36E6506071EE}" type="presParOf" srcId="{C74E0936-1699-4C75-8DF8-3914D5AE46D6}" destId="{0A6E515D-30B2-4956-9B9A-46970CDEF22B}" srcOrd="6" destOrd="0" presId="urn:microsoft.com/office/officeart/2005/8/layout/venn1"/>
    <dgm:cxn modelId="{EE18FE6F-F733-4875-8ABE-F448D81E7E7A}" type="presParOf" srcId="{C74E0936-1699-4C75-8DF8-3914D5AE46D6}" destId="{6EE289C4-4F43-4ABF-8A23-7B7FE12BF620}" srcOrd="7" destOrd="0" presId="urn:microsoft.com/office/officeart/2005/8/layout/venn1"/>
    <dgm:cxn modelId="{45AE19F5-ED12-477E-AFCC-FF848A1E7404}" type="presParOf" srcId="{C74E0936-1699-4C75-8DF8-3914D5AE46D6}" destId="{32053DBB-D498-4BB2-91BF-2E8468621ECB}" srcOrd="8" destOrd="0" presId="urn:microsoft.com/office/officeart/2005/8/layout/venn1"/>
    <dgm:cxn modelId="{38144FB8-B2ED-4214-9F84-9C07ED50DDA9}" type="presParOf" srcId="{C74E0936-1699-4C75-8DF8-3914D5AE46D6}" destId="{D122FF0F-8CD7-4740-A115-7C116D4F15B3}" srcOrd="9"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29E176-D41C-409D-A10E-768851A4C059}">
      <dsp:nvSpPr>
        <dsp:cNvPr id="0" name=""/>
        <dsp:cNvSpPr/>
      </dsp:nvSpPr>
      <dsp:spPr>
        <a:xfrm>
          <a:off x="2251015" y="0"/>
          <a:ext cx="3932849" cy="3673934"/>
        </a:xfrm>
        <a:prstGeom prst="ellipse">
          <a:avLst/>
        </a:prstGeom>
        <a:solidFill>
          <a:schemeClr val="accent6">
            <a:shade val="80000"/>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74590405-43C1-40E0-8C18-215336360FA9}">
      <dsp:nvSpPr>
        <dsp:cNvPr id="0" name=""/>
        <dsp:cNvSpPr/>
      </dsp:nvSpPr>
      <dsp:spPr>
        <a:xfrm>
          <a:off x="3763311" y="257553"/>
          <a:ext cx="862818" cy="51872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b="1" kern="1200" dirty="0" smtClean="0"/>
            <a:t>How</a:t>
          </a:r>
          <a:endParaRPr lang="en-US" sz="2400" b="1" kern="1200" dirty="0"/>
        </a:p>
      </dsp:txBody>
      <dsp:txXfrm>
        <a:off x="3763311" y="257553"/>
        <a:ext cx="862818" cy="518721"/>
      </dsp:txXfrm>
    </dsp:sp>
    <dsp:sp modelId="{AB6FD703-33F8-446A-B62E-E7A686ED848D}">
      <dsp:nvSpPr>
        <dsp:cNvPr id="0" name=""/>
        <dsp:cNvSpPr/>
      </dsp:nvSpPr>
      <dsp:spPr>
        <a:xfrm>
          <a:off x="4040862" y="735953"/>
          <a:ext cx="3932849" cy="3673934"/>
        </a:xfrm>
        <a:prstGeom prst="ellipse">
          <a:avLst/>
        </a:prstGeom>
        <a:solidFill>
          <a:schemeClr val="accent6">
            <a:shade val="80000"/>
            <a:alpha val="50000"/>
            <a:hueOff val="-14285"/>
            <a:satOff val="-7345"/>
            <a:lumOff val="863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0DF5C993-C954-4342-99CC-EA78B9BD1D18}">
      <dsp:nvSpPr>
        <dsp:cNvPr id="0" name=""/>
        <dsp:cNvSpPr/>
      </dsp:nvSpPr>
      <dsp:spPr>
        <a:xfrm>
          <a:off x="6495530" y="1574494"/>
          <a:ext cx="942554" cy="70291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b="1" kern="1200" dirty="0" smtClean="0"/>
            <a:t>What</a:t>
          </a:r>
          <a:endParaRPr lang="en-US" sz="2400" b="1" kern="1200" dirty="0"/>
        </a:p>
      </dsp:txBody>
      <dsp:txXfrm>
        <a:off x="6495530" y="1574494"/>
        <a:ext cx="942554" cy="702911"/>
      </dsp:txXfrm>
    </dsp:sp>
    <dsp:sp modelId="{7997C85C-7AE7-48CE-B8DA-118A27A337C0}">
      <dsp:nvSpPr>
        <dsp:cNvPr id="0" name=""/>
        <dsp:cNvSpPr/>
      </dsp:nvSpPr>
      <dsp:spPr>
        <a:xfrm>
          <a:off x="3535047" y="2910232"/>
          <a:ext cx="3932849" cy="3673934"/>
        </a:xfrm>
        <a:prstGeom prst="ellipse">
          <a:avLst/>
        </a:prstGeom>
        <a:solidFill>
          <a:schemeClr val="accent6">
            <a:shade val="80000"/>
            <a:alpha val="50000"/>
            <a:hueOff val="-28571"/>
            <a:satOff val="-14690"/>
            <a:lumOff val="172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4DB19927-50A6-4BD1-A23E-2CE6FC238DC7}">
      <dsp:nvSpPr>
        <dsp:cNvPr id="0" name=""/>
        <dsp:cNvSpPr/>
      </dsp:nvSpPr>
      <dsp:spPr>
        <a:xfrm>
          <a:off x="4997672" y="5508013"/>
          <a:ext cx="2018862" cy="66230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b="1" kern="1200" dirty="0" smtClean="0"/>
            <a:t>Whom, when</a:t>
          </a:r>
          <a:endParaRPr lang="en-US" sz="2400" b="1" kern="1200" dirty="0"/>
        </a:p>
      </dsp:txBody>
      <dsp:txXfrm>
        <a:off x="4997672" y="5508013"/>
        <a:ext cx="2018862" cy="662306"/>
      </dsp:txXfrm>
    </dsp:sp>
    <dsp:sp modelId="{910B3CBC-F692-4D18-8A07-F099E4A1F829}">
      <dsp:nvSpPr>
        <dsp:cNvPr id="0" name=""/>
        <dsp:cNvSpPr/>
      </dsp:nvSpPr>
      <dsp:spPr>
        <a:xfrm>
          <a:off x="869914" y="2935635"/>
          <a:ext cx="3932849" cy="3673934"/>
        </a:xfrm>
        <a:prstGeom prst="ellipse">
          <a:avLst/>
        </a:prstGeom>
        <a:solidFill>
          <a:schemeClr val="accent6">
            <a:shade val="80000"/>
            <a:alpha val="50000"/>
            <a:hueOff val="-42856"/>
            <a:satOff val="-22036"/>
            <a:lumOff val="2589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1E923F76-1F48-4C97-834E-4A4D74F4D3AF}">
      <dsp:nvSpPr>
        <dsp:cNvPr id="0" name=""/>
        <dsp:cNvSpPr/>
      </dsp:nvSpPr>
      <dsp:spPr>
        <a:xfrm>
          <a:off x="1337181" y="5579594"/>
          <a:ext cx="2838982" cy="54609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b="1" kern="1200" dirty="0" smtClean="0"/>
            <a:t>Feedback, assessment</a:t>
          </a:r>
          <a:endParaRPr lang="en-US" sz="2400" b="1" kern="1200" dirty="0"/>
        </a:p>
      </dsp:txBody>
      <dsp:txXfrm>
        <a:off x="1337181" y="5579594"/>
        <a:ext cx="2838982" cy="546096"/>
      </dsp:txXfrm>
    </dsp:sp>
    <dsp:sp modelId="{C21078B4-2D2E-4284-8DF0-2CFA54879D47}">
      <dsp:nvSpPr>
        <dsp:cNvPr id="0" name=""/>
        <dsp:cNvSpPr/>
      </dsp:nvSpPr>
      <dsp:spPr>
        <a:xfrm>
          <a:off x="412704" y="823692"/>
          <a:ext cx="3932849" cy="3673934"/>
        </a:xfrm>
        <a:prstGeom prst="ellipse">
          <a:avLst/>
        </a:prstGeom>
        <a:solidFill>
          <a:schemeClr val="accent6">
            <a:shade val="80000"/>
            <a:alpha val="50000"/>
            <a:hueOff val="-57142"/>
            <a:satOff val="-29381"/>
            <a:lumOff val="345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238B6A6B-14B0-4402-B273-DC5B0176C4E4}">
      <dsp:nvSpPr>
        <dsp:cNvPr id="0" name=""/>
        <dsp:cNvSpPr/>
      </dsp:nvSpPr>
      <dsp:spPr>
        <a:xfrm>
          <a:off x="1499493" y="1118781"/>
          <a:ext cx="641866" cy="60921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b="1" kern="1200" dirty="0" smtClean="0"/>
            <a:t>Why</a:t>
          </a:r>
          <a:endParaRPr lang="en-US" sz="2400" b="1" kern="1200" dirty="0"/>
        </a:p>
      </dsp:txBody>
      <dsp:txXfrm>
        <a:off x="1499493" y="1118781"/>
        <a:ext cx="641866" cy="6092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C0F98D-38F7-4A68-9D39-4AA63E510292}">
      <dsp:nvSpPr>
        <dsp:cNvPr id="0" name=""/>
        <dsp:cNvSpPr/>
      </dsp:nvSpPr>
      <dsp:spPr>
        <a:xfrm>
          <a:off x="2438408" y="76205"/>
          <a:ext cx="3949067" cy="3635982"/>
        </a:xfrm>
        <a:prstGeom prst="ellipse">
          <a:avLst/>
        </a:prstGeom>
        <a:solidFill>
          <a:schemeClr val="accent6">
            <a:shade val="80000"/>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E1BA14CB-7BEA-4B1A-9C04-05DD10F4B4DA}">
      <dsp:nvSpPr>
        <dsp:cNvPr id="0" name=""/>
        <dsp:cNvSpPr/>
      </dsp:nvSpPr>
      <dsp:spPr>
        <a:xfrm>
          <a:off x="3400852" y="377359"/>
          <a:ext cx="2563368" cy="53474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b="1" kern="1200" dirty="0" smtClean="0"/>
            <a:t>Representations</a:t>
          </a:r>
          <a:endParaRPr lang="en-US" sz="1900" b="1" kern="1200" dirty="0"/>
        </a:p>
      </dsp:txBody>
      <dsp:txXfrm>
        <a:off x="3400852" y="377359"/>
        <a:ext cx="2563368" cy="534748"/>
      </dsp:txXfrm>
    </dsp:sp>
    <dsp:sp modelId="{B886C3FD-6244-4098-9E7F-2C859F04322C}">
      <dsp:nvSpPr>
        <dsp:cNvPr id="0" name=""/>
        <dsp:cNvSpPr/>
      </dsp:nvSpPr>
      <dsp:spPr>
        <a:xfrm>
          <a:off x="4114806" y="1244903"/>
          <a:ext cx="3954105" cy="3631894"/>
        </a:xfrm>
        <a:prstGeom prst="ellipse">
          <a:avLst/>
        </a:prstGeom>
        <a:solidFill>
          <a:schemeClr val="accent6">
            <a:shade val="80000"/>
            <a:alpha val="50000"/>
            <a:hueOff val="-14285"/>
            <a:satOff val="-7345"/>
            <a:lumOff val="863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E319DB5C-9259-429E-AA12-3F80FA87FF38}">
      <dsp:nvSpPr>
        <dsp:cNvPr id="0" name=""/>
        <dsp:cNvSpPr/>
      </dsp:nvSpPr>
      <dsp:spPr>
        <a:xfrm>
          <a:off x="6099018" y="1995703"/>
          <a:ext cx="1815801" cy="51355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b="1" kern="1200" dirty="0" smtClean="0"/>
            <a:t>Processing</a:t>
          </a:r>
          <a:endParaRPr lang="en-US" sz="2200" b="1" kern="1200" dirty="0"/>
        </a:p>
      </dsp:txBody>
      <dsp:txXfrm>
        <a:off x="6099018" y="1995703"/>
        <a:ext cx="1815801" cy="513556"/>
      </dsp:txXfrm>
    </dsp:sp>
    <dsp:sp modelId="{886686CA-8A2A-4924-919A-F0D6BB7974B7}">
      <dsp:nvSpPr>
        <dsp:cNvPr id="0" name=""/>
        <dsp:cNvSpPr/>
      </dsp:nvSpPr>
      <dsp:spPr>
        <a:xfrm>
          <a:off x="3657599" y="3200396"/>
          <a:ext cx="3829428" cy="3487196"/>
        </a:xfrm>
        <a:prstGeom prst="ellipse">
          <a:avLst/>
        </a:prstGeom>
        <a:solidFill>
          <a:schemeClr val="accent6">
            <a:shade val="80000"/>
            <a:alpha val="50000"/>
            <a:hueOff val="-28571"/>
            <a:satOff val="-14690"/>
            <a:lumOff val="172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03768350-EEF4-4789-AA21-A9A2944BB80A}">
      <dsp:nvSpPr>
        <dsp:cNvPr id="0" name=""/>
        <dsp:cNvSpPr/>
      </dsp:nvSpPr>
      <dsp:spPr>
        <a:xfrm>
          <a:off x="4766271" y="5981198"/>
          <a:ext cx="1874888" cy="64820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b="1" kern="1200" dirty="0" smtClean="0"/>
            <a:t>Development</a:t>
          </a:r>
          <a:endParaRPr lang="en-US" sz="2200" b="1" kern="1200" dirty="0"/>
        </a:p>
      </dsp:txBody>
      <dsp:txXfrm>
        <a:off x="4766271" y="5981198"/>
        <a:ext cx="1874888" cy="648200"/>
      </dsp:txXfrm>
    </dsp:sp>
    <dsp:sp modelId="{0A6E515D-30B2-4956-9B9A-46970CDEF22B}">
      <dsp:nvSpPr>
        <dsp:cNvPr id="0" name=""/>
        <dsp:cNvSpPr/>
      </dsp:nvSpPr>
      <dsp:spPr>
        <a:xfrm>
          <a:off x="789974" y="2971792"/>
          <a:ext cx="3858222" cy="3677814"/>
        </a:xfrm>
        <a:prstGeom prst="ellipse">
          <a:avLst/>
        </a:prstGeom>
        <a:solidFill>
          <a:schemeClr val="accent6">
            <a:shade val="80000"/>
            <a:alpha val="50000"/>
            <a:hueOff val="-42856"/>
            <a:satOff val="-22036"/>
            <a:lumOff val="2589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6EE289C4-4F43-4ABF-8A23-7B7FE12BF620}">
      <dsp:nvSpPr>
        <dsp:cNvPr id="0" name=""/>
        <dsp:cNvSpPr/>
      </dsp:nvSpPr>
      <dsp:spPr>
        <a:xfrm>
          <a:off x="1131171" y="5714993"/>
          <a:ext cx="3071648" cy="71326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b="1" kern="1200" dirty="0" smtClean="0"/>
            <a:t>Neural structures &amp; functions</a:t>
          </a:r>
          <a:endParaRPr lang="en-US" sz="2200" b="1" kern="1200" dirty="0"/>
        </a:p>
      </dsp:txBody>
      <dsp:txXfrm>
        <a:off x="1131171" y="5714993"/>
        <a:ext cx="3071648" cy="713260"/>
      </dsp:txXfrm>
    </dsp:sp>
    <dsp:sp modelId="{32053DBB-D498-4BB2-91BF-2E8468621ECB}">
      <dsp:nvSpPr>
        <dsp:cNvPr id="0" name=""/>
        <dsp:cNvSpPr/>
      </dsp:nvSpPr>
      <dsp:spPr>
        <a:xfrm>
          <a:off x="637586" y="1219192"/>
          <a:ext cx="3858222" cy="3481208"/>
        </a:xfrm>
        <a:prstGeom prst="ellipse">
          <a:avLst/>
        </a:prstGeom>
        <a:solidFill>
          <a:schemeClr val="accent6">
            <a:shade val="80000"/>
            <a:alpha val="50000"/>
            <a:hueOff val="-57142"/>
            <a:satOff val="-29381"/>
            <a:lumOff val="345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D122FF0F-8CD7-4740-A115-7C116D4F15B3}">
      <dsp:nvSpPr>
        <dsp:cNvPr id="0" name=""/>
        <dsp:cNvSpPr/>
      </dsp:nvSpPr>
      <dsp:spPr>
        <a:xfrm>
          <a:off x="944877" y="1874881"/>
          <a:ext cx="1600690" cy="40808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b="1" kern="1200" dirty="0" smtClean="0"/>
            <a:t>Interfaces</a:t>
          </a:r>
          <a:endParaRPr lang="en-US" sz="2200" b="1" kern="1200" dirty="0"/>
        </a:p>
      </dsp:txBody>
      <dsp:txXfrm>
        <a:off x="944877" y="1874881"/>
        <a:ext cx="1600690" cy="408085"/>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45" cy="464205"/>
          </a:xfrm>
          <a:prstGeom prst="rect">
            <a:avLst/>
          </a:prstGeom>
        </p:spPr>
        <p:txBody>
          <a:bodyPr vert="horz" lIns="88139" tIns="44070" rIns="88139" bIns="44070" rtlCol="0"/>
          <a:lstStyle>
            <a:lvl1pPr algn="l">
              <a:defRPr sz="1200"/>
            </a:lvl1pPr>
          </a:lstStyle>
          <a:p>
            <a:endParaRPr lang="en-US"/>
          </a:p>
        </p:txBody>
      </p:sp>
      <p:sp>
        <p:nvSpPr>
          <p:cNvPr id="3" name="Date Placeholder 2"/>
          <p:cNvSpPr>
            <a:spLocks noGrp="1"/>
          </p:cNvSpPr>
          <p:nvPr>
            <p:ph type="dt" sz="quarter" idx="1"/>
          </p:nvPr>
        </p:nvSpPr>
        <p:spPr>
          <a:xfrm>
            <a:off x="3970734" y="1"/>
            <a:ext cx="3038145" cy="464205"/>
          </a:xfrm>
          <a:prstGeom prst="rect">
            <a:avLst/>
          </a:prstGeom>
        </p:spPr>
        <p:txBody>
          <a:bodyPr vert="horz" lIns="88139" tIns="44070" rIns="88139" bIns="44070" rtlCol="0"/>
          <a:lstStyle>
            <a:lvl1pPr algn="r">
              <a:defRPr sz="1200"/>
            </a:lvl1pPr>
          </a:lstStyle>
          <a:p>
            <a:fld id="{02FB6EEC-8F45-44DC-9AE9-D44615E6A38A}" type="datetimeFigureOut">
              <a:rPr lang="en-US" smtClean="0"/>
              <a:t>9/7/2017</a:t>
            </a:fld>
            <a:endParaRPr lang="en-US"/>
          </a:p>
        </p:txBody>
      </p:sp>
      <p:sp>
        <p:nvSpPr>
          <p:cNvPr id="4" name="Footer Placeholder 3"/>
          <p:cNvSpPr>
            <a:spLocks noGrp="1"/>
          </p:cNvSpPr>
          <p:nvPr>
            <p:ph type="ftr" sz="quarter" idx="2"/>
          </p:nvPr>
        </p:nvSpPr>
        <p:spPr>
          <a:xfrm>
            <a:off x="0" y="8830659"/>
            <a:ext cx="3038145" cy="464205"/>
          </a:xfrm>
          <a:prstGeom prst="rect">
            <a:avLst/>
          </a:prstGeom>
        </p:spPr>
        <p:txBody>
          <a:bodyPr vert="horz" lIns="88139" tIns="44070" rIns="88139" bIns="44070" rtlCol="0" anchor="b"/>
          <a:lstStyle>
            <a:lvl1pPr algn="l">
              <a:defRPr sz="1200"/>
            </a:lvl1pPr>
          </a:lstStyle>
          <a:p>
            <a:endParaRPr lang="en-US"/>
          </a:p>
        </p:txBody>
      </p:sp>
      <p:sp>
        <p:nvSpPr>
          <p:cNvPr id="5" name="Slide Number Placeholder 4"/>
          <p:cNvSpPr>
            <a:spLocks noGrp="1"/>
          </p:cNvSpPr>
          <p:nvPr>
            <p:ph type="sldNum" sz="quarter" idx="3"/>
          </p:nvPr>
        </p:nvSpPr>
        <p:spPr>
          <a:xfrm>
            <a:off x="3970734" y="8830659"/>
            <a:ext cx="3038145" cy="464205"/>
          </a:xfrm>
          <a:prstGeom prst="rect">
            <a:avLst/>
          </a:prstGeom>
        </p:spPr>
        <p:txBody>
          <a:bodyPr vert="horz" lIns="88139" tIns="44070" rIns="88139" bIns="44070" rtlCol="0" anchor="b"/>
          <a:lstStyle>
            <a:lvl1pPr algn="r">
              <a:defRPr sz="1200"/>
            </a:lvl1pPr>
          </a:lstStyle>
          <a:p>
            <a:fld id="{37957711-CF47-4366-9C62-A0DC06DD4693}" type="slidenum">
              <a:rPr lang="en-US" smtClean="0"/>
              <a:t>‹#›</a:t>
            </a:fld>
            <a:endParaRPr lang="en-US"/>
          </a:p>
        </p:txBody>
      </p:sp>
    </p:spTree>
    <p:extLst>
      <p:ext uri="{BB962C8B-B14F-4D97-AF65-F5344CB8AC3E}">
        <p14:creationId xmlns:p14="http://schemas.microsoft.com/office/powerpoint/2010/main" val="15951335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58" tIns="46580" rIns="93158" bIns="46580" rtlCol="0"/>
          <a:lstStyle>
            <a:lvl1pPr algn="l">
              <a:defRPr sz="13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58" tIns="46580" rIns="93158" bIns="46580" rtlCol="0"/>
          <a:lstStyle>
            <a:lvl1pPr algn="r">
              <a:defRPr sz="1300"/>
            </a:lvl1pPr>
          </a:lstStyle>
          <a:p>
            <a:fld id="{0D997B0B-C923-4010-AA9D-EABDF90C1A28}" type="datetimeFigureOut">
              <a:rPr lang="en-US" smtClean="0"/>
              <a:t>9/7/2017</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58" tIns="46580" rIns="93158" bIns="46580"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58" tIns="46580" rIns="93158" bIns="4658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58" tIns="46580" rIns="93158" bIns="46580" rtlCol="0" anchor="b"/>
          <a:lstStyle>
            <a:lvl1pPr algn="l">
              <a:defRPr sz="13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58" tIns="46580" rIns="93158" bIns="46580" rtlCol="0" anchor="b"/>
          <a:lstStyle>
            <a:lvl1pPr algn="r">
              <a:defRPr sz="1300"/>
            </a:lvl1pPr>
          </a:lstStyle>
          <a:p>
            <a:fld id="{4F67769F-EF13-46D9-AF29-9547EF1BB342}" type="slidenum">
              <a:rPr lang="en-US" smtClean="0"/>
              <a:t>‹#›</a:t>
            </a:fld>
            <a:endParaRPr lang="en-US"/>
          </a:p>
        </p:txBody>
      </p:sp>
    </p:spTree>
    <p:extLst>
      <p:ext uri="{BB962C8B-B14F-4D97-AF65-F5344CB8AC3E}">
        <p14:creationId xmlns:p14="http://schemas.microsoft.com/office/powerpoint/2010/main" val="3133217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Good morning, everyone!</a:t>
            </a:r>
          </a:p>
          <a:p>
            <a:r>
              <a:rPr lang="en-US" sz="1200" kern="1200" dirty="0" smtClean="0">
                <a:solidFill>
                  <a:schemeClr val="tx1"/>
                </a:solidFill>
                <a:effectLst/>
                <a:latin typeface="+mn-lt"/>
                <a:ea typeface="+mn-ea"/>
                <a:cs typeface="+mn-cs"/>
              </a:rPr>
              <a:t>I’d like to thank Rachel and the organizers of this year’s PSLLT for inviting me to talk today about the bridge between research and practice in pronunciation teaching.</a:t>
            </a:r>
            <a:endParaRPr lang="en-US" sz="1300" dirty="0"/>
          </a:p>
        </p:txBody>
      </p:sp>
      <p:sp>
        <p:nvSpPr>
          <p:cNvPr id="4" name="Slide Number Placeholder 3"/>
          <p:cNvSpPr>
            <a:spLocks noGrp="1"/>
          </p:cNvSpPr>
          <p:nvPr>
            <p:ph type="sldNum" sz="quarter" idx="10"/>
          </p:nvPr>
        </p:nvSpPr>
        <p:spPr/>
        <p:txBody>
          <a:bodyPr/>
          <a:lstStyle/>
          <a:p>
            <a:fld id="{4F67769F-EF13-46D9-AF29-9547EF1BB342}" type="slidenum">
              <a:rPr lang="en-US" smtClean="0"/>
              <a:t>1</a:t>
            </a:fld>
            <a:endParaRPr lang="en-US"/>
          </a:p>
        </p:txBody>
      </p:sp>
    </p:spTree>
    <p:extLst>
      <p:ext uri="{BB962C8B-B14F-4D97-AF65-F5344CB8AC3E}">
        <p14:creationId xmlns:p14="http://schemas.microsoft.com/office/powerpoint/2010/main" val="20508119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(CLICK) </a:t>
            </a:r>
            <a:r>
              <a:rPr lang="en-US" sz="1300" dirty="0"/>
              <a:t>And first, it’s good to realize just how much pronunciation and phonology are linked to all language areas, not just “speaking”. </a:t>
            </a:r>
          </a:p>
          <a:p>
            <a:r>
              <a:rPr lang="en-US" sz="1300" b="1" dirty="0"/>
              <a:t>(CLICK) </a:t>
            </a:r>
            <a:r>
              <a:rPr lang="en-US" sz="1300" dirty="0"/>
              <a:t>To make the language come alive requires the 4 skills. </a:t>
            </a:r>
          </a:p>
          <a:p>
            <a:r>
              <a:rPr lang="en-US" sz="1300" b="1" dirty="0"/>
              <a:t>(CLICK) </a:t>
            </a:r>
            <a:r>
              <a:rPr lang="en-US" sz="1300" dirty="0"/>
              <a:t>And these skills that we use </a:t>
            </a:r>
            <a:r>
              <a:rPr lang="en-US" sz="1300" u="sng" dirty="0"/>
              <a:t>all depend on the three core areas at the heart </a:t>
            </a:r>
            <a:r>
              <a:rPr lang="en-US" sz="1300" dirty="0"/>
              <a:t>of </a:t>
            </a:r>
            <a:r>
              <a:rPr lang="en-US" sz="1300" dirty="0" smtClean="0"/>
              <a:t>language,</a:t>
            </a:r>
            <a:r>
              <a:rPr lang="en-US" sz="1300" baseline="0" dirty="0" smtClean="0"/>
              <a:t> which are the phonological, the lexical, and the structural knowledge.</a:t>
            </a:r>
          </a:p>
          <a:p>
            <a:endParaRPr lang="en-US" sz="1300" dirty="0"/>
          </a:p>
          <a:p>
            <a:r>
              <a:rPr lang="en-US" sz="1300" dirty="0" smtClean="0"/>
              <a:t>=&gt; This </a:t>
            </a:r>
            <a:r>
              <a:rPr lang="en-US" sz="1300" dirty="0" smtClean="0"/>
              <a:t>description implies </a:t>
            </a:r>
            <a:r>
              <a:rPr lang="en-US" sz="1300" dirty="0"/>
              <a:t>that phonology underlies all skills, and that's true: pronunciation matters for all skills, not just speaking. It's clearly related to speaking and listening </a:t>
            </a:r>
            <a:r>
              <a:rPr lang="en-US" sz="1300" u="sng" dirty="0" smtClean="0"/>
              <a:t>obviously</a:t>
            </a:r>
            <a:r>
              <a:rPr lang="en-US" sz="1300" dirty="0" smtClean="0"/>
              <a:t>, </a:t>
            </a:r>
            <a:r>
              <a:rPr lang="en-US" sz="1300" dirty="0"/>
              <a:t>but it's also possible for it to show up in reading and in writing. </a:t>
            </a:r>
          </a:p>
          <a:p>
            <a:r>
              <a:rPr lang="en-US" sz="1300" dirty="0"/>
              <a:t>And that’s </a:t>
            </a:r>
            <a:r>
              <a:rPr lang="en-US" sz="1300" dirty="0" smtClean="0"/>
              <a:t>how…  </a:t>
            </a:r>
            <a:r>
              <a:rPr lang="en-US" sz="1300" b="1" dirty="0"/>
              <a:t>CLICK</a:t>
            </a:r>
          </a:p>
        </p:txBody>
      </p:sp>
      <p:sp>
        <p:nvSpPr>
          <p:cNvPr id="4" name="Slide Number Placeholder 3"/>
          <p:cNvSpPr>
            <a:spLocks noGrp="1"/>
          </p:cNvSpPr>
          <p:nvPr>
            <p:ph type="sldNum" sz="quarter" idx="10"/>
          </p:nvPr>
        </p:nvSpPr>
        <p:spPr/>
        <p:txBody>
          <a:bodyPr/>
          <a:lstStyle/>
          <a:p>
            <a:fld id="{7FE3CB24-ADE6-4C4E-B025-68B425CD0469}"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8594868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You can get </a:t>
            </a:r>
            <a:r>
              <a:rPr lang="en-US" sz="1300" b="1" dirty="0"/>
              <a:t>hot paper </a:t>
            </a:r>
            <a:r>
              <a:rPr lang="en-US" sz="1300" dirty="0"/>
              <a:t>on your pizza!  (</a:t>
            </a:r>
            <a:r>
              <a:rPr lang="en-US" sz="1300" b="1" dirty="0"/>
              <a:t>CLICK</a:t>
            </a:r>
            <a:r>
              <a:rPr lang="en-US" sz="1300" dirty="0"/>
              <a:t> to zoom in)</a:t>
            </a:r>
          </a:p>
          <a:p>
            <a:r>
              <a:rPr lang="en-US" sz="1300" dirty="0"/>
              <a:t>It seems that the maker of the sign confused </a:t>
            </a:r>
            <a:r>
              <a:rPr lang="en-US" sz="1300" u="sng" dirty="0" smtClean="0"/>
              <a:t>paper </a:t>
            </a:r>
            <a:r>
              <a:rPr lang="en-US" sz="1300" u="sng" dirty="0"/>
              <a:t>and </a:t>
            </a:r>
            <a:r>
              <a:rPr lang="en-US" sz="1300" u="sng" dirty="0" smtClean="0"/>
              <a:t>pepper</a:t>
            </a:r>
            <a:r>
              <a:rPr lang="en-US" sz="1300" u="none" dirty="0" smtClean="0"/>
              <a:t>.</a:t>
            </a:r>
            <a:r>
              <a:rPr lang="en-US" sz="1300" u="none" baseline="0" dirty="0" smtClean="0"/>
              <a:t> </a:t>
            </a:r>
            <a:r>
              <a:rPr lang="en-US" sz="1300" baseline="0" dirty="0" smtClean="0"/>
              <a:t>This is clearly a common problem – we all know about this - which highlights that pronunciation permeates the entire language system! </a:t>
            </a:r>
          </a:p>
          <a:p>
            <a:endParaRPr lang="en-US" sz="1300" dirty="0" smtClean="0"/>
          </a:p>
          <a:p>
            <a:r>
              <a:rPr lang="en-US" sz="1300" b="1" dirty="0" smtClean="0"/>
              <a:t>And </a:t>
            </a:r>
            <a:r>
              <a:rPr lang="en-US" sz="1300" b="1" dirty="0"/>
              <a:t>this is where the link becomes very clear.</a:t>
            </a:r>
          </a:p>
          <a:p>
            <a:r>
              <a:rPr lang="en-US" sz="1300" dirty="0" smtClean="0"/>
              <a:t>=&gt; Psycholinguists </a:t>
            </a:r>
            <a:r>
              <a:rPr lang="en-US" sz="1300" dirty="0"/>
              <a:t>want to know why this happens, </a:t>
            </a:r>
            <a:r>
              <a:rPr lang="en-US" sz="1300" dirty="0" smtClean="0"/>
              <a:t>(</a:t>
            </a:r>
            <a:r>
              <a:rPr lang="en-US" sz="1300" b="1" dirty="0" smtClean="0"/>
              <a:t>CLICK)</a:t>
            </a:r>
            <a:r>
              <a:rPr lang="en-US" sz="1300" dirty="0" smtClean="0"/>
              <a:t> </a:t>
            </a:r>
            <a:r>
              <a:rPr lang="en-US" sz="1300" dirty="0" smtClean="0"/>
              <a:t>and </a:t>
            </a:r>
            <a:r>
              <a:rPr lang="en-US" sz="1300" dirty="0"/>
              <a:t>instructors want to help learners make sure it doesn't :)</a:t>
            </a:r>
          </a:p>
          <a:p>
            <a:endParaRPr lang="en-US" dirty="0"/>
          </a:p>
        </p:txBody>
      </p:sp>
      <p:sp>
        <p:nvSpPr>
          <p:cNvPr id="4" name="Slide Number Placeholder 3"/>
          <p:cNvSpPr>
            <a:spLocks noGrp="1"/>
          </p:cNvSpPr>
          <p:nvPr>
            <p:ph type="sldNum" sz="quarter" idx="10"/>
          </p:nvPr>
        </p:nvSpPr>
        <p:spPr/>
        <p:txBody>
          <a:bodyPr/>
          <a:lstStyle/>
          <a:p>
            <a:fld id="{045CBFAF-EF91-4913-A861-28F0F2EB52DB}"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703809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And yet, despite these obvious links, </a:t>
            </a:r>
            <a:r>
              <a:rPr lang="en-US" sz="1200" b="1" kern="1200" dirty="0" smtClean="0">
                <a:solidFill>
                  <a:schemeClr val="tx1"/>
                </a:solidFill>
                <a:effectLst/>
                <a:latin typeface="+mn-lt"/>
                <a:ea typeface="+mn-ea"/>
                <a:cs typeface="+mn-cs"/>
              </a:rPr>
              <a:t>(CLICK) </a:t>
            </a:r>
            <a:r>
              <a:rPr lang="en-US" sz="1200" kern="1200" dirty="0" smtClean="0">
                <a:solidFill>
                  <a:schemeClr val="tx1"/>
                </a:solidFill>
                <a:effectLst/>
                <a:latin typeface="+mn-lt"/>
                <a:ea typeface="+mn-ea"/>
                <a:cs typeface="+mn-cs"/>
              </a:rPr>
              <a:t>teachers and researchers often do not know what to do with research findings when it comes to teaching pronunciation, because the research was not designed for direct applications.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There's not enough specific research about pronunciation instruction and the realities of the classroom,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And about what makes </a:t>
            </a:r>
            <a:r>
              <a:rPr lang="en-US" sz="1200" b="1" kern="1200" dirty="0" smtClean="0">
                <a:solidFill>
                  <a:schemeClr val="tx1"/>
                </a:solidFill>
                <a:effectLst/>
                <a:latin typeface="+mn-lt"/>
                <a:ea typeface="+mn-ea"/>
                <a:cs typeface="+mn-cs"/>
              </a:rPr>
              <a:t>it more effective in order to achieve its goals, and enhance intelligibility</a:t>
            </a:r>
            <a:r>
              <a:rPr lang="en-US" sz="1200" kern="1200" dirty="0" smtClean="0">
                <a:solidFill>
                  <a:schemeClr val="tx1"/>
                </a:solidFill>
                <a:effectLst/>
                <a:latin typeface="+mn-lt"/>
                <a:ea typeface="+mn-ea"/>
                <a:cs typeface="+mn-cs"/>
              </a:rPr>
              <a:t>.</a:t>
            </a:r>
          </a:p>
          <a:p>
            <a:r>
              <a:rPr lang="en-US" sz="1200" b="1" kern="1200" dirty="0" smtClean="0">
                <a:solidFill>
                  <a:schemeClr val="tx1"/>
                </a:solidFill>
                <a:effectLst/>
                <a:latin typeface="+mn-lt"/>
                <a:ea typeface="+mn-ea"/>
                <a:cs typeface="+mn-cs"/>
              </a:rPr>
              <a:t>(CLICK) </a:t>
            </a:r>
            <a:r>
              <a:rPr lang="en-US" sz="1200" kern="1200" dirty="0" smtClean="0">
                <a:solidFill>
                  <a:schemeClr val="tx1"/>
                </a:solidFill>
                <a:effectLst/>
                <a:latin typeface="+mn-lt"/>
                <a:ea typeface="+mn-ea"/>
                <a:cs typeface="+mn-cs"/>
              </a:rPr>
              <a:t>Research in L2 phonology often still focuses on </a:t>
            </a:r>
            <a:r>
              <a:rPr lang="en-US" sz="1200" b="1" kern="1200" dirty="0" smtClean="0">
                <a:solidFill>
                  <a:schemeClr val="tx1"/>
                </a:solidFill>
                <a:effectLst/>
                <a:latin typeface="+mn-lt"/>
                <a:ea typeface="+mn-ea"/>
                <a:cs typeface="+mn-cs"/>
              </a:rPr>
              <a:t>accuracy</a:t>
            </a:r>
            <a:r>
              <a:rPr lang="en-US" sz="1200" kern="1200" dirty="0" smtClean="0">
                <a:solidFill>
                  <a:schemeClr val="tx1"/>
                </a:solidFill>
                <a:effectLst/>
                <a:latin typeface="+mn-lt"/>
                <a:ea typeface="+mn-ea"/>
                <a:cs typeface="+mn-cs"/>
              </a:rPr>
              <a:t> (and on how learners differ from native speakers) but not much on intelligibility or comprehensibility, since it’s interests have traditionally been about how the sound system is represented, processed, and acquired. </a:t>
            </a:r>
          </a:p>
          <a:p>
            <a:r>
              <a:rPr lang="en-US" sz="1200" b="1" kern="1200" dirty="0" smtClean="0">
                <a:solidFill>
                  <a:schemeClr val="tx1"/>
                </a:solidFill>
                <a:effectLst/>
                <a:latin typeface="+mn-lt"/>
                <a:ea typeface="+mn-ea"/>
                <a:cs typeface="+mn-cs"/>
              </a:rPr>
              <a:t>(CLICK) </a:t>
            </a:r>
            <a:r>
              <a:rPr lang="en-US" sz="1200" kern="1200" dirty="0" smtClean="0">
                <a:solidFill>
                  <a:schemeClr val="tx1"/>
                </a:solidFill>
                <a:effectLst/>
                <a:latin typeface="+mn-lt"/>
                <a:ea typeface="+mn-ea"/>
                <a:cs typeface="+mn-cs"/>
              </a:rPr>
              <a:t>And in particular, the effect of </a:t>
            </a:r>
            <a:r>
              <a:rPr lang="en-US" sz="1200" b="1" kern="1200" dirty="0" smtClean="0">
                <a:solidFill>
                  <a:schemeClr val="tx1"/>
                </a:solidFill>
                <a:effectLst/>
                <a:latin typeface="+mn-lt"/>
                <a:ea typeface="+mn-ea"/>
                <a:cs typeface="+mn-cs"/>
              </a:rPr>
              <a:t>instruction</a:t>
            </a:r>
            <a:r>
              <a:rPr lang="en-US" sz="1200" kern="1200" dirty="0" smtClean="0">
                <a:solidFill>
                  <a:schemeClr val="tx1"/>
                </a:solidFill>
                <a:effectLst/>
                <a:latin typeface="+mn-lt"/>
                <a:ea typeface="+mn-ea"/>
                <a:cs typeface="+mn-cs"/>
              </a:rPr>
              <a:t> has never been much of a focus.</a:t>
            </a:r>
          </a:p>
          <a:p>
            <a:r>
              <a:rPr lang="en-US" sz="1200" kern="1200" dirty="0" smtClean="0">
                <a:solidFill>
                  <a:schemeClr val="tx1"/>
                </a:solidFill>
                <a:effectLst/>
                <a:latin typeface="+mn-lt"/>
                <a:ea typeface="+mn-ea"/>
                <a:cs typeface="+mn-cs"/>
              </a:rPr>
              <a:t>=&gt; One example comes from speech perception. Most of that research wasn't looking much at instructed learners, for a long time. </a:t>
            </a:r>
          </a:p>
          <a:p>
            <a:r>
              <a:rPr lang="en-US" sz="1200" kern="1200" dirty="0" smtClean="0">
                <a:solidFill>
                  <a:schemeClr val="tx1"/>
                </a:solidFill>
                <a:effectLst/>
                <a:latin typeface="+mn-lt"/>
                <a:ea typeface="+mn-ea"/>
                <a:cs typeface="+mn-cs"/>
              </a:rPr>
              <a:t>There was a kind of feeling that a learner’s development of the L2 sound system was in essence independent of how much classroom instruction they’ve had, and I think that paradoxically the reason is because pronunciation instruction was somewhat underrepresented in these learners’ instructional profiles.      So, L2 phonologists weren't finding that the factor "instruction" mattered all that much for L2 speech perception.       As a result, the focus wasn't on that. </a:t>
            </a:r>
          </a:p>
          <a:p>
            <a:r>
              <a:rPr lang="en-US" sz="1200" kern="1200" dirty="0" smtClean="0">
                <a:solidFill>
                  <a:schemeClr val="tx1"/>
                </a:solidFill>
                <a:effectLst/>
                <a:latin typeface="+mn-lt"/>
                <a:ea typeface="+mn-ea"/>
                <a:cs typeface="+mn-cs"/>
              </a:rPr>
              <a:t>And we can also see it in the </a:t>
            </a:r>
            <a:r>
              <a:rPr lang="en-US" sz="1200" u="sng" kern="1200" dirty="0" smtClean="0">
                <a:solidFill>
                  <a:schemeClr val="tx1"/>
                </a:solidFill>
                <a:effectLst/>
                <a:latin typeface="+mn-lt"/>
                <a:ea typeface="+mn-ea"/>
                <a:cs typeface="+mn-cs"/>
              </a:rPr>
              <a:t>methodology sections</a:t>
            </a:r>
            <a:r>
              <a:rPr lang="en-US" sz="1200" kern="1200" dirty="0" smtClean="0">
                <a:solidFill>
                  <a:schemeClr val="tx1"/>
                </a:solidFill>
                <a:effectLst/>
                <a:latin typeface="+mn-lt"/>
                <a:ea typeface="+mn-ea"/>
                <a:cs typeface="+mn-cs"/>
              </a:rPr>
              <a:t>: it’s very difficult to reconstruct participants' instructional profiles from the studies, because it wasn’t systematically examined.  Of course, not all studies were like that, but in majority.</a:t>
            </a:r>
            <a:endParaRPr lang="en-US" sz="1100" dirty="0"/>
          </a:p>
        </p:txBody>
      </p:sp>
      <p:sp>
        <p:nvSpPr>
          <p:cNvPr id="4" name="Slide Number Placeholder 3"/>
          <p:cNvSpPr>
            <a:spLocks noGrp="1"/>
          </p:cNvSpPr>
          <p:nvPr>
            <p:ph type="sldNum" sz="quarter" idx="10"/>
          </p:nvPr>
        </p:nvSpPr>
        <p:spPr/>
        <p:txBody>
          <a:bodyPr/>
          <a:lstStyle/>
          <a:p>
            <a:fld id="{4F67769F-EF13-46D9-AF29-9547EF1BB342}" type="slidenum">
              <a:rPr lang="en-US" smtClean="0"/>
              <a:t>12</a:t>
            </a:fld>
            <a:endParaRPr lang="en-US"/>
          </a:p>
        </p:txBody>
      </p:sp>
    </p:spTree>
    <p:extLst>
      <p:ext uri="{BB962C8B-B14F-4D97-AF65-F5344CB8AC3E}">
        <p14:creationId xmlns:p14="http://schemas.microsoft.com/office/powerpoint/2010/main" val="3456624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80">
              <a:defRPr/>
            </a:pPr>
            <a:r>
              <a:rPr lang="en-US" sz="1300" b="1" dirty="0" smtClean="0"/>
              <a:t>(</a:t>
            </a:r>
            <a:r>
              <a:rPr lang="en-US" sz="1300" b="1" dirty="0"/>
              <a:t>CLICK) </a:t>
            </a:r>
            <a:r>
              <a:rPr lang="en-US" sz="1300" dirty="0"/>
              <a:t>Luckily, … there’s PSLLT! </a:t>
            </a:r>
          </a:p>
          <a:p>
            <a:pPr defTabSz="931580">
              <a:defRPr/>
            </a:pPr>
            <a:r>
              <a:rPr lang="en-US" sz="1300" b="1" dirty="0"/>
              <a:t>(CLICK) </a:t>
            </a:r>
            <a:r>
              <a:rPr lang="en-US" sz="1300" dirty="0"/>
              <a:t>And more generally, the situation is changing for the better, and we have many excellent recent resources, </a:t>
            </a:r>
          </a:p>
          <a:p>
            <a:pPr defTabSz="931580">
              <a:defRPr/>
            </a:pPr>
            <a:r>
              <a:rPr lang="en-US" sz="1300" dirty="0"/>
              <a:t>like the JSLP, </a:t>
            </a:r>
            <a:r>
              <a:rPr lang="en-US" sz="1300" b="1" dirty="0"/>
              <a:t>(CLICK) </a:t>
            </a:r>
          </a:p>
          <a:p>
            <a:pPr defTabSz="931580">
              <a:defRPr/>
            </a:pPr>
            <a:r>
              <a:rPr lang="en-US" sz="1300" dirty="0"/>
              <a:t>Linda Grant’s pronunciation myths </a:t>
            </a:r>
            <a:r>
              <a:rPr lang="en-US" sz="1300" b="1" dirty="0"/>
              <a:t>(CLICK) </a:t>
            </a:r>
          </a:p>
          <a:p>
            <a:pPr defTabSz="931580">
              <a:defRPr/>
            </a:pPr>
            <a:r>
              <a:rPr lang="en-US" sz="1300" dirty="0" err="1"/>
              <a:t>Derwing</a:t>
            </a:r>
            <a:r>
              <a:rPr lang="en-US" sz="1300" dirty="0"/>
              <a:t> and Munro’s famous volume on pronunciation fundamentals </a:t>
            </a:r>
            <a:r>
              <a:rPr lang="en-US" sz="1300" b="1" dirty="0"/>
              <a:t>(CLICK) </a:t>
            </a:r>
            <a:endParaRPr lang="en-US" sz="1300" b="1" dirty="0" smtClean="0"/>
          </a:p>
          <a:p>
            <a:pPr defTabSz="931580">
              <a:defRPr/>
            </a:pPr>
            <a:r>
              <a:rPr lang="en-US" sz="1300" b="0" dirty="0" smtClean="0"/>
              <a:t>A</a:t>
            </a:r>
            <a:r>
              <a:rPr lang="en-US" sz="1300" b="0" baseline="0" dirty="0" smtClean="0"/>
              <a:t> new Handbook </a:t>
            </a:r>
            <a:r>
              <a:rPr lang="en-US" sz="1300" b="1" baseline="0" dirty="0" smtClean="0"/>
              <a:t>(CLICK) </a:t>
            </a:r>
            <a:r>
              <a:rPr lang="en-US" sz="1300" b="0" baseline="0" dirty="0" smtClean="0"/>
              <a:t>and</a:t>
            </a:r>
            <a:endParaRPr lang="en-US" sz="1300" b="0" dirty="0"/>
          </a:p>
          <a:p>
            <a:pPr defTabSz="931580">
              <a:defRPr/>
            </a:pPr>
            <a:r>
              <a:rPr lang="en-US" sz="1300" dirty="0"/>
              <a:t>Some recent collections about assessment by Isaacs and </a:t>
            </a:r>
            <a:r>
              <a:rPr lang="en-US" sz="1300" dirty="0" err="1"/>
              <a:t>Trofimovich</a:t>
            </a:r>
            <a:r>
              <a:rPr lang="en-US" sz="1300" dirty="0"/>
              <a:t> </a:t>
            </a:r>
            <a:r>
              <a:rPr lang="en-US" sz="1300" b="1" dirty="0"/>
              <a:t>(CLICK) </a:t>
            </a:r>
            <a:r>
              <a:rPr lang="en-US" sz="1300" dirty="0"/>
              <a:t> </a:t>
            </a:r>
          </a:p>
          <a:p>
            <a:pPr defTabSz="931580">
              <a:defRPr/>
            </a:pPr>
            <a:r>
              <a:rPr lang="en-US" sz="1300" dirty="0"/>
              <a:t>and more that’s coming out every day </a:t>
            </a:r>
            <a:r>
              <a:rPr lang="en-US" sz="1300" dirty="0" smtClean="0"/>
              <a:t>(CLICK)</a:t>
            </a:r>
            <a:endParaRPr lang="en-US" sz="1300" dirty="0"/>
          </a:p>
          <a:p>
            <a:pPr defTabSz="931580">
              <a:defRPr/>
            </a:pPr>
            <a:r>
              <a:rPr lang="en-US" sz="1300" b="1" dirty="0"/>
              <a:t>(CLICK)</a:t>
            </a:r>
          </a:p>
          <a:p>
            <a:pPr defTabSz="931580">
              <a:defRPr/>
            </a:pPr>
            <a:r>
              <a:rPr lang="en-US" sz="1300" dirty="0"/>
              <a:t>And I think that since Joan Morley’s call for research on L2 phonology and the effects of instruction, </a:t>
            </a:r>
          </a:p>
          <a:p>
            <a:pPr marL="285708" indent="-285708" defTabSz="931580">
              <a:buFont typeface="Symbol"/>
              <a:buChar char="Þ"/>
              <a:defRPr/>
            </a:pPr>
            <a:r>
              <a:rPr lang="en-US" sz="1300" dirty="0"/>
              <a:t>much work </a:t>
            </a:r>
            <a:r>
              <a:rPr lang="en-US" sz="1300" u="sng" dirty="0"/>
              <a:t>has been done in L2 phonology</a:t>
            </a:r>
            <a:r>
              <a:rPr lang="en-US" sz="1300" dirty="0"/>
              <a:t>, </a:t>
            </a:r>
          </a:p>
          <a:p>
            <a:pPr marL="285708" indent="-285708" defTabSz="931580">
              <a:buFont typeface="Symbol"/>
              <a:buChar char="Þ"/>
              <a:defRPr/>
            </a:pPr>
            <a:r>
              <a:rPr lang="en-US" sz="1300" dirty="0"/>
              <a:t>And </a:t>
            </a:r>
            <a:r>
              <a:rPr lang="en-US" sz="1300" u="sng" dirty="0"/>
              <a:t>instructed learning </a:t>
            </a:r>
            <a:r>
              <a:rPr lang="en-US" sz="1300" dirty="0"/>
              <a:t>is now more of a focus for L2 phonologists and psycholinguists in general.</a:t>
            </a:r>
          </a:p>
          <a:p>
            <a:pPr marL="285708" indent="-285708" defTabSz="931580">
              <a:buFont typeface="Symbol"/>
              <a:buChar char="Þ"/>
              <a:defRPr/>
            </a:pPr>
            <a:r>
              <a:rPr lang="de-DE" sz="1400" dirty="0"/>
              <a:t>There‘s really a recent </a:t>
            </a:r>
            <a:r>
              <a:rPr lang="de-DE" sz="1400" u="sng" dirty="0"/>
              <a:t>surge</a:t>
            </a:r>
            <a:r>
              <a:rPr lang="de-DE" sz="1400" dirty="0"/>
              <a:t> in studies examining Instructed learning and pronunciation, both in the lab and in the classroom</a:t>
            </a:r>
            <a:r>
              <a:rPr lang="en-US" sz="1400" dirty="0"/>
              <a:t>, which is a nice start.</a:t>
            </a:r>
          </a:p>
        </p:txBody>
      </p:sp>
      <p:sp>
        <p:nvSpPr>
          <p:cNvPr id="4" name="Slide Number Placeholder 3"/>
          <p:cNvSpPr>
            <a:spLocks noGrp="1"/>
          </p:cNvSpPr>
          <p:nvPr>
            <p:ph type="sldNum" sz="quarter" idx="10"/>
          </p:nvPr>
        </p:nvSpPr>
        <p:spPr/>
        <p:txBody>
          <a:bodyPr/>
          <a:lstStyle/>
          <a:p>
            <a:fld id="{7FE3CB24-ADE6-4C4E-B025-68B425CD0469}"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2146231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kern="1200" dirty="0" smtClean="0"/>
              <a:t>(CLICK) I was saying that a</a:t>
            </a:r>
            <a:r>
              <a:rPr lang="en-US" sz="1300" kern="1200" dirty="0" smtClean="0"/>
              <a:t> lot of the current psycholinguistic and</a:t>
            </a:r>
            <a:r>
              <a:rPr lang="en-US" sz="1300" kern="1200" baseline="0" dirty="0" smtClean="0"/>
              <a:t> </a:t>
            </a:r>
            <a:r>
              <a:rPr lang="en-US" sz="1300" kern="1200" dirty="0" smtClean="0"/>
              <a:t>L2 phonology literature mainly addresses </a:t>
            </a:r>
            <a:r>
              <a:rPr lang="en-US" sz="1300" b="1" kern="1200" dirty="0" smtClean="0"/>
              <a:t>whether learners learn a given thing</a:t>
            </a:r>
            <a:r>
              <a:rPr lang="en-US" sz="1300" kern="1200" dirty="0" smtClean="0"/>
              <a:t>, how fast, what their brain does during the learning, and which factors </a:t>
            </a:r>
            <a:r>
              <a:rPr lang="en-US" sz="1300" kern="1200" dirty="0" err="1" smtClean="0"/>
              <a:t>a</a:t>
            </a:r>
            <a:r>
              <a:rPr lang="en-US" sz="1300" b="1" kern="1200" dirty="0" err="1" smtClean="0"/>
              <a:t>FFECT</a:t>
            </a:r>
            <a:r>
              <a:rPr lang="en-US" sz="1300" kern="1200" dirty="0" smtClean="0"/>
              <a:t> their learning. Ultimately, one constant focus is : </a:t>
            </a:r>
            <a:r>
              <a:rPr lang="en-US" sz="1300" b="1" kern="1200" dirty="0" smtClean="0"/>
              <a:t>how different are they from native speakers</a:t>
            </a:r>
            <a:r>
              <a:rPr lang="en-US" sz="1300" kern="1200" dirty="0" smtClean="0"/>
              <a:t>? </a:t>
            </a:r>
          </a:p>
          <a:p>
            <a:r>
              <a:rPr lang="en-US" sz="1300" b="1" kern="1200" dirty="0" smtClean="0"/>
              <a:t>(CLICK) We’re right to ask how interesting that is for pronunciation instruction which focuses on intelligibility?</a:t>
            </a:r>
            <a:r>
              <a:rPr lang="en-US" sz="1300" kern="1200" dirty="0" smtClean="0"/>
              <a:t> </a:t>
            </a:r>
          </a:p>
          <a:p>
            <a:r>
              <a:rPr lang="en-US" sz="1300" kern="1200" dirty="0" smtClean="0"/>
              <a:t>And the answer is: well… not directly... </a:t>
            </a:r>
          </a:p>
          <a:p>
            <a:endParaRPr lang="en-US" sz="1300" kern="1200" dirty="0" smtClean="0"/>
          </a:p>
          <a:p>
            <a:r>
              <a:rPr lang="en-US" sz="1300" kern="1200" dirty="0" smtClean="0"/>
              <a:t>(CLICK) </a:t>
            </a:r>
            <a:r>
              <a:rPr lang="en-US" sz="1300" b="1" u="sng" kern="1200" dirty="0" smtClean="0"/>
              <a:t>But indirectly</a:t>
            </a:r>
            <a:r>
              <a:rPr lang="en-US" sz="1300" kern="1200" dirty="0" smtClean="0"/>
              <a:t>, it does show where learners have difficulties with a given structure, </a:t>
            </a:r>
          </a:p>
          <a:p>
            <a:r>
              <a:rPr lang="en-US" sz="1300" kern="1200" dirty="0" smtClean="0"/>
              <a:t>This can guide diagnosis,</a:t>
            </a:r>
            <a:r>
              <a:rPr lang="en-US" sz="1300" kern="1200" baseline="0" dirty="0" smtClean="0"/>
              <a:t> and it can highlight the </a:t>
            </a:r>
            <a:r>
              <a:rPr lang="en-US" sz="1300" kern="1200" dirty="0" smtClean="0"/>
              <a:t>factors that facilitate learning. And it can serve as a road-map for designing research studies that address these</a:t>
            </a:r>
            <a:r>
              <a:rPr lang="en-US" sz="1300" kern="1200" baseline="0" dirty="0" smtClean="0"/>
              <a:t> </a:t>
            </a:r>
            <a:r>
              <a:rPr lang="en-US" sz="1300" kern="1200" dirty="0" smtClean="0"/>
              <a:t>issues from the point of view</a:t>
            </a:r>
            <a:r>
              <a:rPr lang="en-US" sz="1300" kern="1200" baseline="0" dirty="0" smtClean="0"/>
              <a:t> of instruction</a:t>
            </a:r>
            <a:r>
              <a:rPr lang="en-US" sz="1300" kern="1200" dirty="0" smtClean="0"/>
              <a:t>. </a:t>
            </a:r>
          </a:p>
          <a:p>
            <a:r>
              <a:rPr lang="en-US" sz="1300" kern="1200" dirty="0" smtClean="0"/>
              <a:t> </a:t>
            </a:r>
          </a:p>
          <a:p>
            <a:r>
              <a:rPr lang="en-US" sz="1300" b="1" kern="1200" dirty="0" smtClean="0"/>
              <a:t>So, </a:t>
            </a:r>
            <a:r>
              <a:rPr lang="en-US" sz="1300" dirty="0"/>
              <a:t>psycholinguistic findings, even if they </a:t>
            </a:r>
            <a:r>
              <a:rPr lang="en-US" sz="1300" dirty="0" smtClean="0"/>
              <a:t>are</a:t>
            </a:r>
            <a:r>
              <a:rPr lang="en-US" sz="1300" baseline="0" dirty="0" smtClean="0"/>
              <a:t> not </a:t>
            </a:r>
            <a:r>
              <a:rPr lang="en-US" sz="1300" dirty="0" smtClean="0"/>
              <a:t>explicitly designed to </a:t>
            </a:r>
            <a:r>
              <a:rPr lang="en-US" sz="1300" dirty="0"/>
              <a:t>evaluate effectivity of instruction, are relevant for instruction - or they can be. </a:t>
            </a:r>
            <a:r>
              <a:rPr lang="en-US" sz="1300" b="1" kern="1200" dirty="0" smtClean="0"/>
              <a:t>This brings us to the gap and the missing bridge. </a:t>
            </a:r>
            <a:endParaRPr lang="en-US" sz="1300" kern="1200" dirty="0" smtClean="0"/>
          </a:p>
          <a:p>
            <a:endParaRPr lang="en-US" dirty="0"/>
          </a:p>
        </p:txBody>
      </p:sp>
      <p:sp>
        <p:nvSpPr>
          <p:cNvPr id="4" name="Slide Number Placeholder 3"/>
          <p:cNvSpPr>
            <a:spLocks noGrp="1"/>
          </p:cNvSpPr>
          <p:nvPr>
            <p:ph type="sldNum" sz="quarter" idx="10"/>
          </p:nvPr>
        </p:nvSpPr>
        <p:spPr/>
        <p:txBody>
          <a:bodyPr/>
          <a:lstStyle/>
          <a:p>
            <a:fld id="{4F67769F-EF13-46D9-AF29-9547EF1BB342}" type="slidenum">
              <a:rPr lang="en-US" smtClean="0"/>
              <a:t>14</a:t>
            </a:fld>
            <a:endParaRPr lang="en-US"/>
          </a:p>
        </p:txBody>
      </p:sp>
    </p:spTree>
    <p:extLst>
      <p:ext uri="{BB962C8B-B14F-4D97-AF65-F5344CB8AC3E}">
        <p14:creationId xmlns:p14="http://schemas.microsoft.com/office/powerpoint/2010/main" val="26996487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So, today </a:t>
            </a:r>
            <a:r>
              <a:rPr lang="en-US" sz="1300" dirty="0"/>
              <a:t>in this talk</a:t>
            </a:r>
            <a:r>
              <a:rPr lang="en-US" sz="1300" b="1" dirty="0"/>
              <a:t>, my goal is to </a:t>
            </a:r>
            <a:r>
              <a:rPr lang="en-US" sz="1300" dirty="0"/>
              <a:t>focus on two  strands of findings, which do not specifically address pronunciation instruction. </a:t>
            </a:r>
          </a:p>
          <a:p>
            <a:endParaRPr lang="en-US" sz="1300" b="1" dirty="0"/>
          </a:p>
          <a:p>
            <a:r>
              <a:rPr lang="en-US" sz="1300" dirty="0"/>
              <a:t>But they can be very relevant for it and I’ll show how. </a:t>
            </a:r>
          </a:p>
          <a:p>
            <a:r>
              <a:rPr lang="en-US" sz="1300" b="1" dirty="0"/>
              <a:t>I chose them because I don’t think they have been fully integrated in pronunciation instruction yet, but I think that they might represent a promising avenue.</a:t>
            </a:r>
          </a:p>
          <a:p>
            <a:pPr defTabSz="931580">
              <a:defRPr/>
            </a:pPr>
            <a:r>
              <a:rPr lang="en-US" sz="1300" dirty="0"/>
              <a:t>(CLICK) --The first one is </a:t>
            </a:r>
            <a:r>
              <a:rPr lang="en-US" sz="1300" b="1" u="sng" dirty="0"/>
              <a:t>the mental lexicon</a:t>
            </a:r>
            <a:r>
              <a:rPr lang="en-US" sz="1300" dirty="0"/>
              <a:t>, and the learning of the phonological form of words, which I call </a:t>
            </a:r>
            <a:r>
              <a:rPr lang="en-US" sz="1300" u="sng" dirty="0"/>
              <a:t>phono-lexical acquisition</a:t>
            </a:r>
            <a:r>
              <a:rPr lang="en-US" sz="1300" dirty="0"/>
              <a:t>.</a:t>
            </a:r>
          </a:p>
          <a:p>
            <a:pPr defTabSz="931580">
              <a:defRPr/>
            </a:pPr>
            <a:r>
              <a:rPr lang="en-US" sz="1300" dirty="0"/>
              <a:t>(CLICK) --The second one is </a:t>
            </a:r>
            <a:r>
              <a:rPr lang="en-US" sz="1300" b="1" u="sng" dirty="0"/>
              <a:t>individual differences in cognitive abilities</a:t>
            </a:r>
            <a:r>
              <a:rPr lang="en-US" sz="1300" dirty="0"/>
              <a:t> and their intersections with L2 phonology  and instruction.</a:t>
            </a:r>
          </a:p>
          <a:p>
            <a:endParaRPr lang="en-US" sz="1300" dirty="0"/>
          </a:p>
          <a:p>
            <a:r>
              <a:rPr lang="en-US" sz="1300" b="1" dirty="0"/>
              <a:t>The relevant research in real classroom contexts, for the most part, still needs to be done, and so we should treat these more as </a:t>
            </a:r>
            <a:r>
              <a:rPr lang="en-US" sz="1300" dirty="0"/>
              <a:t>avenues rather than answers. </a:t>
            </a:r>
          </a:p>
          <a:p>
            <a:endParaRPr lang="en-US" sz="1300" dirty="0"/>
          </a:p>
        </p:txBody>
      </p:sp>
      <p:sp>
        <p:nvSpPr>
          <p:cNvPr id="4" name="Slide Number Placeholder 3"/>
          <p:cNvSpPr>
            <a:spLocks noGrp="1"/>
          </p:cNvSpPr>
          <p:nvPr>
            <p:ph type="sldNum" sz="quarter" idx="10"/>
          </p:nvPr>
        </p:nvSpPr>
        <p:spPr/>
        <p:txBody>
          <a:bodyPr/>
          <a:lstStyle/>
          <a:p>
            <a:fld id="{4F67769F-EF13-46D9-AF29-9547EF1BB342}" type="slidenum">
              <a:rPr lang="en-US" smtClean="0"/>
              <a:t>15</a:t>
            </a:fld>
            <a:endParaRPr lang="en-US"/>
          </a:p>
        </p:txBody>
      </p:sp>
    </p:spTree>
    <p:extLst>
      <p:ext uri="{BB962C8B-B14F-4D97-AF65-F5344CB8AC3E}">
        <p14:creationId xmlns:p14="http://schemas.microsoft.com/office/powerpoint/2010/main" val="7462747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let’s talk about words.  [[PAUSE]]</a:t>
            </a:r>
            <a:endParaRPr lang="en-US" dirty="0"/>
          </a:p>
        </p:txBody>
      </p:sp>
      <p:sp>
        <p:nvSpPr>
          <p:cNvPr id="4" name="Slide Number Placeholder 3"/>
          <p:cNvSpPr>
            <a:spLocks noGrp="1"/>
          </p:cNvSpPr>
          <p:nvPr>
            <p:ph type="sldNum" sz="quarter" idx="10"/>
          </p:nvPr>
        </p:nvSpPr>
        <p:spPr/>
        <p:txBody>
          <a:bodyPr/>
          <a:lstStyle/>
          <a:p>
            <a:fld id="{4F67769F-EF13-46D9-AF29-9547EF1BB342}" type="slidenum">
              <a:rPr lang="en-US" smtClean="0"/>
              <a:t>16</a:t>
            </a:fld>
            <a:endParaRPr lang="en-US"/>
          </a:p>
        </p:txBody>
      </p:sp>
    </p:spTree>
    <p:extLst>
      <p:ext uri="{BB962C8B-B14F-4D97-AF65-F5344CB8AC3E}">
        <p14:creationId xmlns:p14="http://schemas.microsoft.com/office/powerpoint/2010/main" val="38936033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Times New Roman" pitchFamily="18" charset="0"/>
              </a:defRPr>
            </a:lvl1pPr>
            <a:lvl2pPr marL="756909" indent="-291118" eaLnBrk="0" hangingPunct="0">
              <a:spcBef>
                <a:spcPct val="30000"/>
              </a:spcBef>
              <a:defRPr sz="1300">
                <a:solidFill>
                  <a:schemeClr val="tx1"/>
                </a:solidFill>
                <a:latin typeface="Times New Roman" pitchFamily="18" charset="0"/>
              </a:defRPr>
            </a:lvl2pPr>
            <a:lvl3pPr marL="1164476" indent="-232895" eaLnBrk="0" hangingPunct="0">
              <a:spcBef>
                <a:spcPct val="30000"/>
              </a:spcBef>
              <a:defRPr sz="1300">
                <a:solidFill>
                  <a:schemeClr val="tx1"/>
                </a:solidFill>
                <a:latin typeface="Times New Roman" pitchFamily="18" charset="0"/>
              </a:defRPr>
            </a:lvl3pPr>
            <a:lvl4pPr marL="1630266" indent="-232895" eaLnBrk="0" hangingPunct="0">
              <a:spcBef>
                <a:spcPct val="30000"/>
              </a:spcBef>
              <a:defRPr sz="1300">
                <a:solidFill>
                  <a:schemeClr val="tx1"/>
                </a:solidFill>
                <a:latin typeface="Times New Roman" pitchFamily="18" charset="0"/>
              </a:defRPr>
            </a:lvl4pPr>
            <a:lvl5pPr marL="2096057" indent="-232895" eaLnBrk="0" hangingPunct="0">
              <a:spcBef>
                <a:spcPct val="30000"/>
              </a:spcBef>
              <a:defRPr sz="1300">
                <a:solidFill>
                  <a:schemeClr val="tx1"/>
                </a:solidFill>
                <a:latin typeface="Times New Roman" pitchFamily="18" charset="0"/>
              </a:defRPr>
            </a:lvl5pPr>
            <a:lvl6pPr marL="2561849" indent="-232895" eaLnBrk="0" fontAlgn="base" hangingPunct="0">
              <a:spcBef>
                <a:spcPct val="30000"/>
              </a:spcBef>
              <a:spcAft>
                <a:spcPct val="0"/>
              </a:spcAft>
              <a:defRPr sz="1300">
                <a:solidFill>
                  <a:schemeClr val="tx1"/>
                </a:solidFill>
                <a:latin typeface="Times New Roman" pitchFamily="18" charset="0"/>
              </a:defRPr>
            </a:lvl6pPr>
            <a:lvl7pPr marL="3027638" indent="-232895" eaLnBrk="0" fontAlgn="base" hangingPunct="0">
              <a:spcBef>
                <a:spcPct val="30000"/>
              </a:spcBef>
              <a:spcAft>
                <a:spcPct val="0"/>
              </a:spcAft>
              <a:defRPr sz="1300">
                <a:solidFill>
                  <a:schemeClr val="tx1"/>
                </a:solidFill>
                <a:latin typeface="Times New Roman" pitchFamily="18" charset="0"/>
              </a:defRPr>
            </a:lvl7pPr>
            <a:lvl8pPr marL="3493429" indent="-232895" eaLnBrk="0" fontAlgn="base" hangingPunct="0">
              <a:spcBef>
                <a:spcPct val="30000"/>
              </a:spcBef>
              <a:spcAft>
                <a:spcPct val="0"/>
              </a:spcAft>
              <a:defRPr sz="1300">
                <a:solidFill>
                  <a:schemeClr val="tx1"/>
                </a:solidFill>
                <a:latin typeface="Times New Roman" pitchFamily="18" charset="0"/>
              </a:defRPr>
            </a:lvl8pPr>
            <a:lvl9pPr marL="3959220" indent="-232895" eaLnBrk="0" fontAlgn="base" hangingPunct="0">
              <a:spcBef>
                <a:spcPct val="30000"/>
              </a:spcBef>
              <a:spcAft>
                <a:spcPct val="0"/>
              </a:spcAft>
              <a:defRPr sz="1300">
                <a:solidFill>
                  <a:schemeClr val="tx1"/>
                </a:solidFill>
                <a:latin typeface="Times New Roman" pitchFamily="18" charset="0"/>
              </a:defRPr>
            </a:lvl9pPr>
          </a:lstStyle>
          <a:p>
            <a:pPr eaLnBrk="1" hangingPunct="1">
              <a:spcBef>
                <a:spcPct val="0"/>
              </a:spcBef>
            </a:pPr>
            <a:fld id="{6F5440C4-49B1-4136-822E-9F4407B6BD04}" type="slidenum">
              <a:rPr lang="en-US" altLang="en-US" smtClean="0">
                <a:solidFill>
                  <a:srgbClr val="000000"/>
                </a:solidFill>
              </a:rPr>
              <a:pPr eaLnBrk="1" hangingPunct="1">
                <a:spcBef>
                  <a:spcPct val="0"/>
                </a:spcBef>
              </a:pPr>
              <a:t>17</a:t>
            </a:fld>
            <a:endParaRPr lang="en-US" altLang="en-US" smtClean="0">
              <a:solidFill>
                <a:srgbClr val="000000"/>
              </a:solidFill>
            </a:endParaRPr>
          </a:p>
        </p:txBody>
      </p:sp>
      <p:sp>
        <p:nvSpPr>
          <p:cNvPr id="51203" name="Rectangle 2"/>
          <p:cNvSpPr>
            <a:spLocks noGrp="1" noRot="1" noChangeAspect="1" noChangeArrowheads="1" noTextEdit="1"/>
          </p:cNvSpPr>
          <p:nvPr>
            <p:ph type="sldImg"/>
          </p:nvPr>
        </p:nvSpPr>
        <p:spPr>
          <a:solidFill>
            <a:srgbClr val="FFFFFF"/>
          </a:solidFill>
          <a:ln/>
        </p:spPr>
      </p:sp>
      <p:sp>
        <p:nvSpPr>
          <p:cNvPr id="51204" name="Rectangle 3"/>
          <p:cNvSpPr>
            <a:spLocks noGrp="1" noChangeArrowheads="1"/>
          </p:cNvSpPr>
          <p:nvPr>
            <p:ph type="body" idx="1"/>
          </p:nvPr>
        </p:nvSpPr>
        <p:spPr>
          <a:solidFill>
            <a:srgbClr val="FFFFFF"/>
          </a:solidFill>
          <a:ln>
            <a:solidFill>
              <a:srgbClr val="000000"/>
            </a:solidFill>
          </a:ln>
        </p:spPr>
        <p:txBody>
          <a:bodyPr lIns="88788" tIns="44394" rIns="88788" bIns="44394"/>
          <a:lstStyle/>
          <a:p>
            <a:pPr defTabSz="931580">
              <a:defRPr/>
            </a:pPr>
            <a:r>
              <a:rPr lang="en-US" sz="1300" dirty="0"/>
              <a:t>One of the hardest things to do in an L2 is to recognize spoken words out </a:t>
            </a:r>
            <a:r>
              <a:rPr lang="en-US" sz="1300" dirty="0" smtClean="0"/>
              <a:t>of running speech, efficiently </a:t>
            </a:r>
            <a:r>
              <a:rPr lang="en-US" sz="1300" dirty="0"/>
              <a:t>and precisely. </a:t>
            </a:r>
          </a:p>
          <a:p>
            <a:pPr defTabSz="931580">
              <a:defRPr/>
            </a:pPr>
            <a:r>
              <a:rPr lang="en-US" sz="1300" dirty="0"/>
              <a:t> </a:t>
            </a:r>
          </a:p>
          <a:p>
            <a:pPr marL="0" marR="0" indent="0" algn="l" defTabSz="914266" rtl="0" eaLnBrk="1" fontAlgn="auto" latinLnBrk="0" hangingPunct="1">
              <a:lnSpc>
                <a:spcPct val="100000"/>
              </a:lnSpc>
              <a:spcBef>
                <a:spcPts val="0"/>
              </a:spcBef>
              <a:spcAft>
                <a:spcPts val="0"/>
              </a:spcAft>
              <a:buClrTx/>
              <a:buSzTx/>
              <a:buFontTx/>
              <a:buNone/>
              <a:tabLst/>
              <a:defRPr/>
            </a:pPr>
            <a:r>
              <a:rPr lang="de-DE" altLang="en-US" sz="1300" b="1" dirty="0" smtClean="0"/>
              <a:t>(CLICK) </a:t>
            </a:r>
            <a:r>
              <a:rPr lang="en-US" sz="1400" dirty="0" smtClean="0"/>
              <a:t>To recognize spoken words, listeners continuously attempt to </a:t>
            </a:r>
            <a:r>
              <a:rPr lang="en-US" sz="1400" b="1" dirty="0" smtClean="0"/>
              <a:t>map</a:t>
            </a:r>
            <a:r>
              <a:rPr lang="en-US" sz="1400" dirty="0" smtClean="0"/>
              <a:t> the incoming speech signal onto lexical representations stored in memory</a:t>
            </a:r>
            <a:endParaRPr lang="de-DE" sz="1400" dirty="0" smtClean="0">
              <a:latin typeface="Calibri" panose="020F0502020204030204" pitchFamily="34" charset="0"/>
            </a:endParaRPr>
          </a:p>
          <a:p>
            <a:pPr defTabSz="914266">
              <a:defRPr/>
            </a:pPr>
            <a:r>
              <a:rPr lang="de-DE" altLang="en-US" sz="1300" dirty="0" smtClean="0"/>
              <a:t>– illustrated by the little cloud here. </a:t>
            </a:r>
          </a:p>
          <a:p>
            <a:pPr defTabSz="914266">
              <a:defRPr/>
            </a:pPr>
            <a:r>
              <a:rPr lang="de-DE" altLang="en-US" sz="1300" dirty="0" smtClean="0"/>
              <a:t>This mapping process </a:t>
            </a:r>
            <a:r>
              <a:rPr lang="de-DE" altLang="en-US" sz="1300" baseline="0" dirty="0" smtClean="0"/>
              <a:t>involves </a:t>
            </a:r>
            <a:r>
              <a:rPr lang="de-DE" altLang="en-US" sz="1300" b="1" baseline="0" dirty="0" smtClean="0"/>
              <a:t>competition</a:t>
            </a:r>
            <a:r>
              <a:rPr lang="de-DE" altLang="en-US" sz="1300" baseline="0" dirty="0" smtClean="0"/>
              <a:t> between possible lexical candidates that overlap with the input, until the word is recognized. </a:t>
            </a:r>
            <a:endParaRPr lang="de-DE" altLang="en-US" sz="1300" dirty="0"/>
          </a:p>
          <a:p>
            <a:pPr eaLnBrk="1" hangingPunct="1"/>
            <a:endParaRPr lang="de-DE" altLang="en-US" sz="1300" dirty="0" smtClean="0"/>
          </a:p>
          <a:p>
            <a:pPr eaLnBrk="1" hangingPunct="1"/>
            <a:r>
              <a:rPr lang="de-DE" altLang="en-US" sz="1300" dirty="0" smtClean="0"/>
              <a:t>Like </a:t>
            </a:r>
            <a:r>
              <a:rPr lang="de-DE" altLang="en-US" sz="1300" dirty="0"/>
              <a:t>Jusczyk and Luce wrote, knowing </a:t>
            </a:r>
            <a:r>
              <a:rPr lang="de-DE" altLang="en-US" sz="1300" dirty="0" smtClean="0"/>
              <a:t>HOW we </a:t>
            </a:r>
            <a:r>
              <a:rPr lang="de-DE" altLang="en-US" sz="1300" dirty="0"/>
              <a:t>recognize a word is knowing </a:t>
            </a:r>
            <a:r>
              <a:rPr lang="de-DE" altLang="en-US" sz="1300" dirty="0" smtClean="0"/>
              <a:t>HOW the unfolding </a:t>
            </a:r>
            <a:r>
              <a:rPr lang="de-DE" altLang="en-US" sz="1300" b="1" dirty="0" smtClean="0"/>
              <a:t>(CLICK) </a:t>
            </a:r>
            <a:r>
              <a:rPr lang="de-DE" altLang="en-US" sz="1300" dirty="0"/>
              <a:t>information in the acoustic stream of speech is mapped onto </a:t>
            </a:r>
            <a:r>
              <a:rPr lang="de-DE" altLang="en-US" sz="1300" b="1" u="sng" dirty="0"/>
              <a:t>one</a:t>
            </a:r>
            <a:r>
              <a:rPr lang="de-DE" altLang="en-US" sz="1300" dirty="0"/>
              <a:t> of thousands of representations in </a:t>
            </a:r>
            <a:r>
              <a:rPr lang="de-DE" altLang="en-US" sz="1300" dirty="0" smtClean="0"/>
              <a:t>memory </a:t>
            </a:r>
            <a:r>
              <a:rPr lang="de-DE" altLang="en-US" sz="1300" b="1" dirty="0" smtClean="0"/>
              <a:t>(CLICK)</a:t>
            </a:r>
            <a:r>
              <a:rPr lang="de-DE" altLang="en-US" sz="1300" dirty="0" smtClean="0"/>
              <a:t>. </a:t>
            </a:r>
            <a:endParaRPr lang="de-DE" altLang="en-US" sz="1300" dirty="0"/>
          </a:p>
          <a:p>
            <a:pPr eaLnBrk="1" hangingPunct="1"/>
            <a:endParaRPr lang="de-DE" altLang="en-US" sz="1300" dirty="0"/>
          </a:p>
          <a:p>
            <a:pPr eaLnBrk="1" hangingPunct="1"/>
            <a:r>
              <a:rPr lang="de-DE" altLang="en-US" sz="1300" baseline="0" dirty="0" smtClean="0"/>
              <a:t>But o</a:t>
            </a:r>
            <a:r>
              <a:rPr lang="de-DE" altLang="en-US" sz="1300" dirty="0" smtClean="0"/>
              <a:t>ne</a:t>
            </a:r>
            <a:r>
              <a:rPr lang="de-DE" altLang="en-US" sz="1300" baseline="0" dirty="0" smtClean="0"/>
              <a:t> major </a:t>
            </a:r>
            <a:r>
              <a:rPr lang="de-DE" altLang="en-US" sz="1300" dirty="0" smtClean="0"/>
              <a:t>problem </a:t>
            </a:r>
            <a:r>
              <a:rPr lang="de-DE" altLang="en-US" sz="1300" dirty="0"/>
              <a:t>in explaining this is... </a:t>
            </a:r>
            <a:r>
              <a:rPr lang="de-DE" altLang="en-US" sz="1300" b="1" dirty="0"/>
              <a:t>(</a:t>
            </a:r>
            <a:r>
              <a:rPr lang="de-DE" altLang="en-US" sz="1300" b="1" dirty="0" smtClean="0"/>
              <a:t>CLICK &gt;</a:t>
            </a:r>
            <a:r>
              <a:rPr lang="de-DE" altLang="en-US" sz="1300" b="1" baseline="0" dirty="0" smtClean="0"/>
              <a:t> next</a:t>
            </a:r>
            <a:r>
              <a:rPr lang="de-DE" altLang="en-US" sz="1300" b="1" dirty="0" smtClean="0"/>
              <a:t>)</a:t>
            </a:r>
            <a:endParaRPr lang="de-DE" altLang="en-US" sz="1300" b="1"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Times New Roman" pitchFamily="18" charset="0"/>
              </a:defRPr>
            </a:lvl1pPr>
            <a:lvl2pPr marL="756909" indent="-291118" eaLnBrk="0" hangingPunct="0">
              <a:spcBef>
                <a:spcPct val="30000"/>
              </a:spcBef>
              <a:defRPr sz="1300">
                <a:solidFill>
                  <a:schemeClr val="tx1"/>
                </a:solidFill>
                <a:latin typeface="Times New Roman" pitchFamily="18" charset="0"/>
              </a:defRPr>
            </a:lvl2pPr>
            <a:lvl3pPr marL="1164476" indent="-232895" eaLnBrk="0" hangingPunct="0">
              <a:spcBef>
                <a:spcPct val="30000"/>
              </a:spcBef>
              <a:defRPr sz="1300">
                <a:solidFill>
                  <a:schemeClr val="tx1"/>
                </a:solidFill>
                <a:latin typeface="Times New Roman" pitchFamily="18" charset="0"/>
              </a:defRPr>
            </a:lvl3pPr>
            <a:lvl4pPr marL="1630266" indent="-232895" eaLnBrk="0" hangingPunct="0">
              <a:spcBef>
                <a:spcPct val="30000"/>
              </a:spcBef>
              <a:defRPr sz="1300">
                <a:solidFill>
                  <a:schemeClr val="tx1"/>
                </a:solidFill>
                <a:latin typeface="Times New Roman" pitchFamily="18" charset="0"/>
              </a:defRPr>
            </a:lvl4pPr>
            <a:lvl5pPr marL="2096057" indent="-232895" eaLnBrk="0" hangingPunct="0">
              <a:spcBef>
                <a:spcPct val="30000"/>
              </a:spcBef>
              <a:defRPr sz="1300">
                <a:solidFill>
                  <a:schemeClr val="tx1"/>
                </a:solidFill>
                <a:latin typeface="Times New Roman" pitchFamily="18" charset="0"/>
              </a:defRPr>
            </a:lvl5pPr>
            <a:lvl6pPr marL="2561849" indent="-232895" eaLnBrk="0" fontAlgn="base" hangingPunct="0">
              <a:spcBef>
                <a:spcPct val="30000"/>
              </a:spcBef>
              <a:spcAft>
                <a:spcPct val="0"/>
              </a:spcAft>
              <a:defRPr sz="1300">
                <a:solidFill>
                  <a:schemeClr val="tx1"/>
                </a:solidFill>
                <a:latin typeface="Times New Roman" pitchFamily="18" charset="0"/>
              </a:defRPr>
            </a:lvl6pPr>
            <a:lvl7pPr marL="3027638" indent="-232895" eaLnBrk="0" fontAlgn="base" hangingPunct="0">
              <a:spcBef>
                <a:spcPct val="30000"/>
              </a:spcBef>
              <a:spcAft>
                <a:spcPct val="0"/>
              </a:spcAft>
              <a:defRPr sz="1300">
                <a:solidFill>
                  <a:schemeClr val="tx1"/>
                </a:solidFill>
                <a:latin typeface="Times New Roman" pitchFamily="18" charset="0"/>
              </a:defRPr>
            </a:lvl7pPr>
            <a:lvl8pPr marL="3493429" indent="-232895" eaLnBrk="0" fontAlgn="base" hangingPunct="0">
              <a:spcBef>
                <a:spcPct val="30000"/>
              </a:spcBef>
              <a:spcAft>
                <a:spcPct val="0"/>
              </a:spcAft>
              <a:defRPr sz="1300">
                <a:solidFill>
                  <a:schemeClr val="tx1"/>
                </a:solidFill>
                <a:latin typeface="Times New Roman" pitchFamily="18" charset="0"/>
              </a:defRPr>
            </a:lvl8pPr>
            <a:lvl9pPr marL="3959220" indent="-232895" eaLnBrk="0" fontAlgn="base" hangingPunct="0">
              <a:spcBef>
                <a:spcPct val="30000"/>
              </a:spcBef>
              <a:spcAft>
                <a:spcPct val="0"/>
              </a:spcAft>
              <a:defRPr sz="1300">
                <a:solidFill>
                  <a:schemeClr val="tx1"/>
                </a:solidFill>
                <a:latin typeface="Times New Roman" pitchFamily="18" charset="0"/>
              </a:defRPr>
            </a:lvl9pPr>
          </a:lstStyle>
          <a:p>
            <a:pPr eaLnBrk="1" hangingPunct="1">
              <a:spcBef>
                <a:spcPct val="0"/>
              </a:spcBef>
            </a:pPr>
            <a:fld id="{870B9BCC-5C69-4EA7-820A-AD2E98F90475}" type="slidenum">
              <a:rPr lang="en-US" altLang="en-US" smtClean="0">
                <a:solidFill>
                  <a:srgbClr val="000000"/>
                </a:solidFill>
              </a:rPr>
              <a:pPr eaLnBrk="1" hangingPunct="1">
                <a:spcBef>
                  <a:spcPct val="0"/>
                </a:spcBef>
              </a:pPr>
              <a:t>18</a:t>
            </a:fld>
            <a:endParaRPr lang="en-US" altLang="en-US" smtClean="0">
              <a:solidFill>
                <a:srgbClr val="000000"/>
              </a:solidFill>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smtClean="0">
                <a:solidFill>
                  <a:schemeClr val="tx1"/>
                </a:solidFill>
                <a:effectLst/>
                <a:latin typeface="+mn-lt"/>
                <a:ea typeface="+mn-ea"/>
                <a:cs typeface="+mn-cs"/>
              </a:rPr>
              <a:t>The problem is that this unfolding information in the stream of speech looks like this:  (</a:t>
            </a:r>
            <a:r>
              <a:rPr lang="en-US" sz="1200" b="1" kern="1200" dirty="0" smtClean="0">
                <a:solidFill>
                  <a:schemeClr val="tx1"/>
                </a:solidFill>
                <a:effectLst/>
                <a:latin typeface="+mn-lt"/>
                <a:ea typeface="+mn-ea"/>
                <a:cs typeface="+mn-cs"/>
              </a:rPr>
              <a:t>CLICK)</a:t>
            </a:r>
            <a:r>
              <a:rPr lang="en-US" sz="1200" kern="1200" dirty="0" smtClean="0">
                <a:solidFill>
                  <a:schemeClr val="tx1"/>
                </a:solidFill>
                <a:effectLst/>
                <a:latin typeface="+mn-lt"/>
                <a:ea typeface="+mn-ea"/>
                <a:cs typeface="+mn-cs"/>
              </a:rPr>
              <a:t>. … it’s not neat like the example on the preceding slide…</a:t>
            </a:r>
          </a:p>
          <a:p>
            <a:r>
              <a:rPr lang="en-US" sz="1200" kern="1200" dirty="0" smtClean="0">
                <a:solidFill>
                  <a:schemeClr val="tx1"/>
                </a:solidFill>
                <a:effectLst/>
                <a:latin typeface="+mn-lt"/>
                <a:ea typeface="+mn-ea"/>
                <a:cs typeface="+mn-cs"/>
              </a:rPr>
              <a:t>-- I don’t know if you’re familiar with </a:t>
            </a:r>
            <a:r>
              <a:rPr lang="en-US" sz="1200" u="sng" kern="1200" dirty="0" err="1" smtClean="0">
                <a:solidFill>
                  <a:schemeClr val="tx1"/>
                </a:solidFill>
                <a:effectLst/>
                <a:latin typeface="+mn-lt"/>
                <a:ea typeface="+mn-ea"/>
                <a:cs typeface="+mn-cs"/>
              </a:rPr>
              <a:t>Hockett’s</a:t>
            </a:r>
            <a:r>
              <a:rPr lang="en-US" sz="1200" u="sng" kern="1200" dirty="0" smtClean="0">
                <a:solidFill>
                  <a:schemeClr val="tx1"/>
                </a:solidFill>
                <a:effectLst/>
                <a:latin typeface="+mn-lt"/>
                <a:ea typeface="+mn-ea"/>
                <a:cs typeface="+mn-cs"/>
              </a:rPr>
              <a:t> analogy for speech production</a:t>
            </a:r>
            <a:r>
              <a:rPr lang="en-US" sz="1200" kern="1200" dirty="0" smtClean="0">
                <a:solidFill>
                  <a:schemeClr val="tx1"/>
                </a:solidFill>
                <a:effectLst/>
                <a:latin typeface="+mn-lt"/>
                <a:ea typeface="+mn-ea"/>
                <a:cs typeface="+mn-cs"/>
              </a:rPr>
              <a:t>…the two rollers of the wringer here represent the articulators, and…</a:t>
            </a:r>
          </a:p>
          <a:p>
            <a:r>
              <a:rPr lang="en-US" sz="1200" kern="1200" dirty="0" smtClean="0">
                <a:solidFill>
                  <a:schemeClr val="tx1"/>
                </a:solidFill>
                <a:effectLst/>
                <a:latin typeface="+mn-lt"/>
                <a:ea typeface="+mn-ea"/>
                <a:cs typeface="+mn-cs"/>
              </a:rPr>
              <a:t>This is the output that is produced by the speaker. </a:t>
            </a:r>
          </a:p>
          <a:p>
            <a:r>
              <a:rPr lang="en-US" sz="1200" kern="1200" dirty="0" smtClean="0">
                <a:solidFill>
                  <a:schemeClr val="tx1"/>
                </a:solidFill>
                <a:effectLst/>
                <a:latin typeface="+mn-lt"/>
                <a:ea typeface="+mn-ea"/>
                <a:cs typeface="+mn-cs"/>
              </a:rPr>
              <a:t>It is like a huge acoustic omelet (or Scrambled eggs), which arises because of natural production phenomena </a:t>
            </a:r>
            <a:r>
              <a:rPr lang="en-US" sz="1200" b="1" kern="1200" dirty="0" smtClean="0">
                <a:solidFill>
                  <a:schemeClr val="tx1"/>
                </a:solidFill>
                <a:effectLst/>
                <a:latin typeface="+mn-lt"/>
                <a:ea typeface="+mn-ea"/>
                <a:cs typeface="+mn-cs"/>
              </a:rPr>
              <a:t>(CLICK), </a:t>
            </a:r>
            <a:r>
              <a:rPr lang="en-US" sz="1200" kern="1200" dirty="0" err="1" smtClean="0">
                <a:solidFill>
                  <a:schemeClr val="tx1"/>
                </a:solidFill>
                <a:effectLst/>
                <a:latin typeface="+mn-lt"/>
                <a:ea typeface="+mn-ea"/>
                <a:cs typeface="+mn-cs"/>
              </a:rPr>
              <a:t>coarticulation</a:t>
            </a:r>
            <a:r>
              <a:rPr lang="en-US" sz="1200" kern="1200" dirty="0" smtClean="0">
                <a:solidFill>
                  <a:schemeClr val="tx1"/>
                </a:solidFill>
                <a:effectLst/>
                <a:latin typeface="+mn-lt"/>
                <a:ea typeface="+mn-ea"/>
                <a:cs typeface="+mn-cs"/>
              </a:rPr>
              <a:t> etc. At the level of words, in the case of connected speech, there is a lot of reduction and overlapping of cues: They all become smashed into one another, making them change their original form.</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While this is definitely easier for the speaker, this is making it harder on the hearer, because their task </a:t>
            </a:r>
            <a:r>
              <a:rPr lang="en-US" sz="1200" b="1" kern="1200" dirty="0" smtClean="0">
                <a:solidFill>
                  <a:schemeClr val="tx1"/>
                </a:solidFill>
                <a:effectLst/>
                <a:latin typeface="+mn-lt"/>
                <a:ea typeface="+mn-ea"/>
                <a:cs typeface="+mn-cs"/>
              </a:rPr>
              <a:t>(CLICK) </a:t>
            </a:r>
            <a:r>
              <a:rPr lang="en-US" sz="1200" kern="1200" dirty="0" smtClean="0">
                <a:solidFill>
                  <a:schemeClr val="tx1"/>
                </a:solidFill>
                <a:effectLst/>
                <a:latin typeface="+mn-lt"/>
                <a:ea typeface="+mn-ea"/>
                <a:cs typeface="+mn-cs"/>
              </a:rPr>
              <a:t>is then to try to identify the ‘word units’ which likely produced the omelet/scrambled eggs.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We’ve learned to do this well in our first language, even if it’s still somewhat of mystery to psycholinguists. </a:t>
            </a:r>
          </a:p>
          <a:p>
            <a:r>
              <a:rPr lang="en-US" sz="1200" kern="1200" dirty="0" smtClean="0">
                <a:solidFill>
                  <a:schemeClr val="tx1"/>
                </a:solidFill>
                <a:effectLst/>
                <a:latin typeface="+mn-lt"/>
                <a:ea typeface="+mn-ea"/>
                <a:cs typeface="+mn-cs"/>
              </a:rPr>
              <a:t>But in a second language, it’s a lot more complex, and obviously, sometimes things go wrong. </a:t>
            </a:r>
          </a:p>
          <a:p>
            <a:r>
              <a:rPr lang="en-US" sz="1200" kern="1200" dirty="0" smtClean="0">
                <a:solidFill>
                  <a:schemeClr val="tx1"/>
                </a:solidFill>
                <a:effectLst/>
                <a:latin typeface="+mn-lt"/>
                <a:ea typeface="+mn-ea"/>
                <a:cs typeface="+mn-cs"/>
              </a:rPr>
              <a:t>Not only sometimes it’s impossible to </a:t>
            </a:r>
            <a:r>
              <a:rPr lang="en-US" sz="1200" u="sng" kern="1200" dirty="0" smtClean="0">
                <a:solidFill>
                  <a:schemeClr val="tx1"/>
                </a:solidFill>
                <a:effectLst/>
                <a:latin typeface="+mn-lt"/>
                <a:ea typeface="+mn-ea"/>
                <a:cs typeface="+mn-cs"/>
              </a:rPr>
              <a:t>make out</a:t>
            </a:r>
            <a:r>
              <a:rPr lang="en-US" sz="1200" kern="1200" dirty="0" smtClean="0">
                <a:solidFill>
                  <a:schemeClr val="tx1"/>
                </a:solidFill>
                <a:effectLst/>
                <a:latin typeface="+mn-lt"/>
                <a:ea typeface="+mn-ea"/>
                <a:cs typeface="+mn-cs"/>
              </a:rPr>
              <a:t> </a:t>
            </a:r>
            <a:r>
              <a:rPr lang="en-US" sz="1200" b="1" u="sng" kern="1200" dirty="0" smtClean="0">
                <a:solidFill>
                  <a:schemeClr val="tx1"/>
                </a:solidFill>
                <a:effectLst/>
                <a:latin typeface="+mn-lt"/>
                <a:ea typeface="+mn-ea"/>
                <a:cs typeface="+mn-cs"/>
              </a:rPr>
              <a:t>one word</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 a speech stream, but sometimes, we also recognize different things that are not there. One example are phantom words. </a:t>
            </a:r>
            <a:r>
              <a:rPr lang="en-US" sz="1200" kern="1200" dirty="0" smtClean="0">
                <a:solidFill>
                  <a:schemeClr val="tx1"/>
                </a:solidFill>
                <a:effectLst/>
                <a:latin typeface="+mn-lt"/>
                <a:ea typeface="+mn-ea"/>
                <a:cs typeface="+mn-cs"/>
                <a:sym typeface="Wingdings"/>
              </a:rPr>
              <a: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NEXT</a:t>
            </a:r>
            <a:endParaRPr lang="en-US" sz="1200" kern="1200" dirty="0">
              <a:solidFill>
                <a:schemeClr val="tx1"/>
              </a:solidFill>
              <a:effectLst/>
              <a:latin typeface="+mn-lt"/>
              <a:ea typeface="+mn-ea"/>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smtClean="0">
                <a:solidFill>
                  <a:schemeClr val="tx1"/>
                </a:solidFill>
              </a:rPr>
              <a:t>In this example, </a:t>
            </a:r>
            <a:r>
              <a:rPr lang="en-US" sz="1300" baseline="0" dirty="0" smtClean="0">
                <a:solidFill>
                  <a:schemeClr val="tx1"/>
                </a:solidFill>
              </a:rPr>
              <a:t>Dutch listeners sometimes recognize a non-word like GROOF (which is a “near word”, it differs from the real word only by one feature) – so, they recognize this non-word as a real word, like GROOVE. </a:t>
            </a:r>
          </a:p>
          <a:p>
            <a:pPr defTabSz="914266">
              <a:defRPr/>
            </a:pPr>
            <a:r>
              <a:rPr lang="en-US" sz="1300" b="1" baseline="0" dirty="0" smtClean="0">
                <a:solidFill>
                  <a:schemeClr val="tx1"/>
                </a:solidFill>
              </a:rPr>
              <a:t>(CLICK)</a:t>
            </a:r>
            <a:endParaRPr lang="en-US" sz="1300" b="1" dirty="0" smtClean="0">
              <a:solidFill>
                <a:schemeClr val="tx1"/>
              </a:solidFill>
            </a:endParaRPr>
          </a:p>
          <a:p>
            <a:r>
              <a:rPr lang="en-US" sz="1300" baseline="0" dirty="0" smtClean="0">
                <a:solidFill>
                  <a:schemeClr val="tx1"/>
                </a:solidFill>
              </a:rPr>
              <a:t>The problem here is that sometimes, non-words like GROOF can arise in conversational speech naturally, like in the sequence “</a:t>
            </a:r>
            <a:r>
              <a:rPr lang="en-US" sz="1300" u="sng" baseline="0" dirty="0" smtClean="0">
                <a:solidFill>
                  <a:schemeClr val="tx1"/>
                </a:solidFill>
              </a:rPr>
              <a:t>BIGROOF</a:t>
            </a:r>
            <a:r>
              <a:rPr lang="en-US" sz="1300" baseline="0" dirty="0" smtClean="0">
                <a:solidFill>
                  <a:schemeClr val="tx1"/>
                </a:solidFill>
              </a:rPr>
              <a:t>”. The question here is whether listeners would actually activate GROOVE when they hear </a:t>
            </a:r>
            <a:r>
              <a:rPr lang="en-US" sz="1300" u="sng" baseline="0" dirty="0" smtClean="0">
                <a:solidFill>
                  <a:schemeClr val="tx1"/>
                </a:solidFill>
              </a:rPr>
              <a:t>big roof</a:t>
            </a:r>
            <a:r>
              <a:rPr lang="en-US" sz="1300" baseline="0" dirty="0" smtClean="0">
                <a:solidFill>
                  <a:schemeClr val="tx1"/>
                </a:solidFill>
              </a:rPr>
              <a:t>. </a:t>
            </a:r>
          </a:p>
          <a:p>
            <a:pPr defTabSz="914266">
              <a:defRPr/>
            </a:pPr>
            <a:r>
              <a:rPr lang="en-US" sz="1300" b="1" baseline="0" dirty="0" smtClean="0">
                <a:solidFill>
                  <a:schemeClr val="tx1"/>
                </a:solidFill>
              </a:rPr>
              <a:t>(CLICK)</a:t>
            </a:r>
            <a:endParaRPr lang="en-US" sz="1300" b="1" dirty="0" smtClean="0">
              <a:solidFill>
                <a:schemeClr val="tx1"/>
              </a:solidFill>
            </a:endParaRPr>
          </a:p>
          <a:p>
            <a:r>
              <a:rPr lang="en-US" sz="1300" baseline="0" dirty="0" smtClean="0">
                <a:solidFill>
                  <a:schemeClr val="tx1"/>
                </a:solidFill>
              </a:rPr>
              <a:t>=&gt; The answer is: yes they do!   In fact, phantom words can enter lexical competition. This – as you can imagine, can also slow down word recognition in L2. Like Broersma and Cutler put it: the pronunciation READ… </a:t>
            </a:r>
          </a:p>
          <a:p>
            <a:pPr marL="165237" indent="-165237">
              <a:buFont typeface="Arial" panose="020B0604020202020204" pitchFamily="34" charset="0"/>
              <a:buChar char="•"/>
            </a:pPr>
            <a:r>
              <a:rPr lang="en-US" sz="1300" dirty="0" smtClean="0">
                <a:solidFill>
                  <a:schemeClr val="tx1"/>
                </a:solidFill>
              </a:rPr>
              <a:t>The reasons for this </a:t>
            </a:r>
            <a:r>
              <a:rPr lang="en-US" sz="1300" dirty="0" smtClean="0">
                <a:solidFill>
                  <a:schemeClr val="tx1"/>
                </a:solidFill>
              </a:rPr>
              <a:t>effect are </a:t>
            </a:r>
            <a:r>
              <a:rPr lang="en-US" sz="1300" dirty="0" smtClean="0">
                <a:solidFill>
                  <a:schemeClr val="tx1"/>
                </a:solidFill>
              </a:rPr>
              <a:t>multiple and complex,</a:t>
            </a:r>
            <a:r>
              <a:rPr lang="en-US" sz="1300" baseline="0" dirty="0" smtClean="0">
                <a:solidFill>
                  <a:schemeClr val="tx1"/>
                </a:solidFill>
              </a:rPr>
              <a:t> and this brings us to problem #2 </a:t>
            </a:r>
            <a:r>
              <a:rPr lang="en-US" sz="1300" b="1" baseline="0" dirty="0" smtClean="0">
                <a:solidFill>
                  <a:schemeClr val="tx1"/>
                </a:solidFill>
              </a:rPr>
              <a:t>(CLICK)</a:t>
            </a:r>
            <a:endParaRPr lang="en-US" sz="1300" b="1" dirty="0" smtClean="0">
              <a:solidFill>
                <a:schemeClr val="tx1"/>
              </a:solidFill>
            </a:endParaRPr>
          </a:p>
        </p:txBody>
      </p:sp>
      <p:sp>
        <p:nvSpPr>
          <p:cNvPr id="4" name="Slide Number Placeholder 3"/>
          <p:cNvSpPr>
            <a:spLocks noGrp="1"/>
          </p:cNvSpPr>
          <p:nvPr>
            <p:ph type="sldNum" sz="quarter" idx="10"/>
          </p:nvPr>
        </p:nvSpPr>
        <p:spPr/>
        <p:txBody>
          <a:bodyPr/>
          <a:lstStyle/>
          <a:p>
            <a:fld id="{4F67769F-EF13-46D9-AF29-9547EF1BB342}" type="slidenum">
              <a:rPr lang="en-US" smtClean="0"/>
              <a:t>19</a:t>
            </a:fld>
            <a:endParaRPr lang="en-US"/>
          </a:p>
        </p:txBody>
      </p:sp>
    </p:spTree>
    <p:extLst>
      <p:ext uri="{BB962C8B-B14F-4D97-AF65-F5344CB8AC3E}">
        <p14:creationId xmlns:p14="http://schemas.microsoft.com/office/powerpoint/2010/main" val="5650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(CLICK) </a:t>
            </a:r>
            <a:r>
              <a:rPr lang="en-US" sz="1200" kern="1200" dirty="0" smtClean="0">
                <a:solidFill>
                  <a:schemeClr val="tx1"/>
                </a:solidFill>
                <a:effectLst/>
                <a:latin typeface="+mn-lt"/>
                <a:ea typeface="+mn-ea"/>
                <a:cs typeface="+mn-cs"/>
              </a:rPr>
              <a:t>I’ll start by saying that they chose a very good topic, which is also quite a challenging one! </a:t>
            </a:r>
          </a:p>
          <a:p>
            <a:r>
              <a:rPr lang="en-US" sz="1200" b="1" kern="1200" dirty="0" smtClean="0">
                <a:solidFill>
                  <a:schemeClr val="tx1"/>
                </a:solidFill>
                <a:effectLst/>
                <a:latin typeface="+mn-lt"/>
                <a:ea typeface="+mn-ea"/>
                <a:cs typeface="+mn-cs"/>
              </a:rPr>
              <a:t>(CLICK) </a:t>
            </a:r>
            <a:r>
              <a:rPr lang="en-US" sz="1200" kern="1200" dirty="0" smtClean="0">
                <a:solidFill>
                  <a:schemeClr val="tx1"/>
                </a:solidFill>
                <a:effectLst/>
                <a:latin typeface="+mn-lt"/>
                <a:ea typeface="+mn-ea"/>
                <a:cs typeface="+mn-cs"/>
              </a:rPr>
              <a:t>The bridge we’re talking about today is the one that we need to bridge the gap between </a:t>
            </a:r>
            <a:r>
              <a:rPr lang="en-US" sz="1200" u="sng" kern="1200" dirty="0" smtClean="0">
                <a:solidFill>
                  <a:schemeClr val="tx1"/>
                </a:solidFill>
                <a:effectLst/>
                <a:latin typeface="+mn-lt"/>
                <a:ea typeface="+mn-ea"/>
                <a:cs typeface="+mn-cs"/>
              </a:rPr>
              <a:t>research</a:t>
            </a:r>
            <a:r>
              <a:rPr lang="en-US" sz="1200" kern="1200" dirty="0" smtClean="0">
                <a:solidFill>
                  <a:schemeClr val="tx1"/>
                </a:solidFill>
                <a:effectLst/>
                <a:latin typeface="+mn-lt"/>
                <a:ea typeface="+mn-ea"/>
                <a:cs typeface="+mn-cs"/>
              </a:rPr>
              <a:t> [on how learners learn] and the </a:t>
            </a:r>
            <a:r>
              <a:rPr lang="en-US" sz="1200" u="sng" kern="1200" dirty="0" smtClean="0">
                <a:solidFill>
                  <a:schemeClr val="tx1"/>
                </a:solidFill>
                <a:effectLst/>
                <a:latin typeface="+mn-lt"/>
                <a:ea typeface="+mn-ea"/>
                <a:cs typeface="+mn-cs"/>
              </a:rPr>
              <a:t>practice</a:t>
            </a:r>
            <a:r>
              <a:rPr lang="en-US" sz="1200" kern="1200" dirty="0" smtClean="0">
                <a:solidFill>
                  <a:schemeClr val="tx1"/>
                </a:solidFill>
                <a:effectLst/>
                <a:latin typeface="+mn-lt"/>
                <a:ea typeface="+mn-ea"/>
                <a:cs typeface="+mn-cs"/>
              </a:rPr>
              <a:t> of pronunciation teaching.</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=&gt; The goal of a bridge between the two would be for the research results to IMPACT daily practice of pronunciation teaching, but also vice versa, for the practice needs TO DRIVE the research.</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(CLICK) </a:t>
            </a:r>
            <a:r>
              <a:rPr lang="en-US" sz="1200" kern="1200" dirty="0" smtClean="0">
                <a:solidFill>
                  <a:schemeClr val="tx1"/>
                </a:solidFill>
                <a:effectLst/>
                <a:latin typeface="+mn-lt"/>
                <a:ea typeface="+mn-ea"/>
                <a:cs typeface="+mn-cs"/>
              </a:rPr>
              <a:t>However, I have to say that we currently don’t really </a:t>
            </a:r>
            <a:r>
              <a:rPr lang="en-US" sz="1200" b="1" kern="1200" dirty="0" smtClean="0">
                <a:solidFill>
                  <a:schemeClr val="tx1"/>
                </a:solidFill>
                <a:effectLst/>
                <a:latin typeface="+mn-lt"/>
                <a:ea typeface="+mn-ea"/>
                <a:cs typeface="+mn-cs"/>
              </a:rPr>
              <a:t>have</a:t>
            </a:r>
            <a:r>
              <a:rPr lang="en-US" sz="1200" kern="1200" dirty="0" smtClean="0">
                <a:solidFill>
                  <a:schemeClr val="tx1"/>
                </a:solidFill>
                <a:effectLst/>
                <a:latin typeface="+mn-lt"/>
                <a:ea typeface="+mn-ea"/>
                <a:cs typeface="+mn-cs"/>
              </a:rPr>
              <a:t> a bridge. </a:t>
            </a:r>
          </a:p>
          <a:p>
            <a:r>
              <a:rPr lang="en-US" sz="1200" b="1" kern="1200" dirty="0" smtClean="0">
                <a:solidFill>
                  <a:schemeClr val="tx1"/>
                </a:solidFill>
                <a:effectLst/>
                <a:latin typeface="+mn-lt"/>
                <a:ea typeface="+mn-ea"/>
                <a:cs typeface="+mn-cs"/>
              </a:rPr>
              <a:t>(CLICK) But it also seems that there’s not really a “gap” …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Right now, sometimes, it feels like </a:t>
            </a:r>
            <a:r>
              <a:rPr lang="en-US" sz="1200" b="1" kern="1200" dirty="0" smtClean="0">
                <a:solidFill>
                  <a:schemeClr val="tx1"/>
                </a:solidFill>
                <a:effectLst/>
                <a:latin typeface="+mn-lt"/>
                <a:ea typeface="+mn-ea"/>
                <a:cs typeface="+mn-cs"/>
              </a:rPr>
              <a:t>(CLICK &gt; next) </a:t>
            </a:r>
            <a:r>
              <a:rPr lang="en-US" sz="1200" kern="1200" dirty="0" smtClean="0">
                <a:solidFill>
                  <a:schemeClr val="tx1"/>
                </a:solidFill>
                <a:effectLst/>
                <a:latin typeface="+mn-lt"/>
                <a:ea typeface="+mn-ea"/>
                <a:cs typeface="+mn-cs"/>
              </a:rPr>
              <a:t>it’s difficult for each side to even SEE the other!</a:t>
            </a:r>
          </a:p>
          <a:p>
            <a:endParaRPr lang="en-US" dirty="0" smtClean="0"/>
          </a:p>
        </p:txBody>
      </p:sp>
      <p:sp>
        <p:nvSpPr>
          <p:cNvPr id="4" name="Slide Number Placeholder 3"/>
          <p:cNvSpPr>
            <a:spLocks noGrp="1"/>
          </p:cNvSpPr>
          <p:nvPr>
            <p:ph type="sldNum" sz="quarter" idx="10"/>
          </p:nvPr>
        </p:nvSpPr>
        <p:spPr/>
        <p:txBody>
          <a:bodyPr/>
          <a:lstStyle/>
          <a:p>
            <a:fld id="{4F67769F-EF13-46D9-AF29-9547EF1BB342}" type="slidenum">
              <a:rPr lang="en-US" smtClean="0"/>
              <a:t>2</a:t>
            </a:fld>
            <a:endParaRPr lang="en-US"/>
          </a:p>
        </p:txBody>
      </p:sp>
    </p:spTree>
    <p:extLst>
      <p:ext uri="{BB962C8B-B14F-4D97-AF65-F5344CB8AC3E}">
        <p14:creationId xmlns:p14="http://schemas.microsoft.com/office/powerpoint/2010/main" val="18409934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(CLICK) The other</a:t>
            </a:r>
            <a:r>
              <a:rPr lang="en-US" sz="1300" dirty="0"/>
              <a:t> very important issue which arises while trying to recognize spoken words  is that </a:t>
            </a:r>
            <a:r>
              <a:rPr lang="en-US" sz="1300" dirty="0" smtClean="0"/>
              <a:t>the </a:t>
            </a:r>
            <a:r>
              <a:rPr lang="en-US" sz="1300" dirty="0"/>
              <a:t>lexical representations in the mind of the listener might look like this…</a:t>
            </a:r>
          </a:p>
          <a:p>
            <a:endParaRPr lang="en-US" sz="1300" dirty="0"/>
          </a:p>
          <a:p>
            <a:r>
              <a:rPr lang="en-US" sz="1300" dirty="0"/>
              <a:t>They can be </a:t>
            </a:r>
            <a:r>
              <a:rPr lang="en-US" sz="1300" b="1" dirty="0"/>
              <a:t>incomplete</a:t>
            </a:r>
            <a:r>
              <a:rPr lang="en-US" sz="1300" dirty="0"/>
              <a:t> (CLICK), or </a:t>
            </a:r>
            <a:r>
              <a:rPr lang="en-US" sz="1300" b="1" dirty="0"/>
              <a:t>fuzzy</a:t>
            </a:r>
            <a:r>
              <a:rPr lang="en-US" sz="1300" dirty="0"/>
              <a:t> (CLICK), and be quite different from those of native speakers in any case! </a:t>
            </a:r>
          </a:p>
          <a:p>
            <a:endParaRPr lang="en-US" sz="1300" dirty="0"/>
          </a:p>
          <a:p>
            <a:r>
              <a:rPr lang="en-US" sz="1300" dirty="0"/>
              <a:t>And this also makes it pretty hard to recognize words from running speech, because it makes the mapping process much more complex. </a:t>
            </a:r>
          </a:p>
          <a:p>
            <a:r>
              <a:rPr lang="en-US" sz="1300" dirty="0"/>
              <a:t>It’s like playing darts, and trying to hit the target without really seeing it…</a:t>
            </a:r>
          </a:p>
          <a:p>
            <a:endParaRPr lang="en-US" sz="1300" dirty="0"/>
          </a:p>
          <a:p>
            <a:r>
              <a:rPr lang="en-US" sz="1300" dirty="0" smtClean="0"/>
              <a:t>Now, how </a:t>
            </a:r>
            <a:r>
              <a:rPr lang="en-US" sz="1300" dirty="0"/>
              <a:t>do we know </a:t>
            </a:r>
            <a:r>
              <a:rPr lang="en-US" sz="1300" b="1" dirty="0"/>
              <a:t>what</a:t>
            </a:r>
            <a:r>
              <a:rPr lang="en-US" sz="1300" dirty="0"/>
              <a:t> lexical representations </a:t>
            </a:r>
            <a:r>
              <a:rPr lang="en-US" sz="1300" b="1" dirty="0"/>
              <a:t>look like</a:t>
            </a:r>
            <a:r>
              <a:rPr lang="en-US" sz="1300" dirty="0"/>
              <a:t>? Let me show you a few examples</a:t>
            </a:r>
          </a:p>
        </p:txBody>
      </p:sp>
      <p:sp>
        <p:nvSpPr>
          <p:cNvPr id="4" name="Slide Number Placeholder 3"/>
          <p:cNvSpPr>
            <a:spLocks noGrp="1"/>
          </p:cNvSpPr>
          <p:nvPr>
            <p:ph type="sldNum" sz="quarter" idx="10"/>
          </p:nvPr>
        </p:nvSpPr>
        <p:spPr/>
        <p:txBody>
          <a:bodyPr/>
          <a:lstStyle/>
          <a:p>
            <a:fld id="{4F67769F-EF13-46D9-AF29-9547EF1BB342}" type="slidenum">
              <a:rPr lang="en-US" smtClean="0"/>
              <a:t>20</a:t>
            </a:fld>
            <a:endParaRPr lang="en-US"/>
          </a:p>
        </p:txBody>
      </p:sp>
    </p:spTree>
    <p:extLst>
      <p:ext uri="{BB962C8B-B14F-4D97-AF65-F5344CB8AC3E}">
        <p14:creationId xmlns:p14="http://schemas.microsoft.com/office/powerpoint/2010/main" val="24342450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25" indent="-171425">
              <a:buFont typeface="Arial" panose="020B0604020202020204" pitchFamily="34" charset="0"/>
              <a:buChar char="•"/>
            </a:pPr>
            <a:r>
              <a:rPr lang="en-US" sz="1300" dirty="0" smtClean="0">
                <a:solidFill>
                  <a:schemeClr val="tx1"/>
                </a:solidFill>
              </a:rPr>
              <a:t>One of the common techniques used in those studies is called</a:t>
            </a:r>
            <a:r>
              <a:rPr lang="en-US" sz="1300" baseline="0" dirty="0" smtClean="0">
                <a:solidFill>
                  <a:schemeClr val="tx1"/>
                </a:solidFill>
              </a:rPr>
              <a:t> </a:t>
            </a:r>
            <a:r>
              <a:rPr lang="en-US" sz="1300" b="1" baseline="0" dirty="0" smtClean="0">
                <a:solidFill>
                  <a:schemeClr val="tx1"/>
                </a:solidFill>
              </a:rPr>
              <a:t>(CLICK) </a:t>
            </a:r>
            <a:r>
              <a:rPr lang="en-US" sz="1300" baseline="0" dirty="0" smtClean="0">
                <a:solidFill>
                  <a:schemeClr val="tx1"/>
                </a:solidFill>
              </a:rPr>
              <a:t>“speeded auditory </a:t>
            </a:r>
            <a:r>
              <a:rPr lang="en-US" sz="1300" dirty="0" smtClean="0">
                <a:solidFill>
                  <a:schemeClr val="tx1"/>
                </a:solidFill>
              </a:rPr>
              <a:t>LD”. </a:t>
            </a:r>
          </a:p>
          <a:p>
            <a:pPr marL="171425" indent="-171425">
              <a:buFont typeface="Arial" panose="020B0604020202020204" pitchFamily="34" charset="0"/>
              <a:buChar char="•"/>
            </a:pPr>
            <a:r>
              <a:rPr lang="en-US" sz="1300" dirty="0" smtClean="0">
                <a:solidFill>
                  <a:schemeClr val="tx1"/>
                </a:solidFill>
              </a:rPr>
              <a:t>It can reveal something about phono-lexical representations. </a:t>
            </a:r>
          </a:p>
          <a:p>
            <a:pPr marL="171425" indent="-171425">
              <a:buFont typeface="Arial" panose="020B0604020202020204" pitchFamily="34" charset="0"/>
              <a:buChar char="•"/>
            </a:pPr>
            <a:r>
              <a:rPr lang="en-US" sz="1300" b="1" dirty="0" smtClean="0">
                <a:solidFill>
                  <a:schemeClr val="tx1"/>
                </a:solidFill>
              </a:rPr>
              <a:t>Here is how it works: </a:t>
            </a:r>
            <a:r>
              <a:rPr lang="en-US" sz="1300" dirty="0" smtClean="0">
                <a:solidFill>
                  <a:schemeClr val="tx1"/>
                </a:solidFill>
              </a:rPr>
              <a:t>you are presented with both real and </a:t>
            </a:r>
            <a:r>
              <a:rPr lang="en-US" sz="1300" dirty="0" err="1" smtClean="0">
                <a:solidFill>
                  <a:schemeClr val="tx1"/>
                </a:solidFill>
              </a:rPr>
              <a:t>pseudowords</a:t>
            </a:r>
            <a:r>
              <a:rPr lang="en-US" sz="1300" baseline="0" dirty="0" smtClean="0">
                <a:solidFill>
                  <a:schemeClr val="tx1"/>
                </a:solidFill>
              </a:rPr>
              <a:t> – or fake words: they sound like they could be a word but they aren’t. </a:t>
            </a:r>
          </a:p>
          <a:p>
            <a:pPr marL="171425" marR="0" indent="-1714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b="1" baseline="0" dirty="0" smtClean="0">
                <a:solidFill>
                  <a:schemeClr val="tx1"/>
                </a:solidFill>
              </a:rPr>
              <a:t>(CLICK) Your job is to listen to each item </a:t>
            </a:r>
            <a:r>
              <a:rPr lang="en-US" sz="1300" baseline="0" dirty="0" smtClean="0">
                <a:solidFill>
                  <a:schemeClr val="tx1"/>
                </a:solidFill>
              </a:rPr>
              <a:t>and say “yes” or “no” , whether you think it was a real word of the </a:t>
            </a:r>
            <a:r>
              <a:rPr lang="en-US" sz="1300" b="1" baseline="0" dirty="0" smtClean="0">
                <a:solidFill>
                  <a:schemeClr val="tx1"/>
                </a:solidFill>
              </a:rPr>
              <a:t>target </a:t>
            </a:r>
            <a:r>
              <a:rPr lang="en-US" sz="1300" baseline="0" dirty="0" smtClean="0">
                <a:solidFill>
                  <a:schemeClr val="tx1"/>
                </a:solidFill>
              </a:rPr>
              <a:t>(</a:t>
            </a:r>
            <a:r>
              <a:rPr lang="en-US" sz="1300" b="1" baseline="0" dirty="0" smtClean="0">
                <a:solidFill>
                  <a:schemeClr val="tx1"/>
                </a:solidFill>
              </a:rPr>
              <a:t>CLICK) language</a:t>
            </a:r>
            <a:r>
              <a:rPr lang="en-US" sz="1300" baseline="0" dirty="0" smtClean="0">
                <a:solidFill>
                  <a:schemeClr val="tx1"/>
                </a:solidFill>
              </a:rPr>
              <a:t>. </a:t>
            </a:r>
          </a:p>
          <a:p>
            <a:pPr marL="171425" marR="0" indent="-1714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baseline="0" dirty="0" smtClean="0">
                <a:solidFill>
                  <a:schemeClr val="tx1"/>
                </a:solidFill>
              </a:rPr>
              <a:t>Crucially, the </a:t>
            </a:r>
            <a:r>
              <a:rPr lang="en-US" sz="1300" baseline="0" dirty="0" err="1" smtClean="0">
                <a:solidFill>
                  <a:schemeClr val="tx1"/>
                </a:solidFill>
              </a:rPr>
              <a:t>pseudowords</a:t>
            </a:r>
            <a:r>
              <a:rPr lang="en-US" sz="1300" baseline="0" dirty="0" smtClean="0">
                <a:solidFill>
                  <a:schemeClr val="tx1"/>
                </a:solidFill>
              </a:rPr>
              <a:t> are possible words, and you need to have clear representations of the real words in order to be able to reject the </a:t>
            </a:r>
            <a:r>
              <a:rPr lang="en-US" sz="1300" baseline="0" dirty="0" err="1" smtClean="0">
                <a:solidFill>
                  <a:schemeClr val="tx1"/>
                </a:solidFill>
              </a:rPr>
              <a:t>pseudowords</a:t>
            </a:r>
            <a:r>
              <a:rPr lang="en-US" sz="1300" baseline="0" dirty="0" smtClean="0">
                <a:solidFill>
                  <a:schemeClr val="tx1"/>
                </a:solidFill>
              </a:rPr>
              <a:t> as fake. </a:t>
            </a:r>
          </a:p>
          <a:p>
            <a:pPr marL="171425" indent="-171425">
              <a:buFont typeface="Arial" panose="020B0604020202020204" pitchFamily="34" charset="0"/>
              <a:buChar char="•"/>
            </a:pPr>
            <a:r>
              <a:rPr lang="en-US" sz="1300" baseline="0" dirty="0" smtClean="0">
                <a:solidFill>
                  <a:schemeClr val="tx1"/>
                </a:solidFill>
              </a:rPr>
              <a:t>If someone’s memory of the pronunciation of a word is precise and accurate, they </a:t>
            </a:r>
            <a:r>
              <a:rPr lang="en-US" sz="1300" b="1" baseline="0" dirty="0" smtClean="0">
                <a:solidFill>
                  <a:schemeClr val="tx1"/>
                </a:solidFill>
              </a:rPr>
              <a:t>can </a:t>
            </a:r>
            <a:r>
              <a:rPr lang="en-US" sz="1300" baseline="0" dirty="0" smtClean="0">
                <a:solidFill>
                  <a:schemeClr val="tx1"/>
                </a:solidFill>
              </a:rPr>
              <a:t>tell the </a:t>
            </a:r>
            <a:r>
              <a:rPr lang="en-US" sz="1300" baseline="0" dirty="0" err="1" smtClean="0">
                <a:solidFill>
                  <a:schemeClr val="tx1"/>
                </a:solidFill>
              </a:rPr>
              <a:t>pseudowords</a:t>
            </a:r>
            <a:r>
              <a:rPr lang="en-US" sz="1300" baseline="0" dirty="0" smtClean="0">
                <a:solidFill>
                  <a:schemeClr val="tx1"/>
                </a:solidFill>
              </a:rPr>
              <a:t> from the real words. This technique is used widely sometimes with small variations</a:t>
            </a:r>
            <a:r>
              <a:rPr lang="en-US" sz="1300" dirty="0" smtClean="0">
                <a:solidFill>
                  <a:schemeClr val="tx1"/>
                </a:solidFill>
              </a:rPr>
              <a:t>. </a:t>
            </a:r>
            <a:endParaRPr lang="en-US" sz="1300" dirty="0">
              <a:solidFill>
                <a:schemeClr val="tx1"/>
              </a:solidFill>
            </a:endParaRPr>
          </a:p>
        </p:txBody>
      </p:sp>
      <p:sp>
        <p:nvSpPr>
          <p:cNvPr id="4" name="Slide Number Placeholder 3"/>
          <p:cNvSpPr>
            <a:spLocks noGrp="1"/>
          </p:cNvSpPr>
          <p:nvPr>
            <p:ph type="sldNum" sz="quarter" idx="10"/>
          </p:nvPr>
        </p:nvSpPr>
        <p:spPr/>
        <p:txBody>
          <a:bodyPr/>
          <a:lstStyle/>
          <a:p>
            <a:fld id="{4F67769F-EF13-46D9-AF29-9547EF1BB342}" type="slidenum">
              <a:rPr lang="en-US" smtClean="0"/>
              <a:t>21</a:t>
            </a:fld>
            <a:endParaRPr lang="en-US"/>
          </a:p>
        </p:txBody>
      </p:sp>
    </p:spTree>
    <p:extLst>
      <p:ext uri="{BB962C8B-B14F-4D97-AF65-F5344CB8AC3E}">
        <p14:creationId xmlns:p14="http://schemas.microsoft.com/office/powerpoint/2010/main" val="32273282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Here’s one example with learners of Russian. </a:t>
            </a:r>
            <a:r>
              <a:rPr lang="en-US" sz="1200" b="1" kern="1200" dirty="0" smtClean="0">
                <a:solidFill>
                  <a:schemeClr val="tx1"/>
                </a:solidFill>
                <a:effectLst/>
                <a:latin typeface="+mn-lt"/>
                <a:ea typeface="+mn-ea"/>
                <a:cs typeface="+mn-cs"/>
              </a:rPr>
              <a:t>(CLICK) </a:t>
            </a:r>
            <a:r>
              <a:rPr lang="en-US" sz="1200" kern="1200" dirty="0" smtClean="0">
                <a:solidFill>
                  <a:schemeClr val="tx1"/>
                </a:solidFill>
                <a:effectLst/>
                <a:latin typeface="+mn-lt"/>
                <a:ea typeface="+mn-ea"/>
                <a:cs typeface="+mn-cs"/>
              </a:rPr>
              <a:t>We looked at the difficult contrast between plain and palatalized consonants. </a:t>
            </a:r>
          </a:p>
          <a:p>
            <a:pPr lvl="0"/>
            <a:r>
              <a:rPr lang="en-US" sz="1200" b="1" kern="1200" dirty="0" smtClean="0">
                <a:solidFill>
                  <a:schemeClr val="tx1"/>
                </a:solidFill>
                <a:effectLst/>
                <a:latin typeface="+mn-lt"/>
                <a:ea typeface="+mn-ea"/>
                <a:cs typeface="+mn-cs"/>
              </a:rPr>
              <a:t>(CLICK) </a:t>
            </a:r>
            <a:r>
              <a:rPr lang="en-US" sz="1200" kern="1200" dirty="0" smtClean="0">
                <a:solidFill>
                  <a:schemeClr val="tx1"/>
                </a:solidFill>
                <a:effectLst/>
                <a:latin typeface="+mn-lt"/>
                <a:ea typeface="+mn-ea"/>
                <a:cs typeface="+mn-cs"/>
              </a:rPr>
              <a:t>We tested </a:t>
            </a:r>
            <a:r>
              <a:rPr lang="en-US" sz="1200" b="1" kern="1200" dirty="0" smtClean="0">
                <a:solidFill>
                  <a:schemeClr val="tx1"/>
                </a:solidFill>
                <a:effectLst/>
                <a:latin typeface="+mn-lt"/>
                <a:ea typeface="+mn-ea"/>
                <a:cs typeface="+mn-cs"/>
              </a:rPr>
              <a:t>learners</a:t>
            </a:r>
            <a:r>
              <a:rPr lang="en-US" sz="1200" kern="1200" dirty="0" smtClean="0">
                <a:solidFill>
                  <a:schemeClr val="tx1"/>
                </a:solidFill>
                <a:effectLst/>
                <a:latin typeface="+mn-lt"/>
                <a:ea typeface="+mn-ea"/>
                <a:cs typeface="+mn-cs"/>
              </a:rPr>
              <a:t> at 2 proficiency levels, and a </a:t>
            </a:r>
            <a:r>
              <a:rPr lang="en-US" sz="1200" b="1" kern="1200" dirty="0" smtClean="0">
                <a:solidFill>
                  <a:schemeClr val="tx1"/>
                </a:solidFill>
                <a:effectLst/>
                <a:latin typeface="+mn-lt"/>
                <a:ea typeface="+mn-ea"/>
                <a:cs typeface="+mn-cs"/>
              </a:rPr>
              <a:t>control</a:t>
            </a:r>
            <a:r>
              <a:rPr lang="en-US" sz="1200" kern="1200" dirty="0" smtClean="0">
                <a:solidFill>
                  <a:schemeClr val="tx1"/>
                </a:solidFill>
                <a:effectLst/>
                <a:latin typeface="+mn-lt"/>
                <a:ea typeface="+mn-ea"/>
                <a:cs typeface="+mn-cs"/>
              </a:rPr>
              <a:t> group.</a:t>
            </a:r>
          </a:p>
          <a:p>
            <a:pPr lvl="0"/>
            <a:r>
              <a:rPr lang="en-US" sz="1200" b="1" kern="1200" dirty="0" smtClean="0">
                <a:solidFill>
                  <a:schemeClr val="tx1"/>
                </a:solidFill>
                <a:effectLst/>
                <a:latin typeface="+mn-lt"/>
                <a:ea typeface="+mn-ea"/>
                <a:cs typeface="+mn-cs"/>
              </a:rPr>
              <a:t>(CLICK) </a:t>
            </a:r>
            <a:r>
              <a:rPr lang="en-US" sz="1200" kern="1200" dirty="0" smtClean="0">
                <a:solidFill>
                  <a:schemeClr val="tx1"/>
                </a:solidFill>
                <a:effectLst/>
                <a:latin typeface="+mn-lt"/>
                <a:ea typeface="+mn-ea"/>
                <a:cs typeface="+mn-cs"/>
              </a:rPr>
              <a:t>For stimuli, we created </a:t>
            </a:r>
            <a:r>
              <a:rPr lang="en-US" sz="1200" kern="1200" dirty="0" err="1" smtClean="0">
                <a:solidFill>
                  <a:schemeClr val="tx1"/>
                </a:solidFill>
                <a:effectLst/>
                <a:latin typeface="+mn-lt"/>
                <a:ea typeface="+mn-ea"/>
                <a:cs typeface="+mn-cs"/>
              </a:rPr>
              <a:t>pseudowords</a:t>
            </a:r>
            <a:r>
              <a:rPr lang="en-US" sz="1200" kern="1200" dirty="0" smtClean="0">
                <a:solidFill>
                  <a:schemeClr val="tx1"/>
                </a:solidFill>
                <a:effectLst/>
                <a:latin typeface="+mn-lt"/>
                <a:ea typeface="+mn-ea"/>
                <a:cs typeface="+mn-cs"/>
              </a:rPr>
              <a:t> based on real words, by substituting plain with palatalized consonants or vice versa, so that the result doesn’t exist in the language. We also had control items and also filler words and </a:t>
            </a:r>
            <a:r>
              <a:rPr lang="en-US" sz="1200" kern="1200" dirty="0" err="1" smtClean="0">
                <a:solidFill>
                  <a:schemeClr val="tx1"/>
                </a:solidFill>
                <a:effectLst/>
                <a:latin typeface="+mn-lt"/>
                <a:ea typeface="+mn-ea"/>
                <a:cs typeface="+mn-cs"/>
              </a:rPr>
              <a:t>nonwords</a:t>
            </a:r>
            <a:r>
              <a:rPr lang="en-US" sz="1200" kern="1200" dirty="0" smtClean="0">
                <a:solidFill>
                  <a:schemeClr val="tx1"/>
                </a:solidFill>
                <a:effectLst/>
                <a:latin typeface="+mn-lt"/>
                <a:ea typeface="+mn-ea"/>
                <a:cs typeface="+mn-cs"/>
              </a:rPr>
              <a:t> to verify that people understood how to perform the task. We only used words that were known to learners, very common words.</a:t>
            </a:r>
          </a:p>
          <a:p>
            <a:pPr lvl="0"/>
            <a:r>
              <a:rPr lang="en-US" sz="1200" kern="1200" dirty="0" smtClean="0">
                <a:solidFill>
                  <a:schemeClr val="tx1"/>
                </a:solidFill>
                <a:effectLst/>
                <a:latin typeface="+mn-lt"/>
                <a:ea typeface="+mn-ea"/>
                <a:cs typeface="+mn-cs"/>
              </a:rPr>
              <a:t>We used an auditory word-picture matching task, </a:t>
            </a:r>
            <a:r>
              <a:rPr lang="en-US" sz="1200" b="1" kern="1200" dirty="0" smtClean="0">
                <a:solidFill>
                  <a:schemeClr val="tx1"/>
                </a:solidFill>
                <a:effectLst/>
                <a:latin typeface="+mn-lt"/>
                <a:ea typeface="+mn-ea"/>
                <a:cs typeface="+mn-cs"/>
              </a:rPr>
              <a:t>(CLICK) </a:t>
            </a:r>
            <a:r>
              <a:rPr lang="en-US" sz="1200" kern="1200" dirty="0" smtClean="0">
                <a:solidFill>
                  <a:schemeClr val="tx1"/>
                </a:solidFill>
                <a:effectLst/>
                <a:latin typeface="+mn-lt"/>
                <a:ea typeface="+mn-ea"/>
                <a:cs typeface="+mn-cs"/>
              </a:rPr>
              <a:t>where people heard an item and saw a picture. They had to decide whether what they heard was the phonological form for the picture or not. This task is very similar to the auditory lexical decision task.</a:t>
            </a:r>
          </a:p>
          <a:p>
            <a:pPr lvl="0"/>
            <a:r>
              <a:rPr lang="en-US" sz="1200" b="1" kern="1200" dirty="0" smtClean="0">
                <a:solidFill>
                  <a:schemeClr val="tx1"/>
                </a:solidFill>
                <a:effectLst/>
                <a:latin typeface="+mn-lt"/>
                <a:ea typeface="+mn-ea"/>
                <a:cs typeface="+mn-cs"/>
              </a:rPr>
              <a:t>(CLICK) </a:t>
            </a:r>
            <a:r>
              <a:rPr lang="en-US" sz="1200" kern="1200" dirty="0" smtClean="0">
                <a:solidFill>
                  <a:schemeClr val="tx1"/>
                </a:solidFill>
                <a:effectLst/>
                <a:latin typeface="+mn-lt"/>
                <a:ea typeface="+mn-ea"/>
                <a:cs typeface="+mn-cs"/>
              </a:rPr>
              <a:t>The results showed that learners made a lot of errors for the test </a:t>
            </a:r>
            <a:r>
              <a:rPr lang="en-US" sz="1200" kern="1200" dirty="0" err="1" smtClean="0">
                <a:solidFill>
                  <a:schemeClr val="tx1"/>
                </a:solidFill>
                <a:effectLst/>
                <a:latin typeface="+mn-lt"/>
                <a:ea typeface="+mn-ea"/>
                <a:cs typeface="+mn-cs"/>
              </a:rPr>
              <a:t>nonwords</a:t>
            </a:r>
            <a:r>
              <a:rPr lang="en-US" sz="1200" kern="1200" dirty="0" smtClean="0">
                <a:solidFill>
                  <a:schemeClr val="tx1"/>
                </a:solidFill>
                <a:effectLst/>
                <a:latin typeface="+mn-lt"/>
                <a:ea typeface="+mn-ea"/>
                <a:cs typeface="+mn-cs"/>
              </a:rPr>
              <a:t>, that is, those that only differed from a real word by a plain or palatalized consonant. </a:t>
            </a:r>
          </a:p>
          <a:p>
            <a:pPr lvl="0"/>
            <a:r>
              <a:rPr lang="en-US" sz="1200" b="1" kern="1200" dirty="0" smtClean="0">
                <a:solidFill>
                  <a:schemeClr val="tx1"/>
                </a:solidFill>
                <a:effectLst/>
                <a:latin typeface="+mn-lt"/>
                <a:ea typeface="+mn-ea"/>
                <a:cs typeface="+mn-cs"/>
              </a:rPr>
              <a:t>(CLICK) In the graph, you see the Russian group in black and the learners in white and grey. </a:t>
            </a:r>
            <a:r>
              <a:rPr lang="en-US" sz="1200" kern="1200" dirty="0" smtClean="0">
                <a:solidFill>
                  <a:schemeClr val="tx1"/>
                </a:solidFill>
                <a:effectLst/>
                <a:latin typeface="+mn-lt"/>
                <a:ea typeface="+mn-ea"/>
                <a:cs typeface="+mn-cs"/>
              </a:rPr>
              <a:t>We can see here that their error rate is about 80% on the test </a:t>
            </a:r>
            <a:r>
              <a:rPr lang="en-US" sz="1200" kern="1200" dirty="0" err="1" smtClean="0">
                <a:solidFill>
                  <a:schemeClr val="tx1"/>
                </a:solidFill>
                <a:effectLst/>
                <a:latin typeface="+mn-lt"/>
                <a:ea typeface="+mn-ea"/>
                <a:cs typeface="+mn-cs"/>
              </a:rPr>
              <a:t>nonword</a:t>
            </a:r>
            <a:r>
              <a:rPr lang="en-US" sz="1200" kern="1200" dirty="0" smtClean="0">
                <a:solidFill>
                  <a:schemeClr val="tx1"/>
                </a:solidFill>
                <a:effectLst/>
                <a:latin typeface="+mn-lt"/>
                <a:ea typeface="+mn-ea"/>
                <a:cs typeface="+mn-cs"/>
              </a:rPr>
              <a:t> condition, whereas they make very few errors in all other conditions, also in the control condition. </a:t>
            </a:r>
          </a:p>
          <a:p>
            <a:r>
              <a:rPr lang="en-US" sz="1200" kern="1200" dirty="0" smtClean="0">
                <a:solidFill>
                  <a:schemeClr val="tx1"/>
                </a:solidFill>
                <a:effectLst/>
                <a:latin typeface="+mn-lt"/>
                <a:ea typeface="+mn-ea"/>
                <a:cs typeface="+mn-cs"/>
              </a:rPr>
              <a:t>=&gt; Clearly there’s an issue here with encoding this phonological difference in their long-term lexical representations.</a:t>
            </a:r>
          </a:p>
          <a:p>
            <a:r>
              <a:rPr lang="en-US" sz="1200" b="1" kern="1200" dirty="0" smtClean="0">
                <a:solidFill>
                  <a:schemeClr val="tx1"/>
                </a:solidFill>
                <a:effectLst/>
                <a:latin typeface="+mn-lt"/>
                <a:ea typeface="+mn-ea"/>
                <a:cs typeface="+mn-cs"/>
              </a:rPr>
              <a:t>What’s interesting here is that the lexical difficulties here are not entirely dependent on learners’ perception:  Even good perception of these contrasts did not guarantee lexical encoding. The Russian L2 learners also had in general a very good metalinguistic knowledge of these consonants but that didn’t seem to make a difference. </a:t>
            </a:r>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(CLICK) </a:t>
            </a:r>
            <a:r>
              <a:rPr lang="en-US" sz="1200" kern="1200" dirty="0" smtClean="0">
                <a:solidFill>
                  <a:schemeClr val="tx1"/>
                </a:solidFill>
                <a:effectLst/>
                <a:latin typeface="+mn-lt"/>
                <a:ea typeface="+mn-ea"/>
                <a:cs typeface="+mn-cs"/>
              </a:rPr>
              <a:t>We found similar findings with vowels in L2 German and consonants in L2 Japanese as well.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45CBFAF-EF91-4913-A861-28F0F2EB52DB}"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25761676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Similar effects happen in other areas of the phonological grammar. </a:t>
            </a:r>
          </a:p>
          <a:p>
            <a:r>
              <a:rPr lang="en-US" sz="1200" kern="1200" dirty="0" smtClean="0">
                <a:solidFill>
                  <a:schemeClr val="tx1"/>
                </a:solidFill>
                <a:effectLst/>
                <a:latin typeface="+mn-lt"/>
                <a:ea typeface="+mn-ea"/>
                <a:cs typeface="+mn-cs"/>
              </a:rPr>
              <a:t>Here’s an example from </a:t>
            </a:r>
            <a:r>
              <a:rPr lang="en-US" sz="1200" kern="1200" dirty="0" err="1" smtClean="0">
                <a:solidFill>
                  <a:schemeClr val="tx1"/>
                </a:solidFill>
                <a:effectLst/>
                <a:latin typeface="+mn-lt"/>
                <a:ea typeface="+mn-ea"/>
                <a:cs typeface="+mn-cs"/>
              </a:rPr>
              <a:t>Dupoux</a:t>
            </a:r>
            <a:r>
              <a:rPr lang="en-US" sz="1200" kern="1200" dirty="0" smtClean="0">
                <a:solidFill>
                  <a:schemeClr val="tx1"/>
                </a:solidFill>
                <a:effectLst/>
                <a:latin typeface="+mn-lt"/>
                <a:ea typeface="+mn-ea"/>
                <a:cs typeface="+mn-cs"/>
              </a:rPr>
              <a:t> et al, 2008. They tested French L2 learners of Spanish on a </a:t>
            </a:r>
            <a:r>
              <a:rPr lang="en-US" sz="1200" kern="1200" dirty="0" err="1" smtClean="0">
                <a:solidFill>
                  <a:schemeClr val="tx1"/>
                </a:solidFill>
                <a:effectLst/>
                <a:latin typeface="+mn-lt"/>
                <a:ea typeface="+mn-ea"/>
                <a:cs typeface="+mn-cs"/>
              </a:rPr>
              <a:t>suprasegmental</a:t>
            </a:r>
            <a:r>
              <a:rPr lang="en-US" sz="1200" kern="1200" dirty="0" smtClean="0">
                <a:solidFill>
                  <a:schemeClr val="tx1"/>
                </a:solidFill>
                <a:effectLst/>
                <a:latin typeface="+mn-lt"/>
                <a:ea typeface="+mn-ea"/>
                <a:cs typeface="+mn-cs"/>
              </a:rPr>
              <a:t> dimension: word stress, which is contrastive in Spanish but not in French. They tested learners at three proficiency levels, and native controls. </a:t>
            </a:r>
          </a:p>
          <a:p>
            <a:r>
              <a:rPr lang="en-US" sz="1200" b="1" kern="1200" dirty="0" smtClean="0">
                <a:solidFill>
                  <a:schemeClr val="tx1"/>
                </a:solidFill>
                <a:effectLst/>
                <a:latin typeface="+mn-lt"/>
                <a:ea typeface="+mn-ea"/>
                <a:cs typeface="+mn-cs"/>
              </a:rPr>
              <a:t>(CLICK) </a:t>
            </a:r>
            <a:r>
              <a:rPr lang="en-US" sz="1200" kern="1200" dirty="0" smtClean="0">
                <a:solidFill>
                  <a:schemeClr val="tx1"/>
                </a:solidFill>
                <a:effectLst/>
                <a:latin typeface="+mn-lt"/>
                <a:ea typeface="+mn-ea"/>
                <a:cs typeface="+mn-cs"/>
              </a:rPr>
              <a:t>Just like we did, they created non-words based on real words by changing the location of the stress. </a:t>
            </a:r>
          </a:p>
          <a:p>
            <a:r>
              <a:rPr lang="en-US" sz="1200" kern="1200" dirty="0" smtClean="0">
                <a:solidFill>
                  <a:schemeClr val="tx1"/>
                </a:solidFill>
                <a:effectLst/>
                <a:latin typeface="+mn-lt"/>
                <a:ea typeface="+mn-ea"/>
                <a:cs typeface="+mn-cs"/>
              </a:rPr>
              <a:t>The high error rate suggests that  learners’ </a:t>
            </a:r>
            <a:r>
              <a:rPr lang="en-US" sz="1200" b="1" kern="1200" dirty="0" smtClean="0">
                <a:solidFill>
                  <a:schemeClr val="tx1"/>
                </a:solidFill>
                <a:effectLst/>
                <a:latin typeface="+mn-lt"/>
                <a:ea typeface="+mn-ea"/>
                <a:cs typeface="+mn-cs"/>
              </a:rPr>
              <a:t>lexical representations do not allow them to distinguish between real words and non-words based on stress differences. There was no effect of proficiency. </a:t>
            </a:r>
            <a:r>
              <a:rPr lang="en-US" sz="1200" kern="1200" dirty="0" smtClean="0">
                <a:solidFill>
                  <a:schemeClr val="tx1"/>
                </a:solidFill>
                <a:effectLst/>
                <a:latin typeface="+mn-lt"/>
                <a:ea typeface="+mn-ea"/>
                <a:cs typeface="+mn-cs"/>
              </a:rPr>
              <a:t>They also found that the learners could tell pretty well *where* the stress was located, but they could not retain it for long enough to tell a real word from a </a:t>
            </a:r>
            <a:r>
              <a:rPr lang="en-US" sz="1200" kern="1200" dirty="0" err="1" smtClean="0">
                <a:solidFill>
                  <a:schemeClr val="tx1"/>
                </a:solidFill>
                <a:effectLst/>
                <a:latin typeface="+mn-lt"/>
                <a:ea typeface="+mn-ea"/>
                <a:cs typeface="+mn-cs"/>
              </a:rPr>
              <a:t>pseudoword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This suggests that the problem happens at the lexical level</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Finally, my last example: syllable structure.</a:t>
            </a:r>
          </a:p>
          <a:p>
            <a:r>
              <a:rPr lang="en-US" sz="1200" b="1" kern="1200" dirty="0" smtClean="0">
                <a:solidFill>
                  <a:schemeClr val="tx1"/>
                </a:solidFill>
                <a:effectLst/>
                <a:latin typeface="+mn-lt"/>
                <a:ea typeface="+mn-ea"/>
                <a:cs typeface="+mn-cs"/>
              </a:rPr>
              <a:t>(CLICK) </a:t>
            </a:r>
            <a:r>
              <a:rPr lang="en-US" sz="1200" kern="1200" dirty="0" smtClean="0">
                <a:solidFill>
                  <a:schemeClr val="tx1"/>
                </a:solidFill>
                <a:effectLst/>
                <a:latin typeface="+mn-lt"/>
                <a:ea typeface="+mn-ea"/>
                <a:cs typeface="+mn-cs"/>
              </a:rPr>
              <a:t>This is a very recent set of data, looking at Korean learners of English, and the issue of Onset Clusters, which exist in English but not in Korean. In these two examples, „PL“ and „BL“ would be illegal for Korean phonology.  =  </a:t>
            </a:r>
            <a:r>
              <a:rPr lang="en-US" sz="1200" b="1" kern="1200" dirty="0" smtClean="0">
                <a:solidFill>
                  <a:schemeClr val="tx1"/>
                </a:solidFill>
                <a:effectLst/>
                <a:latin typeface="+mn-lt"/>
                <a:ea typeface="+mn-ea"/>
                <a:cs typeface="+mn-cs"/>
              </a:rPr>
              <a:t>We know that Korean learners of English tend to insert an </a:t>
            </a:r>
            <a:r>
              <a:rPr lang="en-US" sz="1200" u="sng" kern="1200" dirty="0" err="1" smtClean="0">
                <a:solidFill>
                  <a:schemeClr val="tx1"/>
                </a:solidFill>
                <a:effectLst/>
                <a:latin typeface="+mn-lt"/>
                <a:ea typeface="+mn-ea"/>
                <a:cs typeface="+mn-cs"/>
              </a:rPr>
              <a:t>epen</a:t>
            </a:r>
            <a:r>
              <a:rPr lang="en-US" sz="1200" b="1" u="sng" kern="1200" dirty="0" err="1" smtClean="0">
                <a:solidFill>
                  <a:schemeClr val="tx1"/>
                </a:solidFill>
                <a:effectLst/>
                <a:latin typeface="+mn-lt"/>
                <a:ea typeface="+mn-ea"/>
                <a:cs typeface="+mn-cs"/>
              </a:rPr>
              <a:t>THE</a:t>
            </a:r>
            <a:r>
              <a:rPr lang="en-US" sz="1200" u="sng" kern="1200" dirty="0" err="1" smtClean="0">
                <a:solidFill>
                  <a:schemeClr val="tx1"/>
                </a:solidFill>
                <a:effectLst/>
                <a:latin typeface="+mn-lt"/>
                <a:ea typeface="+mn-ea"/>
                <a:cs typeface="+mn-cs"/>
              </a:rPr>
              <a:t>tic</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vowel, like [U], to repair such illegal clusters. (</a:t>
            </a:r>
            <a:r>
              <a:rPr lang="en-US" sz="1200" kern="1200" dirty="0" smtClean="0">
                <a:solidFill>
                  <a:schemeClr val="tx1"/>
                </a:solidFill>
                <a:effectLst/>
                <a:latin typeface="+mn-lt"/>
                <a:ea typeface="+mn-ea"/>
                <a:cs typeface="+mn-cs"/>
              </a:rPr>
              <a:t>This [</a:t>
            </a:r>
            <a:r>
              <a:rPr lang="en-US" sz="1200" kern="1200" dirty="0" err="1" smtClean="0">
                <a:solidFill>
                  <a:schemeClr val="tx1"/>
                </a:solidFill>
                <a:effectLst/>
                <a:latin typeface="+mn-lt"/>
                <a:ea typeface="+mn-ea"/>
                <a:cs typeface="+mn-cs"/>
              </a:rPr>
              <a:t>uu</a:t>
            </a:r>
            <a:r>
              <a:rPr lang="en-US" sz="1200" kern="1200" dirty="0" smtClean="0">
                <a:solidFill>
                  <a:schemeClr val="tx1"/>
                </a:solidFill>
                <a:effectLst/>
                <a:latin typeface="+mn-lt"/>
                <a:ea typeface="+mn-ea"/>
                <a:cs typeface="+mn-cs"/>
              </a:rPr>
              <a:t>] vowel is similar to English [U] like in „book“.)</a:t>
            </a:r>
          </a:p>
          <a:p>
            <a:r>
              <a:rPr lang="en-US" sz="1200" kern="1200" dirty="0" smtClean="0">
                <a:solidFill>
                  <a:schemeClr val="tx1"/>
                </a:solidFill>
                <a:effectLst/>
                <a:latin typeface="+mn-lt"/>
                <a:ea typeface="+mn-ea"/>
                <a:cs typeface="+mn-cs"/>
              </a:rPr>
              <a:t>We ask whether perceptual </a:t>
            </a:r>
            <a:r>
              <a:rPr lang="en-US" sz="1200" kern="1200" dirty="0" err="1" smtClean="0">
                <a:solidFill>
                  <a:schemeClr val="tx1"/>
                </a:solidFill>
                <a:effectLst/>
                <a:latin typeface="+mn-lt"/>
                <a:ea typeface="+mn-ea"/>
                <a:cs typeface="+mn-cs"/>
              </a:rPr>
              <a:t>e</a:t>
            </a:r>
            <a:r>
              <a:rPr lang="en-US" sz="1200" b="1" kern="1200" dirty="0" err="1" smtClean="0">
                <a:solidFill>
                  <a:schemeClr val="tx1"/>
                </a:solidFill>
                <a:effectLst/>
                <a:latin typeface="+mn-lt"/>
                <a:ea typeface="+mn-ea"/>
                <a:cs typeface="+mn-cs"/>
              </a:rPr>
              <a:t>PEN</a:t>
            </a:r>
            <a:r>
              <a:rPr lang="en-US" sz="1200" kern="1200" dirty="0" err="1" smtClean="0">
                <a:solidFill>
                  <a:schemeClr val="tx1"/>
                </a:solidFill>
                <a:effectLst/>
                <a:latin typeface="+mn-lt"/>
                <a:ea typeface="+mn-ea"/>
                <a:cs typeface="+mn-cs"/>
              </a:rPr>
              <a:t>thesis</a:t>
            </a:r>
            <a:r>
              <a:rPr lang="en-US" sz="1200" kern="1200" dirty="0" smtClean="0">
                <a:solidFill>
                  <a:schemeClr val="tx1"/>
                </a:solidFill>
                <a:effectLst/>
                <a:latin typeface="+mn-lt"/>
                <a:ea typeface="+mn-ea"/>
                <a:cs typeface="+mn-cs"/>
              </a:rPr>
              <a:t> leads to inaccurate lexical representations for L2 words. If they hear L2 words with an inserted vowel when they learn it, they might also store them with it.</a:t>
            </a:r>
          </a:p>
          <a:p>
            <a:r>
              <a:rPr lang="en-US" sz="1200" b="1" kern="1200" dirty="0" smtClean="0">
                <a:solidFill>
                  <a:schemeClr val="tx1"/>
                </a:solidFill>
                <a:effectLst/>
                <a:latin typeface="+mn-lt"/>
                <a:ea typeface="+mn-ea"/>
                <a:cs typeface="+mn-cs"/>
              </a:rPr>
              <a:t>(CLICK) </a:t>
            </a:r>
            <a:r>
              <a:rPr lang="en-US" sz="1200" kern="1200" dirty="0" smtClean="0">
                <a:solidFill>
                  <a:schemeClr val="tx1"/>
                </a:solidFill>
                <a:effectLst/>
                <a:latin typeface="+mn-lt"/>
                <a:ea typeface="+mn-ea"/>
                <a:cs typeface="+mn-cs"/>
              </a:rPr>
              <a:t>We tested this by presenting exactly this type of non-words (BULUE), along with control </a:t>
            </a:r>
            <a:r>
              <a:rPr lang="en-US" sz="1200" kern="1200" dirty="0" err="1" smtClean="0">
                <a:solidFill>
                  <a:schemeClr val="tx1"/>
                </a:solidFill>
                <a:effectLst/>
                <a:latin typeface="+mn-lt"/>
                <a:ea typeface="+mn-ea"/>
                <a:cs typeface="+mn-cs"/>
              </a:rPr>
              <a:t>nonwords</a:t>
            </a:r>
            <a:r>
              <a:rPr lang="en-US" sz="1200" kern="1200" dirty="0" smtClean="0">
                <a:solidFill>
                  <a:schemeClr val="tx1"/>
                </a:solidFill>
                <a:effectLst/>
                <a:latin typeface="+mn-lt"/>
                <a:ea typeface="+mn-ea"/>
                <a:cs typeface="+mn-cs"/>
              </a:rPr>
              <a:t> – containing a vowel that‘s not normally </a:t>
            </a:r>
            <a:r>
              <a:rPr lang="en-US" sz="1200" kern="1200" dirty="0" err="1" smtClean="0">
                <a:solidFill>
                  <a:schemeClr val="tx1"/>
                </a:solidFill>
                <a:effectLst/>
                <a:latin typeface="+mn-lt"/>
                <a:ea typeface="+mn-ea"/>
                <a:cs typeface="+mn-cs"/>
              </a:rPr>
              <a:t>e</a:t>
            </a:r>
            <a:r>
              <a:rPr lang="en-US" sz="1200" b="1" kern="1200" dirty="0" err="1" smtClean="0">
                <a:solidFill>
                  <a:schemeClr val="tx1"/>
                </a:solidFill>
                <a:effectLst/>
                <a:latin typeface="+mn-lt"/>
                <a:ea typeface="+mn-ea"/>
                <a:cs typeface="+mn-cs"/>
              </a:rPr>
              <a:t>PEN</a:t>
            </a:r>
            <a:r>
              <a:rPr lang="en-US" sz="1200" kern="1200" dirty="0" err="1" smtClean="0">
                <a:solidFill>
                  <a:schemeClr val="tx1"/>
                </a:solidFill>
                <a:effectLst/>
                <a:latin typeface="+mn-lt"/>
                <a:ea typeface="+mn-ea"/>
                <a:cs typeface="+mn-cs"/>
              </a:rPr>
              <a:t>thesized</a:t>
            </a:r>
            <a:r>
              <a:rPr lang="en-US" sz="1200" kern="1200" dirty="0" smtClean="0">
                <a:solidFill>
                  <a:schemeClr val="tx1"/>
                </a:solidFill>
                <a:effectLst/>
                <a:latin typeface="+mn-lt"/>
                <a:ea typeface="+mn-ea"/>
                <a:cs typeface="+mn-cs"/>
              </a:rPr>
              <a:t> in this context. </a:t>
            </a:r>
            <a:r>
              <a:rPr lang="en-US" sz="1200" b="1" kern="1200" dirty="0" smtClean="0">
                <a:solidFill>
                  <a:schemeClr val="tx1"/>
                </a:solidFill>
                <a:effectLst/>
                <a:latin typeface="+mn-lt"/>
                <a:ea typeface="+mn-ea"/>
                <a:cs typeface="+mn-cs"/>
              </a:rPr>
              <a:t>(CLICK) </a:t>
            </a:r>
            <a:r>
              <a:rPr lang="en-US" sz="1200" kern="1200" dirty="0" smtClean="0">
                <a:solidFill>
                  <a:schemeClr val="tx1"/>
                </a:solidFill>
                <a:effectLst/>
                <a:latin typeface="+mn-lt"/>
                <a:ea typeface="+mn-ea"/>
                <a:cs typeface="+mn-cs"/>
              </a:rPr>
              <a:t>We found that learners accepted on average 40% of the </a:t>
            </a:r>
            <a:r>
              <a:rPr lang="en-US" sz="1200" b="1" kern="1200" dirty="0" smtClean="0">
                <a:solidFill>
                  <a:schemeClr val="tx1"/>
                </a:solidFill>
                <a:effectLst/>
                <a:latin typeface="+mn-lt"/>
                <a:ea typeface="+mn-ea"/>
                <a:cs typeface="+mn-cs"/>
              </a:rPr>
              <a:t>BULUE</a:t>
            </a:r>
            <a:r>
              <a:rPr lang="en-US" sz="1200" kern="1200" dirty="0" smtClean="0">
                <a:solidFill>
                  <a:schemeClr val="tx1"/>
                </a:solidFill>
                <a:effectLst/>
                <a:latin typeface="+mn-lt"/>
                <a:ea typeface="+mn-ea"/>
                <a:cs typeface="+mn-cs"/>
              </a:rPr>
              <a:t> items as real words, and some items up to 80% of the time</a:t>
            </a:r>
            <a:r>
              <a:rPr lang="en-US" sz="1200" u="sng" kern="1200" dirty="0" smtClean="0">
                <a:solidFill>
                  <a:schemeClr val="tx1"/>
                </a:solidFill>
                <a:effectLst/>
                <a:latin typeface="+mn-lt"/>
                <a:ea typeface="+mn-ea"/>
                <a:cs typeface="+mn-cs"/>
              </a:rPr>
              <a:t>... </a:t>
            </a:r>
            <a:r>
              <a:rPr lang="en-US" sz="1200" b="1" u="sng" kern="1200" dirty="0" smtClean="0">
                <a:solidFill>
                  <a:schemeClr val="tx1"/>
                </a:solidFill>
                <a:effectLst/>
                <a:latin typeface="+mn-lt"/>
                <a:ea typeface="+mn-ea"/>
                <a:cs typeface="+mn-cs"/>
              </a:rPr>
              <a:t>The L1 English controls didn‘t do that</a:t>
            </a:r>
            <a:r>
              <a:rPr lang="en-US" sz="1200" u="sng"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And nobody thought the control </a:t>
            </a:r>
            <a:r>
              <a:rPr lang="en-US" sz="1200" b="1" kern="1200" dirty="0" err="1" smtClean="0">
                <a:solidFill>
                  <a:schemeClr val="tx1"/>
                </a:solidFill>
                <a:effectLst/>
                <a:latin typeface="+mn-lt"/>
                <a:ea typeface="+mn-ea"/>
                <a:cs typeface="+mn-cs"/>
              </a:rPr>
              <a:t>nonwords</a:t>
            </a:r>
            <a:r>
              <a:rPr lang="en-US" sz="1200" b="1" kern="1200" dirty="0" smtClean="0">
                <a:solidFill>
                  <a:schemeClr val="tx1"/>
                </a:solidFill>
                <a:effectLst/>
                <a:latin typeface="+mn-lt"/>
                <a:ea typeface="+mn-ea"/>
                <a:cs typeface="+mn-cs"/>
              </a:rPr>
              <a:t> were real words. {PAUSE}</a:t>
            </a:r>
            <a:r>
              <a:rPr lang="en-US" sz="1200" kern="1200" dirty="0" smtClean="0">
                <a:solidFill>
                  <a:schemeClr val="tx1"/>
                </a:solidFill>
                <a:effectLst/>
                <a:latin typeface="+mn-lt"/>
                <a:ea typeface="+mn-ea"/>
                <a:cs typeface="+mn-cs"/>
              </a:rPr>
              <a:t> So, these learners appear to have encoded „blue” as „BULUE“. It‘s not accurate, because it has an extra syllable, but they are also not accepting anything as a word. </a:t>
            </a:r>
          </a:p>
          <a:p>
            <a:r>
              <a:rPr lang="en-US" sz="1200" b="1" kern="1200" dirty="0" smtClean="0">
                <a:solidFill>
                  <a:schemeClr val="tx1"/>
                </a:solidFill>
                <a:effectLst/>
                <a:latin typeface="+mn-lt"/>
                <a:ea typeface="+mn-ea"/>
                <a:cs typeface="+mn-cs"/>
              </a:rPr>
              <a:t>=&gt; We conclude that </a:t>
            </a:r>
            <a:r>
              <a:rPr lang="en-US" sz="1200" u="sng" kern="1200" dirty="0" err="1" smtClean="0">
                <a:solidFill>
                  <a:schemeClr val="tx1"/>
                </a:solidFill>
                <a:effectLst/>
                <a:latin typeface="+mn-lt"/>
                <a:ea typeface="+mn-ea"/>
                <a:cs typeface="+mn-cs"/>
              </a:rPr>
              <a:t>epen</a:t>
            </a:r>
            <a:r>
              <a:rPr lang="en-US" sz="1200" b="1" u="sng" kern="1200" dirty="0" err="1" smtClean="0">
                <a:solidFill>
                  <a:schemeClr val="tx1"/>
                </a:solidFill>
                <a:effectLst/>
                <a:latin typeface="+mn-lt"/>
                <a:ea typeface="+mn-ea"/>
                <a:cs typeface="+mn-cs"/>
              </a:rPr>
              <a:t>THE</a:t>
            </a:r>
            <a:r>
              <a:rPr lang="en-US" sz="1200" u="sng" kern="1200" dirty="0" err="1" smtClean="0">
                <a:solidFill>
                  <a:schemeClr val="tx1"/>
                </a:solidFill>
                <a:effectLst/>
                <a:latin typeface="+mn-lt"/>
                <a:ea typeface="+mn-ea"/>
                <a:cs typeface="+mn-cs"/>
              </a:rPr>
              <a:t>tic</a:t>
            </a:r>
            <a:r>
              <a:rPr lang="en-US" sz="1200" b="1" kern="1200" dirty="0" smtClean="0">
                <a:solidFill>
                  <a:schemeClr val="tx1"/>
                </a:solidFill>
                <a:effectLst/>
                <a:latin typeface="+mn-lt"/>
                <a:ea typeface="+mn-ea"/>
                <a:cs typeface="+mn-cs"/>
              </a:rPr>
              <a:t> vowels that are perceived during word learning are sometimes encoded in the lexical representations…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=&gt; So, not only </a:t>
            </a:r>
            <a:r>
              <a:rPr lang="en-US" sz="1200" kern="1200" dirty="0" err="1" smtClean="0">
                <a:solidFill>
                  <a:schemeClr val="tx1"/>
                </a:solidFill>
                <a:effectLst/>
                <a:latin typeface="+mn-lt"/>
                <a:ea typeface="+mn-ea"/>
                <a:cs typeface="+mn-cs"/>
              </a:rPr>
              <a:t>segmentals</a:t>
            </a:r>
            <a:r>
              <a:rPr lang="en-US" sz="1200" kern="1200" dirty="0" smtClean="0">
                <a:solidFill>
                  <a:schemeClr val="tx1"/>
                </a:solidFill>
                <a:effectLst/>
                <a:latin typeface="+mn-lt"/>
                <a:ea typeface="+mn-ea"/>
                <a:cs typeface="+mn-cs"/>
              </a:rPr>
              <a:t> are at risk of not being encoded in lexical representations…. But basically every dimension of the phonological system</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F67769F-EF13-46D9-AF29-9547EF1BB342}" type="slidenum">
              <a:rPr lang="en-US" smtClean="0"/>
              <a:t>23</a:t>
            </a:fld>
            <a:endParaRPr lang="en-US"/>
          </a:p>
        </p:txBody>
      </p:sp>
    </p:spTree>
    <p:extLst>
      <p:ext uri="{BB962C8B-B14F-4D97-AF65-F5344CB8AC3E}">
        <p14:creationId xmlns:p14="http://schemas.microsoft.com/office/powerpoint/2010/main" val="23211065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So – what does this all mean? </a:t>
            </a:r>
            <a:r>
              <a:rPr lang="en-US" sz="1300" b="1" dirty="0"/>
              <a:t>[PAUSE]</a:t>
            </a:r>
          </a:p>
          <a:p>
            <a:r>
              <a:rPr lang="de-DE" sz="1400" b="1" dirty="0"/>
              <a:t>(CLICK) </a:t>
            </a:r>
            <a:r>
              <a:rPr lang="en-US" sz="1300" dirty="0"/>
              <a:t>First, </a:t>
            </a:r>
            <a:r>
              <a:rPr lang="en-US" sz="1300" dirty="0" smtClean="0"/>
              <a:t>word recognition in </a:t>
            </a:r>
            <a:r>
              <a:rPr lang="en-US" sz="1300" dirty="0"/>
              <a:t>a second language is less selective than in the native language. </a:t>
            </a:r>
          </a:p>
          <a:p>
            <a:r>
              <a:rPr lang="en-US" sz="1300" dirty="0"/>
              <a:t>There is more competition from both lexicons, more unnecessary </a:t>
            </a:r>
            <a:r>
              <a:rPr lang="en-US" sz="1300" dirty="0" smtClean="0"/>
              <a:t>competitors </a:t>
            </a:r>
            <a:r>
              <a:rPr lang="en-US" sz="1300" dirty="0"/>
              <a:t>activated</a:t>
            </a:r>
          </a:p>
          <a:p>
            <a:r>
              <a:rPr lang="de-DE" sz="1400" b="1" dirty="0"/>
              <a:t>(CLICK) </a:t>
            </a:r>
            <a:r>
              <a:rPr lang="en-US" sz="1300" dirty="0"/>
              <a:t>We also saw that lexical representations for L2 words are influenced by the phonological system of </a:t>
            </a:r>
            <a:r>
              <a:rPr lang="en-US" sz="1300" dirty="0" smtClean="0"/>
              <a:t>L1</a:t>
            </a:r>
            <a:r>
              <a:rPr lang="en-US" sz="1300" dirty="0"/>
              <a:t>, just like perception and production are. </a:t>
            </a:r>
          </a:p>
          <a:p>
            <a:endParaRPr lang="en-US" sz="1300" dirty="0"/>
          </a:p>
          <a:p>
            <a:r>
              <a:rPr lang="de-DE" sz="1400" b="1" dirty="0"/>
              <a:t>(CLICK) </a:t>
            </a:r>
            <a:r>
              <a:rPr lang="en-US" sz="1300" dirty="0"/>
              <a:t>What’s really interesting is that there seems to be a </a:t>
            </a:r>
            <a:r>
              <a:rPr lang="en-US" sz="1300" u="sng" dirty="0"/>
              <a:t>dissociation</a:t>
            </a:r>
            <a:r>
              <a:rPr lang="en-US" sz="1300" dirty="0"/>
              <a:t> between perception and lexical encoding.</a:t>
            </a:r>
          </a:p>
          <a:p>
            <a:r>
              <a:rPr lang="en-US" sz="1300" dirty="0"/>
              <a:t>Lexical effects can persist independently of improvements in learners’ perception, so good perception is not a guarantee.  </a:t>
            </a:r>
          </a:p>
          <a:p>
            <a:r>
              <a:rPr lang="en-US" sz="1300" dirty="0"/>
              <a:t>And even when perception is not an issue, lexical representations can be fuzzy.</a:t>
            </a:r>
          </a:p>
        </p:txBody>
      </p:sp>
      <p:sp>
        <p:nvSpPr>
          <p:cNvPr id="4" name="Slide Number Placeholder 3"/>
          <p:cNvSpPr>
            <a:spLocks noGrp="1"/>
          </p:cNvSpPr>
          <p:nvPr>
            <p:ph type="sldNum" sz="quarter" idx="10"/>
          </p:nvPr>
        </p:nvSpPr>
        <p:spPr/>
        <p:txBody>
          <a:bodyPr/>
          <a:lstStyle/>
          <a:p>
            <a:fld id="{4F67769F-EF13-46D9-AF29-9547EF1BB342}" type="slidenum">
              <a:rPr lang="en-US" smtClean="0"/>
              <a:t>24</a:t>
            </a:fld>
            <a:endParaRPr lang="en-US"/>
          </a:p>
        </p:txBody>
      </p:sp>
    </p:spTree>
    <p:extLst>
      <p:ext uri="{BB962C8B-B14F-4D97-AF65-F5344CB8AC3E}">
        <p14:creationId xmlns:p14="http://schemas.microsoft.com/office/powerpoint/2010/main" val="39489980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Okay so,</a:t>
            </a:r>
            <a:r>
              <a:rPr lang="en-US" baseline="0" dirty="0" smtClean="0"/>
              <a:t> now </a:t>
            </a:r>
          </a:p>
          <a:p>
            <a:r>
              <a:rPr lang="en-US" baseline="0" dirty="0" smtClean="0"/>
              <a:t>let’s regroup: </a:t>
            </a:r>
          </a:p>
          <a:p>
            <a:endParaRPr lang="en-US" baseline="0" dirty="0" smtClean="0"/>
          </a:p>
          <a:p>
            <a:r>
              <a:rPr lang="en-US" baseline="0" dirty="0" smtClean="0"/>
              <a:t>Why does </a:t>
            </a:r>
            <a:r>
              <a:rPr lang="en-US" b="1" baseline="0" dirty="0" smtClean="0"/>
              <a:t>all this </a:t>
            </a:r>
            <a:r>
              <a:rPr lang="en-US" baseline="0" dirty="0" smtClean="0"/>
              <a:t>matter for pronunciation instruction?</a:t>
            </a:r>
          </a:p>
          <a:p>
            <a:endParaRPr lang="en-US" baseline="0" dirty="0" smtClean="0"/>
          </a:p>
        </p:txBody>
      </p:sp>
      <p:sp>
        <p:nvSpPr>
          <p:cNvPr id="4" name="Slide Number Placeholder 3"/>
          <p:cNvSpPr>
            <a:spLocks noGrp="1"/>
          </p:cNvSpPr>
          <p:nvPr>
            <p:ph type="sldNum" sz="quarter" idx="10"/>
          </p:nvPr>
        </p:nvSpPr>
        <p:spPr/>
        <p:txBody>
          <a:bodyPr/>
          <a:lstStyle/>
          <a:p>
            <a:fld id="{4F67769F-EF13-46D9-AF29-9547EF1BB342}" type="slidenum">
              <a:rPr lang="en-US" smtClean="0"/>
              <a:t>25</a:t>
            </a:fld>
            <a:endParaRPr lang="en-US"/>
          </a:p>
        </p:txBody>
      </p:sp>
    </p:spTree>
    <p:extLst>
      <p:ext uri="{BB962C8B-B14F-4D97-AF65-F5344CB8AC3E}">
        <p14:creationId xmlns:p14="http://schemas.microsoft.com/office/powerpoint/2010/main" val="41590371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double problem of lexical representations and mapping  issues obviously makes it difficult to learn words in a second language: they are harder to recognize in running speech, and they are harder to memorize, phonologically speaking.</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Having more precise lexical representations is likely to help with</a:t>
            </a:r>
          </a:p>
          <a:p>
            <a:r>
              <a:rPr lang="en-US" sz="1200" b="1" kern="1200" dirty="0" smtClean="0">
                <a:solidFill>
                  <a:schemeClr val="tx1"/>
                </a:solidFill>
                <a:effectLst/>
                <a:latin typeface="+mn-lt"/>
                <a:ea typeface="+mn-ea"/>
                <a:cs typeface="+mn-cs"/>
              </a:rPr>
              <a:t>(CLICK) Vocabulary</a:t>
            </a:r>
            <a:r>
              <a:rPr lang="en-US" sz="1200" kern="1200" dirty="0" smtClean="0">
                <a:solidFill>
                  <a:schemeClr val="tx1"/>
                </a:solidFill>
                <a:effectLst/>
                <a:latin typeface="+mn-lt"/>
                <a:ea typeface="+mn-ea"/>
                <a:cs typeface="+mn-cs"/>
              </a:rPr>
              <a:t> knowledge by reducing ambiguity between words</a:t>
            </a:r>
          </a:p>
          <a:p>
            <a:r>
              <a:rPr lang="en-US" sz="1200" b="1" kern="1200" dirty="0" smtClean="0">
                <a:solidFill>
                  <a:schemeClr val="tx1"/>
                </a:solidFill>
                <a:effectLst/>
                <a:latin typeface="+mn-lt"/>
                <a:ea typeface="+mn-ea"/>
                <a:cs typeface="+mn-cs"/>
              </a:rPr>
              <a:t>(CLICK) with Production</a:t>
            </a:r>
            <a:r>
              <a:rPr lang="en-US" sz="1200" kern="1200" dirty="0" smtClean="0">
                <a:solidFill>
                  <a:schemeClr val="tx1"/>
                </a:solidFill>
                <a:effectLst/>
                <a:latin typeface="+mn-lt"/>
                <a:ea typeface="+mn-ea"/>
                <a:cs typeface="+mn-cs"/>
              </a:rPr>
              <a:t>: Words are more intelligible if they have accurate consonants, accurate syllable structure and stress patterns === This is especially important for increasing </a:t>
            </a:r>
            <a:r>
              <a:rPr lang="en-US" sz="1200" b="1" kern="1200" dirty="0" smtClean="0">
                <a:solidFill>
                  <a:schemeClr val="tx1"/>
                </a:solidFill>
                <a:effectLst/>
                <a:latin typeface="+mn-lt"/>
                <a:ea typeface="+mn-ea"/>
                <a:cs typeface="+mn-cs"/>
              </a:rPr>
              <a:t>automatization</a:t>
            </a:r>
            <a:r>
              <a:rPr lang="en-US" sz="1200" kern="1200" dirty="0" smtClean="0">
                <a:solidFill>
                  <a:schemeClr val="tx1"/>
                </a:solidFill>
                <a:effectLst/>
                <a:latin typeface="+mn-lt"/>
                <a:ea typeface="+mn-ea"/>
                <a:cs typeface="+mn-cs"/>
              </a:rPr>
              <a:t>. It’s true that people can often accurately produce something when they concentrate and focus, but this is much less often the case under constrained resources, when their focus in on something else -- like a complex topic or a delicate or intense situation --, unless the distinction is deeply encoded and automatically retrieved. </a:t>
            </a:r>
          </a:p>
          <a:p>
            <a:r>
              <a:rPr lang="en-US" sz="1200" b="1" kern="1200" dirty="0" smtClean="0">
                <a:solidFill>
                  <a:schemeClr val="tx1"/>
                </a:solidFill>
                <a:effectLst/>
                <a:latin typeface="+mn-lt"/>
                <a:ea typeface="+mn-ea"/>
                <a:cs typeface="+mn-cs"/>
              </a:rPr>
              <a:t>(CLICK) And it‘s also likely to help with Listening and r</a:t>
            </a:r>
            <a:r>
              <a:rPr lang="en-US" sz="1200" kern="1200" dirty="0" smtClean="0">
                <a:solidFill>
                  <a:schemeClr val="tx1"/>
                </a:solidFill>
                <a:effectLst/>
                <a:latin typeface="+mn-lt"/>
                <a:ea typeface="+mn-ea"/>
                <a:cs typeface="+mn-cs"/>
              </a:rPr>
              <a:t>ecognizing words more easily in spoken discourse by reducing competition.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Now… Some of you might be thinking that it’s not so important </a:t>
            </a:r>
            <a:r>
              <a:rPr lang="en-US" sz="1200" b="1" u="sng" kern="1200" dirty="0" smtClean="0">
                <a:solidFill>
                  <a:schemeClr val="tx1"/>
                </a:solidFill>
                <a:effectLst/>
                <a:latin typeface="+mn-lt"/>
                <a:ea typeface="+mn-ea"/>
                <a:cs typeface="+mn-cs"/>
              </a:rPr>
              <a:t>(CLICK)</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to be able to tell that “</a:t>
            </a:r>
            <a:r>
              <a:rPr lang="en-US" sz="1200" kern="1200" dirty="0" err="1" smtClean="0">
                <a:solidFill>
                  <a:schemeClr val="tx1"/>
                </a:solidFill>
                <a:effectLst/>
                <a:latin typeface="+mn-lt"/>
                <a:ea typeface="+mn-ea"/>
                <a:cs typeface="+mn-cs"/>
              </a:rPr>
              <a:t>soL</a:t>
            </a:r>
            <a:r>
              <a:rPr lang="en-US" sz="1200" kern="1200" dirty="0" smtClean="0">
                <a:solidFill>
                  <a:schemeClr val="tx1"/>
                </a:solidFill>
                <a:effectLst/>
                <a:latin typeface="+mn-lt"/>
                <a:ea typeface="+mn-ea"/>
                <a:cs typeface="+mn-cs"/>
              </a:rPr>
              <a:t>” is not a real word in Russian because they’re never going to hear it like this, since it doesn’t exist, right? </a:t>
            </a:r>
          </a:p>
          <a:p>
            <a:r>
              <a:rPr lang="en-US" sz="1200" kern="1200" dirty="0" smtClean="0">
                <a:solidFill>
                  <a:schemeClr val="tx1"/>
                </a:solidFill>
                <a:effectLst/>
                <a:latin typeface="+mn-lt"/>
                <a:ea typeface="+mn-ea"/>
                <a:cs typeface="+mn-cs"/>
              </a:rPr>
              <a:t>Well, it’s correct that – </a:t>
            </a:r>
            <a:r>
              <a:rPr lang="en-US" sz="1200" i="1" kern="1200" dirty="0" smtClean="0">
                <a:solidFill>
                  <a:schemeClr val="tx1"/>
                </a:solidFill>
                <a:effectLst/>
                <a:latin typeface="+mn-lt"/>
                <a:ea typeface="+mn-ea"/>
                <a:cs typeface="+mn-cs"/>
              </a:rPr>
              <a:t>at least in authentic input</a:t>
            </a:r>
            <a:r>
              <a:rPr lang="en-US" sz="1200" kern="1200" dirty="0" smtClean="0">
                <a:solidFill>
                  <a:schemeClr val="tx1"/>
                </a:solidFill>
                <a:effectLst/>
                <a:latin typeface="+mn-lt"/>
                <a:ea typeface="+mn-ea"/>
                <a:cs typeface="+mn-cs"/>
              </a:rPr>
              <a:t> - </a:t>
            </a:r>
            <a:r>
              <a:rPr lang="en-US" sz="1200" b="1" kern="1200" dirty="0" smtClean="0">
                <a:solidFill>
                  <a:schemeClr val="tx1"/>
                </a:solidFill>
                <a:effectLst/>
                <a:latin typeface="+mn-lt"/>
                <a:ea typeface="+mn-ea"/>
                <a:cs typeface="+mn-cs"/>
              </a:rPr>
              <a:t>they likely won’t hear it like this, in citation form, anyway</a:t>
            </a:r>
            <a:r>
              <a:rPr lang="en-US" sz="1200" kern="1200" dirty="0" smtClean="0">
                <a:solidFill>
                  <a:schemeClr val="tx1"/>
                </a:solidFill>
                <a:effectLst/>
                <a:latin typeface="+mn-lt"/>
                <a:ea typeface="+mn-ea"/>
                <a:cs typeface="+mn-cs"/>
              </a:rPr>
              <a:t>. BUT: remember, since such non-word sequences can appear embedded in other sentences, like “GROOF” in big roof, it’s important to tell that such sequences are not words quickly and efficiently. </a:t>
            </a:r>
          </a:p>
          <a:p>
            <a:r>
              <a:rPr lang="en-US" sz="1200" b="1" kern="1200" dirty="0" smtClean="0">
                <a:solidFill>
                  <a:schemeClr val="tx1"/>
                </a:solidFill>
                <a:effectLst/>
                <a:latin typeface="+mn-lt"/>
                <a:ea typeface="+mn-ea"/>
                <a:cs typeface="+mn-cs"/>
              </a:rPr>
              <a:t>So, having more precise phonological representations for words should help with all this. And this is where it becomes relevant to pronunciation</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teaching.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F67769F-EF13-46D9-AF29-9547EF1BB342}" type="slidenum">
              <a:rPr lang="en-US" smtClean="0"/>
              <a:t>26</a:t>
            </a:fld>
            <a:endParaRPr lang="en-US"/>
          </a:p>
        </p:txBody>
      </p:sp>
    </p:spTree>
    <p:extLst>
      <p:ext uri="{BB962C8B-B14F-4D97-AF65-F5344CB8AC3E}">
        <p14:creationId xmlns:p14="http://schemas.microsoft.com/office/powerpoint/2010/main" val="41175588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80">
              <a:defRPr/>
            </a:pPr>
            <a:r>
              <a:rPr lang="en-US" dirty="0" smtClean="0"/>
              <a:t>How can we integrate this knowledge </a:t>
            </a:r>
            <a:r>
              <a:rPr lang="en-US" dirty="0" smtClean="0"/>
              <a:t>into teaching?</a:t>
            </a:r>
            <a:endParaRPr lang="en-US" dirty="0" smtClean="0"/>
          </a:p>
          <a:p>
            <a:pPr>
              <a:lnSpc>
                <a:spcPct val="120000"/>
              </a:lnSpc>
            </a:pPr>
            <a:r>
              <a:rPr lang="en-US" dirty="0" smtClean="0"/>
              <a:t>Here are three instructional approaches that could implement some of these insights from research. </a:t>
            </a:r>
          </a:p>
          <a:p>
            <a:endParaRPr lang="en-US" dirty="0" smtClean="0"/>
          </a:p>
          <a:p>
            <a:r>
              <a:rPr lang="en-US" b="1" dirty="0" smtClean="0">
                <a:solidFill>
                  <a:schemeClr val="tx1"/>
                </a:solidFill>
              </a:rPr>
              <a:t>(CLICK) </a:t>
            </a:r>
            <a:r>
              <a:rPr lang="en-US" dirty="0" smtClean="0"/>
              <a:t>The first and third </a:t>
            </a:r>
            <a:r>
              <a:rPr lang="en-US" dirty="0" smtClean="0"/>
              <a:t>have the potential to feed </a:t>
            </a:r>
            <a:r>
              <a:rPr lang="en-US" dirty="0" smtClean="0"/>
              <a:t>into phono-lexical</a:t>
            </a:r>
            <a:r>
              <a:rPr lang="en-US" baseline="0" dirty="0" smtClean="0"/>
              <a:t> acquisition,</a:t>
            </a:r>
          </a:p>
          <a:p>
            <a:r>
              <a:rPr lang="en-US" b="1" dirty="0" smtClean="0">
                <a:solidFill>
                  <a:schemeClr val="tx1"/>
                </a:solidFill>
              </a:rPr>
              <a:t>(CLICK) </a:t>
            </a:r>
            <a:r>
              <a:rPr lang="en-US" baseline="0" dirty="0" smtClean="0"/>
              <a:t>And the second and third are likely to improve word recognition.</a:t>
            </a:r>
            <a:endParaRPr lang="en-US" dirty="0" smtClean="0"/>
          </a:p>
          <a:p>
            <a:r>
              <a:rPr lang="en-US" b="1" dirty="0" smtClean="0">
                <a:solidFill>
                  <a:schemeClr val="tx1"/>
                </a:solidFill>
              </a:rPr>
              <a:t>(CLICK) </a:t>
            </a:r>
            <a:r>
              <a:rPr lang="en-US" dirty="0" smtClean="0"/>
              <a:t>Of course, these two are interconnected</a:t>
            </a:r>
            <a:r>
              <a:rPr lang="en-US" baseline="0" dirty="0" smtClean="0"/>
              <a:t> and depend on each other.</a:t>
            </a:r>
            <a:endParaRPr lang="en-US" dirty="0" smtClean="0"/>
          </a:p>
          <a:p>
            <a:endParaRPr lang="en-US" dirty="0" smtClean="0"/>
          </a:p>
          <a:p>
            <a:pPr marL="0" lvl="1" defTabSz="931580">
              <a:defRPr/>
            </a:pPr>
            <a:r>
              <a:rPr lang="en-US" dirty="0" smtClean="0"/>
              <a:t>The research on the efficacy of such approaches is still missing!</a:t>
            </a:r>
            <a:endParaRPr lang="es-ES" dirty="0" smtClean="0"/>
          </a:p>
          <a:p>
            <a:endParaRPr lang="en-US" dirty="0"/>
          </a:p>
        </p:txBody>
      </p:sp>
      <p:sp>
        <p:nvSpPr>
          <p:cNvPr id="4" name="Slide Number Placeholder 3"/>
          <p:cNvSpPr>
            <a:spLocks noGrp="1"/>
          </p:cNvSpPr>
          <p:nvPr>
            <p:ph type="sldNum" sz="quarter" idx="10"/>
          </p:nvPr>
        </p:nvSpPr>
        <p:spPr/>
        <p:txBody>
          <a:bodyPr/>
          <a:lstStyle/>
          <a:p>
            <a:fld id="{4F67769F-EF13-46D9-AF29-9547EF1BB342}" type="slidenum">
              <a:rPr lang="en-US" smtClean="0"/>
              <a:t>27</a:t>
            </a:fld>
            <a:endParaRPr lang="en-US"/>
          </a:p>
        </p:txBody>
      </p:sp>
    </p:spTree>
    <p:extLst>
      <p:ext uri="{BB962C8B-B14F-4D97-AF65-F5344CB8AC3E}">
        <p14:creationId xmlns:p14="http://schemas.microsoft.com/office/powerpoint/2010/main" val="3906070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tx1"/>
                </a:solidFill>
              </a:rPr>
              <a:t>So … I’m not an expert on vocabulary</a:t>
            </a:r>
            <a:r>
              <a:rPr lang="en-US" baseline="0" dirty="0" smtClean="0">
                <a:solidFill>
                  <a:schemeClr val="tx1"/>
                </a:solidFill>
              </a:rPr>
              <a:t> teaching, but it strikes me that it could be called the “cousin” of pronunciation.</a:t>
            </a:r>
          </a:p>
          <a:p>
            <a:pPr defTabSz="931580">
              <a:defRPr/>
            </a:pPr>
            <a:r>
              <a:rPr lang="en-US" baseline="0" dirty="0" smtClean="0">
                <a:solidFill>
                  <a:schemeClr val="tx1"/>
                </a:solidFill>
              </a:rPr>
              <a:t>Learners want to learn vocabulary – it is important to them, but often it’s not explicitly taught, perceived as boring, … </a:t>
            </a:r>
          </a:p>
          <a:p>
            <a:pPr defTabSz="931580">
              <a:defRPr/>
            </a:pPr>
            <a:endParaRPr lang="en-US" baseline="0" dirty="0" smtClean="0">
              <a:solidFill>
                <a:schemeClr val="tx1"/>
              </a:solidFill>
            </a:endParaRPr>
          </a:p>
          <a:p>
            <a:pPr defTabSz="931580">
              <a:defRPr/>
            </a:pPr>
            <a:r>
              <a:rPr lang="en-US" dirty="0" smtClean="0">
                <a:solidFill>
                  <a:schemeClr val="tx1"/>
                </a:solidFill>
              </a:rPr>
              <a:t>When it’s taught, the focus is mainly on semantics</a:t>
            </a:r>
            <a:r>
              <a:rPr lang="en-US" baseline="0" dirty="0" smtClean="0">
                <a:solidFill>
                  <a:schemeClr val="tx1"/>
                </a:solidFill>
              </a:rPr>
              <a:t> and grammar (meaning and use). </a:t>
            </a:r>
            <a:r>
              <a:rPr lang="en-US" b="1" baseline="0" dirty="0" smtClean="0">
                <a:solidFill>
                  <a:schemeClr val="tx1"/>
                </a:solidFill>
              </a:rPr>
              <a:t>The pronunciation (the form) is often not addressed explicitly </a:t>
            </a:r>
            <a:r>
              <a:rPr lang="en-US" b="0" baseline="0" dirty="0" smtClean="0">
                <a:solidFill>
                  <a:schemeClr val="tx1"/>
                </a:solidFill>
              </a:rPr>
              <a:t>except maybe by having the class repeat the word a few times, and it’s often </a:t>
            </a:r>
            <a:r>
              <a:rPr lang="en-US" b="0" baseline="0" dirty="0" err="1" smtClean="0">
                <a:solidFill>
                  <a:schemeClr val="tx1"/>
                </a:solidFill>
              </a:rPr>
              <a:t>ass</a:t>
            </a:r>
            <a:r>
              <a:rPr lang="en-US" b="1" baseline="0" dirty="0" err="1" smtClean="0">
                <a:solidFill>
                  <a:schemeClr val="tx1"/>
                </a:solidFill>
              </a:rPr>
              <a:t>ESS</a:t>
            </a:r>
            <a:r>
              <a:rPr lang="en-US" b="0" baseline="0" dirty="0" err="1" smtClean="0">
                <a:solidFill>
                  <a:schemeClr val="tx1"/>
                </a:solidFill>
              </a:rPr>
              <a:t>ed</a:t>
            </a:r>
            <a:r>
              <a:rPr lang="en-US" b="0" baseline="0" dirty="0" smtClean="0">
                <a:solidFill>
                  <a:schemeClr val="tx1"/>
                </a:solidFill>
              </a:rPr>
              <a:t> with written vocabulary questions.</a:t>
            </a:r>
            <a:endParaRPr lang="en-US" b="0" u="sng" baseline="0" dirty="0" smtClean="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4F67769F-EF13-46D9-AF29-9547EF1BB342}" type="slidenum">
              <a:rPr lang="en-US" smtClean="0"/>
              <a:t>28</a:t>
            </a:fld>
            <a:endParaRPr lang="en-US"/>
          </a:p>
        </p:txBody>
      </p:sp>
    </p:spTree>
    <p:extLst>
      <p:ext uri="{BB962C8B-B14F-4D97-AF65-F5344CB8AC3E}">
        <p14:creationId xmlns:p14="http://schemas.microsoft.com/office/powerpoint/2010/main" val="37301489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smtClean="0">
                <a:solidFill>
                  <a:schemeClr val="tx1"/>
                </a:solidFill>
              </a:rPr>
              <a:t>But what does it mean</a:t>
            </a:r>
            <a:r>
              <a:rPr lang="en-US" sz="1300" baseline="0" dirty="0" smtClean="0">
                <a:solidFill>
                  <a:schemeClr val="tx1"/>
                </a:solidFill>
              </a:rPr>
              <a:t> </a:t>
            </a:r>
            <a:r>
              <a:rPr lang="en-US" sz="1300" dirty="0" smtClean="0">
                <a:solidFill>
                  <a:schemeClr val="tx1"/>
                </a:solidFill>
              </a:rPr>
              <a:t>to know  a word?</a:t>
            </a:r>
          </a:p>
          <a:p>
            <a:r>
              <a:rPr lang="en-US" sz="1300" b="1" dirty="0" smtClean="0">
                <a:solidFill>
                  <a:schemeClr val="tx1"/>
                </a:solidFill>
              </a:rPr>
              <a:t>(CLICK) </a:t>
            </a:r>
            <a:r>
              <a:rPr lang="en-US" sz="1300" dirty="0" smtClean="0">
                <a:solidFill>
                  <a:schemeClr val="tx1"/>
                </a:solidFill>
              </a:rPr>
              <a:t>Knowing a word involves  learning</a:t>
            </a:r>
            <a:r>
              <a:rPr lang="en-US" sz="1300" baseline="0" dirty="0" smtClean="0">
                <a:solidFill>
                  <a:schemeClr val="tx1"/>
                </a:solidFill>
              </a:rPr>
              <a:t> its </a:t>
            </a:r>
            <a:r>
              <a:rPr lang="en-US" sz="1300" b="1" dirty="0" smtClean="0">
                <a:solidFill>
                  <a:schemeClr val="tx1"/>
                </a:solidFill>
              </a:rPr>
              <a:t>(CLICK) </a:t>
            </a:r>
            <a:r>
              <a:rPr lang="en-US" sz="1300" dirty="0" smtClean="0">
                <a:solidFill>
                  <a:schemeClr val="tx1"/>
                </a:solidFill>
              </a:rPr>
              <a:t>meaning,</a:t>
            </a:r>
            <a:r>
              <a:rPr lang="en-US" sz="1300" baseline="0" dirty="0" smtClean="0">
                <a:solidFill>
                  <a:schemeClr val="tx1"/>
                </a:solidFill>
              </a:rPr>
              <a:t> its </a:t>
            </a:r>
            <a:r>
              <a:rPr lang="en-US" sz="1300" b="1" dirty="0" smtClean="0">
                <a:solidFill>
                  <a:schemeClr val="tx1"/>
                </a:solidFill>
              </a:rPr>
              <a:t>(CLICK) </a:t>
            </a:r>
            <a:r>
              <a:rPr lang="en-US" sz="1300" baseline="0" dirty="0" smtClean="0">
                <a:solidFill>
                  <a:schemeClr val="tx1"/>
                </a:solidFill>
              </a:rPr>
              <a:t>use, and its </a:t>
            </a:r>
            <a:r>
              <a:rPr lang="en-US" sz="1300" b="1" dirty="0" smtClean="0">
                <a:solidFill>
                  <a:schemeClr val="tx1"/>
                </a:solidFill>
              </a:rPr>
              <a:t>(CLICK) </a:t>
            </a:r>
            <a:r>
              <a:rPr lang="en-US" sz="1300" baseline="0" dirty="0" smtClean="0">
                <a:solidFill>
                  <a:schemeClr val="tx1"/>
                </a:solidFill>
              </a:rPr>
              <a:t>form. </a:t>
            </a:r>
            <a:endParaRPr lang="en-US" sz="1300" dirty="0" smtClean="0">
              <a:solidFill>
                <a:schemeClr val="tx1"/>
              </a:solidFill>
            </a:endParaRPr>
          </a:p>
          <a:p>
            <a:r>
              <a:rPr lang="en-US" sz="1300" b="1" dirty="0" smtClean="0">
                <a:solidFill>
                  <a:schemeClr val="tx1"/>
                </a:solidFill>
              </a:rPr>
              <a:t>(CLICK) </a:t>
            </a:r>
            <a:r>
              <a:rPr lang="en-US" sz="1300" baseline="0" dirty="0" smtClean="0">
                <a:solidFill>
                  <a:schemeClr val="tx1"/>
                </a:solidFill>
              </a:rPr>
              <a:t>A typical lexical entry … READ</a:t>
            </a:r>
          </a:p>
          <a:p>
            <a:r>
              <a:rPr lang="en-US" sz="1300" b="1" dirty="0" smtClean="0">
                <a:solidFill>
                  <a:schemeClr val="tx1"/>
                </a:solidFill>
              </a:rPr>
              <a:t>(CLICK) </a:t>
            </a:r>
            <a:r>
              <a:rPr lang="en-US" sz="1300" baseline="0" dirty="0" smtClean="0">
                <a:solidFill>
                  <a:schemeClr val="tx1"/>
                </a:solidFill>
              </a:rPr>
              <a:t>We also need to know </a:t>
            </a:r>
            <a:r>
              <a:rPr lang="en-US" sz="1300" b="1" baseline="0" dirty="0" smtClean="0">
                <a:solidFill>
                  <a:schemeClr val="tx1"/>
                </a:solidFill>
              </a:rPr>
              <a:t>the mappings </a:t>
            </a:r>
            <a:r>
              <a:rPr lang="en-US" sz="1300" baseline="0" dirty="0" smtClean="0">
                <a:solidFill>
                  <a:schemeClr val="tx1"/>
                </a:solidFill>
              </a:rPr>
              <a:t>between these elements , which are often quite arbitrary.</a:t>
            </a:r>
          </a:p>
          <a:p>
            <a:endParaRPr lang="en-US" sz="1300" baseline="0" dirty="0" smtClean="0">
              <a:solidFill>
                <a:schemeClr val="tx1"/>
              </a:solidFill>
            </a:endParaRPr>
          </a:p>
          <a:p>
            <a:pPr defTabSz="931580">
              <a:defRPr/>
            </a:pPr>
            <a:r>
              <a:rPr lang="en-US" sz="1300" b="0" dirty="0" smtClean="0">
                <a:solidFill>
                  <a:schemeClr val="tx1"/>
                </a:solidFill>
              </a:rPr>
              <a:t>And so clearly, if we </a:t>
            </a:r>
            <a:r>
              <a:rPr lang="en-US" sz="1300" b="1" dirty="0" smtClean="0">
                <a:solidFill>
                  <a:schemeClr val="tx1"/>
                </a:solidFill>
              </a:rPr>
              <a:t>(CLICK)</a:t>
            </a:r>
            <a:r>
              <a:rPr lang="en-US" sz="1300" b="1" baseline="0" dirty="0" smtClean="0">
                <a:solidFill>
                  <a:schemeClr val="tx1"/>
                </a:solidFill>
              </a:rPr>
              <a:t> </a:t>
            </a:r>
            <a:r>
              <a:rPr lang="en-US" sz="1300" b="0" dirty="0" smtClean="0">
                <a:solidFill>
                  <a:schemeClr val="tx1"/>
                </a:solidFill>
              </a:rPr>
              <a:t>don’t address the form of words, </a:t>
            </a:r>
            <a:r>
              <a:rPr lang="en-US" sz="1300" b="1" dirty="0" smtClean="0">
                <a:solidFill>
                  <a:schemeClr val="tx1"/>
                </a:solidFill>
              </a:rPr>
              <a:t>we risk taking away quite a bit </a:t>
            </a:r>
            <a:r>
              <a:rPr lang="en-US" sz="1300" b="1" baseline="0" dirty="0" smtClean="0">
                <a:solidFill>
                  <a:schemeClr val="tx1"/>
                </a:solidFill>
              </a:rPr>
              <a:t>from what learners need to know! </a:t>
            </a:r>
          </a:p>
          <a:p>
            <a:pPr defTabSz="931580">
              <a:defRPr/>
            </a:pPr>
            <a:r>
              <a:rPr lang="en-US" sz="1300" b="0" baseline="0" dirty="0" smtClean="0">
                <a:solidFill>
                  <a:schemeClr val="tx1"/>
                </a:solidFill>
              </a:rPr>
              <a:t>Especially because we know of all the issues linked to speech perception. </a:t>
            </a:r>
            <a:r>
              <a:rPr lang="en-US" sz="1300" b="1" baseline="0" dirty="0" smtClean="0">
                <a:solidFill>
                  <a:schemeClr val="tx1"/>
                </a:solidFill>
              </a:rPr>
              <a:t>So encountering a word only once, or only through reading, might lead to its form being not adequately encoded at all.</a:t>
            </a:r>
          </a:p>
        </p:txBody>
      </p:sp>
      <p:sp>
        <p:nvSpPr>
          <p:cNvPr id="4" name="Slide Number Placeholder 3"/>
          <p:cNvSpPr>
            <a:spLocks noGrp="1"/>
          </p:cNvSpPr>
          <p:nvPr>
            <p:ph type="sldNum" sz="quarter" idx="10"/>
          </p:nvPr>
        </p:nvSpPr>
        <p:spPr/>
        <p:txBody>
          <a:bodyPr/>
          <a:lstStyle/>
          <a:p>
            <a:fld id="{4F67769F-EF13-46D9-AF29-9547EF1BB342}" type="slidenum">
              <a:rPr lang="en-US" smtClean="0"/>
              <a:t>29</a:t>
            </a:fld>
            <a:endParaRPr lang="en-US"/>
          </a:p>
        </p:txBody>
      </p:sp>
    </p:spTree>
    <p:extLst>
      <p:ext uri="{BB962C8B-B14F-4D97-AF65-F5344CB8AC3E}">
        <p14:creationId xmlns:p14="http://schemas.microsoft.com/office/powerpoint/2010/main" val="978980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defRPr/>
            </a:pPr>
            <a:r>
              <a:rPr lang="en-US" sz="1400" dirty="0"/>
              <a:t>it’s difficult </a:t>
            </a:r>
            <a:r>
              <a:rPr lang="en-US" sz="1300" b="1" dirty="0"/>
              <a:t>for each side </a:t>
            </a:r>
            <a:r>
              <a:rPr lang="en-US" sz="1300" dirty="0"/>
              <a:t>to </a:t>
            </a:r>
            <a:r>
              <a:rPr lang="en-US" sz="1300" b="1" dirty="0"/>
              <a:t>EVEN SEE  </a:t>
            </a:r>
            <a:r>
              <a:rPr lang="en-US" sz="1300" dirty="0"/>
              <a:t>the other! </a:t>
            </a:r>
          </a:p>
          <a:p>
            <a:pPr defTabSz="914266">
              <a:defRPr/>
            </a:pPr>
            <a:endParaRPr lang="en-US" sz="1300" dirty="0"/>
          </a:p>
          <a:p>
            <a:r>
              <a:rPr lang="en-US" sz="1300" dirty="0"/>
              <a:t>Building a bridge in these conditions isn’t easy. </a:t>
            </a:r>
          </a:p>
          <a:p>
            <a:endParaRPr lang="en-US" sz="1300" dirty="0"/>
          </a:p>
          <a:p>
            <a:r>
              <a:rPr lang="en-US" sz="1300" dirty="0"/>
              <a:t>So, how </a:t>
            </a:r>
            <a:r>
              <a:rPr lang="en-US" sz="1300" dirty="0" smtClean="0"/>
              <a:t>do </a:t>
            </a:r>
            <a:r>
              <a:rPr lang="en-US" sz="1300" dirty="0"/>
              <a:t>we go from this state of </a:t>
            </a:r>
            <a:r>
              <a:rPr lang="en-US" sz="1300" b="1" dirty="0"/>
              <a:t>(CLICK) </a:t>
            </a:r>
            <a:r>
              <a:rPr lang="en-US" sz="1300" dirty="0"/>
              <a:t>affairs to this? </a:t>
            </a:r>
            <a:endParaRPr lang="en-US" baseline="0" dirty="0" smtClean="0"/>
          </a:p>
        </p:txBody>
      </p:sp>
      <p:sp>
        <p:nvSpPr>
          <p:cNvPr id="4" name="Slide Number Placeholder 3"/>
          <p:cNvSpPr>
            <a:spLocks noGrp="1"/>
          </p:cNvSpPr>
          <p:nvPr>
            <p:ph type="sldNum" sz="quarter" idx="10"/>
          </p:nvPr>
        </p:nvSpPr>
        <p:spPr/>
        <p:txBody>
          <a:bodyPr/>
          <a:lstStyle/>
          <a:p>
            <a:fld id="{4F67769F-EF13-46D9-AF29-9547EF1BB342}" type="slidenum">
              <a:rPr lang="en-US" smtClean="0"/>
              <a:t>3</a:t>
            </a:fld>
            <a:endParaRPr lang="en-US"/>
          </a:p>
        </p:txBody>
      </p:sp>
    </p:spTree>
    <p:extLst>
      <p:ext uri="{BB962C8B-B14F-4D97-AF65-F5344CB8AC3E}">
        <p14:creationId xmlns:p14="http://schemas.microsoft.com/office/powerpoint/2010/main" val="26244869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80">
              <a:defRPr/>
            </a:pPr>
            <a:r>
              <a:rPr lang="en-US" sz="1300" dirty="0" smtClean="0"/>
              <a:t>So… Not </a:t>
            </a:r>
            <a:r>
              <a:rPr lang="en-US" sz="1300" dirty="0"/>
              <a:t>focusing on the form not only is a bad idea for pronunciation purposes, but it’s also detrimental to vocabulary learning itself.</a:t>
            </a:r>
          </a:p>
          <a:p>
            <a:pPr defTabSz="931580">
              <a:defRPr/>
            </a:pPr>
            <a:endParaRPr lang="en-US" sz="1300" dirty="0" smtClean="0"/>
          </a:p>
          <a:p>
            <a:pPr defTabSz="931580">
              <a:defRPr/>
            </a:pPr>
            <a:r>
              <a:rPr lang="en-US" sz="1300" dirty="0" smtClean="0"/>
              <a:t>Research </a:t>
            </a:r>
            <a:r>
              <a:rPr lang="en-US" sz="1300" dirty="0"/>
              <a:t>suggests that there are two </a:t>
            </a:r>
            <a:r>
              <a:rPr lang="en-US" sz="1300" u="sng" dirty="0"/>
              <a:t>components</a:t>
            </a:r>
            <a:r>
              <a:rPr lang="en-US" sz="1300" dirty="0"/>
              <a:t> to successful vocabulary learning: </a:t>
            </a:r>
          </a:p>
          <a:p>
            <a:pPr defTabSz="931580">
              <a:defRPr/>
            </a:pPr>
            <a:r>
              <a:rPr lang="en-US" sz="1300" dirty="0"/>
              <a:t>1) </a:t>
            </a:r>
            <a:r>
              <a:rPr lang="en-US" sz="1300" dirty="0" smtClean="0"/>
              <a:t>The first one </a:t>
            </a:r>
            <a:r>
              <a:rPr lang="en-US" sz="1300" dirty="0"/>
              <a:t>is </a:t>
            </a:r>
            <a:r>
              <a:rPr lang="en-US" sz="1300" b="1" dirty="0"/>
              <a:t>Rich processing</a:t>
            </a:r>
            <a:r>
              <a:rPr lang="en-US" sz="1300" dirty="0"/>
              <a:t>, or </a:t>
            </a:r>
            <a:r>
              <a:rPr lang="en-US" sz="1300" b="1" dirty="0"/>
              <a:t>elaborate</a:t>
            </a:r>
            <a:r>
              <a:rPr lang="en-US" sz="1300" dirty="0"/>
              <a:t> processing, which is an important notion in cognitive psychology: It basically says that </a:t>
            </a:r>
          </a:p>
          <a:p>
            <a:pPr defTabSz="931580">
              <a:defRPr/>
            </a:pPr>
            <a:endParaRPr lang="en-US" sz="1300" dirty="0" smtClean="0"/>
          </a:p>
          <a:p>
            <a:pPr defTabSz="931580">
              <a:defRPr/>
            </a:pPr>
            <a:r>
              <a:rPr lang="en-US" sz="1300" dirty="0" smtClean="0"/>
              <a:t>“</a:t>
            </a:r>
            <a:r>
              <a:rPr lang="en-US" sz="1300" dirty="0"/>
              <a:t>If learners pay careful attention to the word’s </a:t>
            </a:r>
            <a:r>
              <a:rPr lang="en-US" sz="1300" b="1" dirty="0"/>
              <a:t>pronunciation (CLICK), orthography (CLICK), grammatical category (CLICK), meaning, and semantic relations to other words (CLICK)</a:t>
            </a:r>
            <a:r>
              <a:rPr lang="en-US" sz="1300" dirty="0"/>
              <a:t>, they are more likely to retain the word </a:t>
            </a:r>
            <a:r>
              <a:rPr lang="en-US" sz="1300" dirty="0" smtClean="0"/>
              <a:t>than </a:t>
            </a:r>
            <a:r>
              <a:rPr lang="en-US" sz="1300" dirty="0"/>
              <a:t>if they pay attention to only one or two </a:t>
            </a:r>
            <a:r>
              <a:rPr lang="en-US" sz="1300" b="1" dirty="0"/>
              <a:t>(CLICK) </a:t>
            </a:r>
            <a:r>
              <a:rPr lang="en-US" sz="1300" dirty="0"/>
              <a:t>of the above word properties</a:t>
            </a:r>
            <a:r>
              <a:rPr lang="en-US" sz="1300" dirty="0" smtClean="0"/>
              <a:t>.”</a:t>
            </a:r>
            <a:endParaRPr lang="en-US" sz="1300" dirty="0"/>
          </a:p>
        </p:txBody>
      </p:sp>
      <p:sp>
        <p:nvSpPr>
          <p:cNvPr id="4" name="Slide Number Placeholder 3"/>
          <p:cNvSpPr>
            <a:spLocks noGrp="1"/>
          </p:cNvSpPr>
          <p:nvPr>
            <p:ph type="sldNum" sz="quarter" idx="10"/>
          </p:nvPr>
        </p:nvSpPr>
        <p:spPr/>
        <p:txBody>
          <a:bodyPr/>
          <a:lstStyle/>
          <a:p>
            <a:fld id="{4F67769F-EF13-46D9-AF29-9547EF1BB342}" type="slidenum">
              <a:rPr lang="en-US" smtClean="0"/>
              <a:t>30</a:t>
            </a:fld>
            <a:endParaRPr lang="en-US"/>
          </a:p>
        </p:txBody>
      </p:sp>
    </p:spTree>
    <p:extLst>
      <p:ext uri="{BB962C8B-B14F-4D97-AF65-F5344CB8AC3E}">
        <p14:creationId xmlns:p14="http://schemas.microsoft.com/office/powerpoint/2010/main" val="9789808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80">
              <a:defRPr/>
            </a:pPr>
            <a:r>
              <a:rPr lang="en-US" dirty="0" smtClean="0">
                <a:latin typeface="+mn-lt"/>
              </a:rPr>
              <a:t>So, Rich, elaborate processing is great, but it’s not enough alone.</a:t>
            </a:r>
            <a:r>
              <a:rPr lang="en-US" baseline="0" dirty="0" smtClean="0">
                <a:latin typeface="+mn-lt"/>
              </a:rPr>
              <a:t> </a:t>
            </a:r>
            <a:endParaRPr lang="en-US" dirty="0" smtClean="0">
              <a:latin typeface="+mn-lt"/>
            </a:endParaRPr>
          </a:p>
          <a:p>
            <a:pPr defTabSz="931580">
              <a:defRPr/>
            </a:pPr>
            <a:r>
              <a:rPr lang="en-US" b="1" dirty="0" smtClean="0">
                <a:latin typeface="+mn-lt"/>
              </a:rPr>
              <a:t>(CLICK) </a:t>
            </a:r>
            <a:r>
              <a:rPr lang="en-US" dirty="0" smtClean="0">
                <a:latin typeface="+mn-lt"/>
              </a:rPr>
              <a:t>To this we need to add repetition. </a:t>
            </a:r>
            <a:endParaRPr lang="en-US" sz="1300" dirty="0"/>
          </a:p>
          <a:p>
            <a:pPr defTabSz="931580">
              <a:defRPr/>
            </a:pPr>
            <a:endParaRPr lang="en-US" sz="1300" dirty="0"/>
          </a:p>
          <a:p>
            <a:pPr defTabSz="931580">
              <a:defRPr/>
            </a:pPr>
            <a:r>
              <a:rPr lang="en-US" sz="1300" dirty="0"/>
              <a:t>This is the second component promoting the retention of words.</a:t>
            </a:r>
          </a:p>
          <a:p>
            <a:pPr defTabSz="931580">
              <a:defRPr/>
            </a:pPr>
            <a:endParaRPr lang="en-US" sz="1300" b="1" dirty="0"/>
          </a:p>
          <a:p>
            <a:pPr defTabSz="931580">
              <a:defRPr/>
            </a:pPr>
            <a:r>
              <a:rPr lang="en-US" sz="1300" b="1" dirty="0" smtClean="0"/>
              <a:t>(CLICK)</a:t>
            </a:r>
            <a:r>
              <a:rPr lang="en-US" sz="1300" b="1" baseline="0" dirty="0" smtClean="0"/>
              <a:t> </a:t>
            </a:r>
            <a:r>
              <a:rPr lang="en-US" sz="1300" b="1" dirty="0" smtClean="0"/>
              <a:t>Reactivation </a:t>
            </a:r>
            <a:r>
              <a:rPr lang="en-US" sz="1300" b="1" dirty="0"/>
              <a:t>and repetition are</a:t>
            </a:r>
            <a:r>
              <a:rPr lang="en-US" sz="1300" dirty="0"/>
              <a:t> needed for automaticity in lexical access. </a:t>
            </a:r>
          </a:p>
          <a:p>
            <a:pPr defTabSz="931580">
              <a:defRPr/>
            </a:pPr>
            <a:r>
              <a:rPr lang="en-US" sz="1300" dirty="0"/>
              <a:t>They enhance lexical learning, because they will </a:t>
            </a:r>
            <a:r>
              <a:rPr lang="en-US" sz="1300" b="1" dirty="0"/>
              <a:t>fix forms </a:t>
            </a:r>
            <a:r>
              <a:rPr lang="en-US" sz="1300" dirty="0"/>
              <a:t>in long-term memory by leaving traces.</a:t>
            </a:r>
          </a:p>
          <a:p>
            <a:pPr defTabSz="931580">
              <a:defRPr/>
            </a:pPr>
            <a:r>
              <a:rPr lang="en-US" sz="1300" dirty="0"/>
              <a:t>And this happens when reading </a:t>
            </a:r>
            <a:r>
              <a:rPr lang="en-US" sz="1300" dirty="0" smtClean="0"/>
              <a:t>but also when </a:t>
            </a:r>
            <a:r>
              <a:rPr lang="en-US" sz="1300" dirty="0"/>
              <a:t>listening, </a:t>
            </a:r>
            <a:r>
              <a:rPr lang="en-US" sz="1300" u="sng" dirty="0"/>
              <a:t>so the more multimodal, the better</a:t>
            </a:r>
            <a:r>
              <a:rPr lang="en-US" sz="1300" dirty="0"/>
              <a:t>.</a:t>
            </a:r>
            <a:endParaRPr lang="en-US" dirty="0" smtClean="0">
              <a:latin typeface="+mn-lt"/>
            </a:endParaRPr>
          </a:p>
          <a:p>
            <a:endParaRPr lang="en-US" dirty="0" smtClean="0">
              <a:latin typeface="+mn-lt"/>
            </a:endParaRPr>
          </a:p>
          <a:p>
            <a:endParaRPr lang="en-US" dirty="0" smtClean="0">
              <a:latin typeface="+mn-lt"/>
            </a:endParaRPr>
          </a:p>
        </p:txBody>
      </p:sp>
      <p:sp>
        <p:nvSpPr>
          <p:cNvPr id="4" name="Slide Number Placeholder 3"/>
          <p:cNvSpPr>
            <a:spLocks noGrp="1"/>
          </p:cNvSpPr>
          <p:nvPr>
            <p:ph type="sldNum" sz="quarter" idx="10"/>
          </p:nvPr>
        </p:nvSpPr>
        <p:spPr/>
        <p:txBody>
          <a:bodyPr/>
          <a:lstStyle/>
          <a:p>
            <a:fld id="{4F67769F-EF13-46D9-AF29-9547EF1BB342}" type="slidenum">
              <a:rPr lang="en-US" smtClean="0"/>
              <a:t>31</a:t>
            </a:fld>
            <a:endParaRPr lang="en-US"/>
          </a:p>
        </p:txBody>
      </p:sp>
    </p:spTree>
    <p:extLst>
      <p:ext uri="{BB962C8B-B14F-4D97-AF65-F5344CB8AC3E}">
        <p14:creationId xmlns:p14="http://schemas.microsoft.com/office/powerpoint/2010/main" val="9789808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two components -- repetition and elaboration – are not only important for vocabulary:</a:t>
            </a:r>
            <a:r>
              <a:rPr lang="en-US" baseline="0" dirty="0" smtClean="0"/>
              <a:t> </a:t>
            </a:r>
            <a:r>
              <a:rPr lang="en-US" b="1" baseline="0" dirty="0" smtClean="0"/>
              <a:t>(CLICK) </a:t>
            </a:r>
            <a:r>
              <a:rPr lang="en-US" baseline="0" dirty="0" smtClean="0"/>
              <a:t>they are also involved in making </a:t>
            </a:r>
            <a:r>
              <a:rPr lang="en-US" b="1" baseline="0" dirty="0" smtClean="0"/>
              <a:t>pronunciation</a:t>
            </a:r>
            <a:r>
              <a:rPr lang="en-US" baseline="0" dirty="0" smtClean="0"/>
              <a:t> instruction effective.</a:t>
            </a:r>
          </a:p>
          <a:p>
            <a:r>
              <a:rPr lang="en-US" b="1" baseline="0" dirty="0" smtClean="0"/>
              <a:t>=&gt; Effective instruction </a:t>
            </a:r>
            <a:r>
              <a:rPr lang="en-US" b="0" baseline="0" dirty="0" smtClean="0"/>
              <a:t>means that what is learned in class (like, the fluent use of intelligible pronunciation) will actually transfer or carryover to real life, to any situation. </a:t>
            </a:r>
            <a:r>
              <a:rPr lang="en-US" baseline="0" dirty="0" smtClean="0"/>
              <a:t>And so, for instruction to be effective, it must develop both </a:t>
            </a:r>
            <a:r>
              <a:rPr lang="en-US" b="1" baseline="0" dirty="0" smtClean="0"/>
              <a:t>Automaticity</a:t>
            </a:r>
            <a:r>
              <a:rPr lang="en-US" baseline="0" dirty="0" smtClean="0"/>
              <a:t>, and the </a:t>
            </a:r>
            <a:r>
              <a:rPr lang="en-US" b="1" baseline="0" dirty="0" smtClean="0"/>
              <a:t>means to connect or transfer this knowledge to real life</a:t>
            </a:r>
            <a:r>
              <a:rPr lang="en-US" baseline="0" dirty="0" smtClean="0"/>
              <a:t>. </a:t>
            </a:r>
            <a:r>
              <a:rPr lang="en-US" b="1" baseline="0" dirty="0" smtClean="0"/>
              <a:t>(CLICK)</a:t>
            </a:r>
          </a:p>
          <a:p>
            <a:r>
              <a:rPr lang="en-US" dirty="0" smtClean="0">
                <a:solidFill>
                  <a:schemeClr val="tx1"/>
                </a:solidFill>
              </a:rPr>
              <a:t>&gt; It is possible to effectively promote (phonological) acquisition through activities that are inherently repetitive yet genuinely communicative, and that</a:t>
            </a:r>
            <a:r>
              <a:rPr lang="en-US" baseline="0" dirty="0" smtClean="0">
                <a:solidFill>
                  <a:schemeClr val="tx1"/>
                </a:solidFill>
              </a:rPr>
              <a:t> </a:t>
            </a:r>
            <a:r>
              <a:rPr lang="en-US" dirty="0" smtClean="0">
                <a:solidFill>
                  <a:schemeClr val="tx1"/>
                </a:solidFill>
              </a:rPr>
              <a:t>require</a:t>
            </a:r>
            <a:r>
              <a:rPr lang="en-US" baseline="0" dirty="0" smtClean="0">
                <a:solidFill>
                  <a:schemeClr val="tx1"/>
                </a:solidFill>
              </a:rPr>
              <a:t> </a:t>
            </a:r>
            <a:r>
              <a:rPr lang="en-US" dirty="0" smtClean="0">
                <a:solidFill>
                  <a:schemeClr val="tx1"/>
                </a:solidFill>
              </a:rPr>
              <a:t>a </a:t>
            </a:r>
            <a:r>
              <a:rPr lang="en-US" b="1" dirty="0" smtClean="0">
                <a:solidFill>
                  <a:schemeClr val="tx1"/>
                </a:solidFill>
              </a:rPr>
              <a:t>dual focus on both form and meaning </a:t>
            </a:r>
            <a:r>
              <a:rPr lang="en-US" dirty="0" smtClean="0">
                <a:solidFill>
                  <a:schemeClr val="tx1"/>
                </a:solidFill>
              </a:rPr>
              <a:t>at once.</a:t>
            </a:r>
            <a:r>
              <a:rPr lang="en-US" baseline="0" dirty="0" smtClean="0">
                <a:solidFill>
                  <a:schemeClr val="tx1"/>
                </a:solidFill>
              </a:rPr>
              <a:t> </a:t>
            </a:r>
            <a:endParaRPr lang="en-US" dirty="0" smtClean="0">
              <a:solidFill>
                <a:schemeClr val="tx1"/>
              </a:solidFill>
            </a:endParaRPr>
          </a:p>
          <a:p>
            <a:r>
              <a:rPr lang="en-US" dirty="0" smtClean="0">
                <a:solidFill>
                  <a:schemeClr val="tx1"/>
                </a:solidFill>
              </a:rPr>
              <a:t>&gt; And I’m thinking</a:t>
            </a:r>
            <a:r>
              <a:rPr lang="en-US" baseline="0" dirty="0" smtClean="0">
                <a:solidFill>
                  <a:schemeClr val="tx1"/>
                </a:solidFill>
              </a:rPr>
              <a:t> that b</a:t>
            </a:r>
            <a:r>
              <a:rPr lang="en-US" dirty="0" smtClean="0">
                <a:solidFill>
                  <a:schemeClr val="tx1"/>
                </a:solidFill>
              </a:rPr>
              <a:t>y integrating</a:t>
            </a:r>
            <a:r>
              <a:rPr lang="en-US" baseline="0" dirty="0" smtClean="0">
                <a:solidFill>
                  <a:schemeClr val="tx1"/>
                </a:solidFill>
              </a:rPr>
              <a:t> pronunciation and vocabulary instruction using these two principles, this would create </a:t>
            </a:r>
            <a:r>
              <a:rPr lang="en-US" baseline="0" dirty="0" smtClean="0">
                <a:latin typeface="+mn-lt"/>
              </a:rPr>
              <a:t>more stable links between form, meaning and use, and this MIGHT lead to more accurate </a:t>
            </a:r>
            <a:r>
              <a:rPr lang="en-US" b="1" u="sng" baseline="0" dirty="0" smtClean="0">
                <a:effectLst/>
                <a:latin typeface="+mn-lt"/>
              </a:rPr>
              <a:t>(CLICK) </a:t>
            </a:r>
            <a:r>
              <a:rPr lang="en-US" u="sng" baseline="0" dirty="0" smtClean="0">
                <a:effectLst/>
                <a:latin typeface="+mn-lt"/>
              </a:rPr>
              <a:t>phono-lexical representations?</a:t>
            </a:r>
            <a:r>
              <a:rPr lang="en-US" baseline="0" dirty="0" smtClean="0">
                <a:latin typeface="+mn-lt"/>
              </a:rPr>
              <a:t>. </a:t>
            </a:r>
            <a:r>
              <a:rPr lang="en-US" b="1" baseline="0" dirty="0" smtClean="0">
                <a:latin typeface="+mn-lt"/>
              </a:rPr>
              <a:t>BUT WE NEED THE RESEARCH</a:t>
            </a:r>
            <a:endParaRPr lang="en-US" b="1" dirty="0" smtClean="0">
              <a:latin typeface="+mn-lt"/>
            </a:endParaRPr>
          </a:p>
          <a:p>
            <a:endParaRPr lang="en-US" dirty="0" smtClean="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4F67769F-EF13-46D9-AF29-9547EF1BB342}" type="slidenum">
              <a:rPr lang="en-US" smtClean="0"/>
              <a:t>32</a:t>
            </a:fld>
            <a:endParaRPr lang="en-US"/>
          </a:p>
        </p:txBody>
      </p:sp>
    </p:spTree>
    <p:extLst>
      <p:ext uri="{BB962C8B-B14F-4D97-AF65-F5344CB8AC3E}">
        <p14:creationId xmlns:p14="http://schemas.microsoft.com/office/powerpoint/2010/main" val="1186839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second promising area</a:t>
            </a:r>
            <a:r>
              <a:rPr lang="en-US" baseline="0" dirty="0" smtClean="0"/>
              <a:t> next to teaching vocabulary is connected speech training. </a:t>
            </a:r>
          </a:p>
          <a:p>
            <a:r>
              <a:rPr lang="en-US" baseline="0" dirty="0" smtClean="0"/>
              <a:t>I am not aware that there is a lot of research about this, or whether it works. But it could be very important …</a:t>
            </a:r>
            <a:endParaRPr lang="en-US" dirty="0"/>
          </a:p>
        </p:txBody>
      </p:sp>
      <p:sp>
        <p:nvSpPr>
          <p:cNvPr id="4" name="Slide Number Placeholder 3"/>
          <p:cNvSpPr>
            <a:spLocks noGrp="1"/>
          </p:cNvSpPr>
          <p:nvPr>
            <p:ph type="sldNum" sz="quarter" idx="10"/>
          </p:nvPr>
        </p:nvSpPr>
        <p:spPr/>
        <p:txBody>
          <a:bodyPr/>
          <a:lstStyle/>
          <a:p>
            <a:fld id="{4F67769F-EF13-46D9-AF29-9547EF1BB342}" type="slidenum">
              <a:rPr lang="en-US" smtClean="0"/>
              <a:t>33</a:t>
            </a:fld>
            <a:endParaRPr lang="en-US"/>
          </a:p>
        </p:txBody>
      </p:sp>
    </p:spTree>
    <p:extLst>
      <p:ext uri="{BB962C8B-B14F-4D97-AF65-F5344CB8AC3E}">
        <p14:creationId xmlns:p14="http://schemas.microsoft.com/office/powerpoint/2010/main" val="27102270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Times New Roman" pitchFamily="18" charset="0"/>
              </a:defRPr>
            </a:lvl1pPr>
            <a:lvl2pPr marL="756909" indent="-291118" eaLnBrk="0" hangingPunct="0">
              <a:spcBef>
                <a:spcPct val="30000"/>
              </a:spcBef>
              <a:defRPr sz="1300">
                <a:solidFill>
                  <a:schemeClr val="tx1"/>
                </a:solidFill>
                <a:latin typeface="Times New Roman" pitchFamily="18" charset="0"/>
              </a:defRPr>
            </a:lvl2pPr>
            <a:lvl3pPr marL="1164476" indent="-232895" eaLnBrk="0" hangingPunct="0">
              <a:spcBef>
                <a:spcPct val="30000"/>
              </a:spcBef>
              <a:defRPr sz="1300">
                <a:solidFill>
                  <a:schemeClr val="tx1"/>
                </a:solidFill>
                <a:latin typeface="Times New Roman" pitchFamily="18" charset="0"/>
              </a:defRPr>
            </a:lvl3pPr>
            <a:lvl4pPr marL="1630266" indent="-232895" eaLnBrk="0" hangingPunct="0">
              <a:spcBef>
                <a:spcPct val="30000"/>
              </a:spcBef>
              <a:defRPr sz="1300">
                <a:solidFill>
                  <a:schemeClr val="tx1"/>
                </a:solidFill>
                <a:latin typeface="Times New Roman" pitchFamily="18" charset="0"/>
              </a:defRPr>
            </a:lvl4pPr>
            <a:lvl5pPr marL="2096057" indent="-232895" eaLnBrk="0" hangingPunct="0">
              <a:spcBef>
                <a:spcPct val="30000"/>
              </a:spcBef>
              <a:defRPr sz="1300">
                <a:solidFill>
                  <a:schemeClr val="tx1"/>
                </a:solidFill>
                <a:latin typeface="Times New Roman" pitchFamily="18" charset="0"/>
              </a:defRPr>
            </a:lvl5pPr>
            <a:lvl6pPr marL="2561849" indent="-232895" eaLnBrk="0" fontAlgn="base" hangingPunct="0">
              <a:spcBef>
                <a:spcPct val="30000"/>
              </a:spcBef>
              <a:spcAft>
                <a:spcPct val="0"/>
              </a:spcAft>
              <a:defRPr sz="1300">
                <a:solidFill>
                  <a:schemeClr val="tx1"/>
                </a:solidFill>
                <a:latin typeface="Times New Roman" pitchFamily="18" charset="0"/>
              </a:defRPr>
            </a:lvl6pPr>
            <a:lvl7pPr marL="3027638" indent="-232895" eaLnBrk="0" fontAlgn="base" hangingPunct="0">
              <a:spcBef>
                <a:spcPct val="30000"/>
              </a:spcBef>
              <a:spcAft>
                <a:spcPct val="0"/>
              </a:spcAft>
              <a:defRPr sz="1300">
                <a:solidFill>
                  <a:schemeClr val="tx1"/>
                </a:solidFill>
                <a:latin typeface="Times New Roman" pitchFamily="18" charset="0"/>
              </a:defRPr>
            </a:lvl7pPr>
            <a:lvl8pPr marL="3493429" indent="-232895" eaLnBrk="0" fontAlgn="base" hangingPunct="0">
              <a:spcBef>
                <a:spcPct val="30000"/>
              </a:spcBef>
              <a:spcAft>
                <a:spcPct val="0"/>
              </a:spcAft>
              <a:defRPr sz="1300">
                <a:solidFill>
                  <a:schemeClr val="tx1"/>
                </a:solidFill>
                <a:latin typeface="Times New Roman" pitchFamily="18" charset="0"/>
              </a:defRPr>
            </a:lvl8pPr>
            <a:lvl9pPr marL="3959220" indent="-232895" eaLnBrk="0" fontAlgn="base" hangingPunct="0">
              <a:spcBef>
                <a:spcPct val="30000"/>
              </a:spcBef>
              <a:spcAft>
                <a:spcPct val="0"/>
              </a:spcAft>
              <a:defRPr sz="1300">
                <a:solidFill>
                  <a:schemeClr val="tx1"/>
                </a:solidFill>
                <a:latin typeface="Times New Roman" pitchFamily="18" charset="0"/>
              </a:defRPr>
            </a:lvl9pPr>
          </a:lstStyle>
          <a:p>
            <a:pPr eaLnBrk="1" hangingPunct="1">
              <a:spcBef>
                <a:spcPct val="0"/>
              </a:spcBef>
            </a:pPr>
            <a:fld id="{DBED5EEB-76A5-417A-B702-A984F0708B36}" type="slidenum">
              <a:rPr lang="en-US" altLang="en-US" smtClean="0">
                <a:solidFill>
                  <a:srgbClr val="000000"/>
                </a:solidFill>
              </a:rPr>
              <a:pPr eaLnBrk="1" hangingPunct="1">
                <a:spcBef>
                  <a:spcPct val="0"/>
                </a:spcBef>
              </a:pPr>
              <a:t>34</a:t>
            </a:fld>
            <a:endParaRPr lang="en-US" altLang="en-US" smtClean="0">
              <a:solidFill>
                <a:srgbClr val="000000"/>
              </a:solidFill>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0" indent="-408680"/>
            <a:r>
              <a:rPr lang="en-US" sz="1300" dirty="0"/>
              <a:t>Why connected speech training?</a:t>
            </a:r>
          </a:p>
          <a:p>
            <a:pPr marL="0" lvl="0" indent="-408680"/>
            <a:r>
              <a:rPr lang="en-US" sz="1300" dirty="0"/>
              <a:t>We know that the form of words is greatly affected by connected speech processes. These are specific to each language, they are acquired for our L1 early on, and they remain a large issue for L2 listeners: they </a:t>
            </a:r>
            <a:r>
              <a:rPr lang="en-US" sz="1300" dirty="0" smtClean="0"/>
              <a:t>impact understanding </a:t>
            </a:r>
            <a:r>
              <a:rPr lang="en-US" sz="1300" dirty="0"/>
              <a:t>and decoding, because of a significant mismatch between spoken and written forms, as shown in these examples from </a:t>
            </a:r>
            <a:r>
              <a:rPr lang="en-US" sz="1300" dirty="0" err="1"/>
              <a:t>Ladefoged</a:t>
            </a:r>
            <a:r>
              <a:rPr lang="en-US" sz="1300" dirty="0"/>
              <a:t>. </a:t>
            </a:r>
            <a:endParaRPr lang="de-DE" altLang="en-US" sz="1300" dirty="0"/>
          </a:p>
          <a:p>
            <a:pPr eaLnBrk="1" hangingPunct="1"/>
            <a:endParaRPr lang="de-DE" altLang="en-US" sz="1300" dirty="0" smtClean="0"/>
          </a:p>
          <a:p>
            <a:pPr eaLnBrk="1" hangingPunct="1"/>
            <a:r>
              <a:rPr lang="de-DE" altLang="en-US" sz="1300" dirty="0" smtClean="0"/>
              <a:t>These </a:t>
            </a:r>
            <a:r>
              <a:rPr lang="de-DE" altLang="en-US" sz="1300" dirty="0"/>
              <a:t>phenomena are not usually addressed in depth in the classroom. </a:t>
            </a:r>
          </a:p>
          <a:p>
            <a:pPr eaLnBrk="1" hangingPunct="1"/>
            <a:r>
              <a:rPr lang="de-DE" altLang="en-US" sz="1300" dirty="0"/>
              <a:t>But e</a:t>
            </a:r>
            <a:r>
              <a:rPr lang="en-US" sz="1300" dirty="0" err="1"/>
              <a:t>xplicit</a:t>
            </a:r>
            <a:r>
              <a:rPr lang="en-US" sz="1300" dirty="0"/>
              <a:t> training in connected speech phenomena could improve word recognition in fluent speech, </a:t>
            </a:r>
            <a:endParaRPr lang="en-US" sz="1300" dirty="0" smtClean="0"/>
          </a:p>
          <a:p>
            <a:pPr marL="285750" indent="-285750" eaLnBrk="1" hangingPunct="1">
              <a:buFont typeface="Arial" panose="020B0604020202020204" pitchFamily="34" charset="0"/>
              <a:buChar char="•"/>
            </a:pPr>
            <a:r>
              <a:rPr lang="en-US" sz="1300" dirty="0" smtClean="0"/>
              <a:t>by </a:t>
            </a:r>
            <a:r>
              <a:rPr lang="en-US" sz="1300" dirty="0"/>
              <a:t>making these forms </a:t>
            </a:r>
            <a:r>
              <a:rPr lang="en-US" sz="1300" b="1" dirty="0"/>
              <a:t>more salient </a:t>
            </a:r>
            <a:r>
              <a:rPr lang="en-US" sz="1300" dirty="0"/>
              <a:t>and </a:t>
            </a:r>
            <a:endParaRPr lang="en-US" sz="1300" dirty="0" smtClean="0"/>
          </a:p>
          <a:p>
            <a:pPr marL="285750" indent="-285750" eaLnBrk="1" hangingPunct="1">
              <a:buFont typeface="Arial" panose="020B0604020202020204" pitchFamily="34" charset="0"/>
              <a:buChar char="•"/>
            </a:pPr>
            <a:r>
              <a:rPr lang="en-US" sz="1300" b="1" dirty="0" smtClean="0"/>
              <a:t>directing </a:t>
            </a:r>
            <a:r>
              <a:rPr lang="en-US" sz="1300" b="1" dirty="0"/>
              <a:t>learners attention for decoding</a:t>
            </a:r>
            <a:r>
              <a:rPr lang="en-US" sz="1300" dirty="0"/>
              <a:t>.</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r>
              <a:rPr lang="en-US" dirty="0" smtClean="0">
                <a:latin typeface="+mn-lt"/>
              </a:rPr>
              <a:t>I’d like to show</a:t>
            </a:r>
            <a:r>
              <a:rPr lang="en-US" baseline="0" dirty="0" smtClean="0">
                <a:latin typeface="+mn-lt"/>
              </a:rPr>
              <a:t> data from a recent </a:t>
            </a:r>
            <a:r>
              <a:rPr lang="en-US" baseline="0" dirty="0" err="1" smtClean="0">
                <a:latin typeface="+mn-lt"/>
              </a:rPr>
              <a:t>Ph.d.</a:t>
            </a:r>
            <a:r>
              <a:rPr lang="en-US" baseline="0" dirty="0" smtClean="0">
                <a:latin typeface="+mn-lt"/>
              </a:rPr>
              <a:t> dissertation by </a:t>
            </a:r>
            <a:r>
              <a:rPr lang="en-US" baseline="0" dirty="0" err="1" smtClean="0">
                <a:latin typeface="+mn-lt"/>
              </a:rPr>
              <a:t>Burcu</a:t>
            </a:r>
            <a:r>
              <a:rPr lang="en-US" baseline="0" dirty="0" smtClean="0">
                <a:latin typeface="+mn-lt"/>
              </a:rPr>
              <a:t> [</a:t>
            </a:r>
            <a:r>
              <a:rPr lang="en-US" baseline="0" dirty="0" err="1" smtClean="0">
                <a:latin typeface="+mn-lt"/>
              </a:rPr>
              <a:t>burdZu</a:t>
            </a:r>
            <a:r>
              <a:rPr lang="en-US" baseline="0" dirty="0" smtClean="0">
                <a:latin typeface="+mn-lt"/>
              </a:rPr>
              <a:t>] </a:t>
            </a:r>
            <a:r>
              <a:rPr lang="en-US" baseline="0" dirty="0" err="1" smtClean="0">
                <a:latin typeface="+mn-lt"/>
              </a:rPr>
              <a:t>Gökgöz</a:t>
            </a:r>
            <a:r>
              <a:rPr lang="en-US" baseline="0" dirty="0" smtClean="0">
                <a:latin typeface="+mn-lt"/>
              </a:rPr>
              <a:t>-Kurt </a:t>
            </a:r>
            <a:r>
              <a:rPr lang="en-US" baseline="0" dirty="0" smtClean="0">
                <a:latin typeface="+mn-lt"/>
              </a:rPr>
              <a:t>[</a:t>
            </a:r>
            <a:r>
              <a:rPr lang="en-US" baseline="0" dirty="0" err="1" smtClean="0">
                <a:latin typeface="+mn-lt"/>
              </a:rPr>
              <a:t>göközkurt</a:t>
            </a:r>
            <a:r>
              <a:rPr lang="en-US" baseline="0" dirty="0" smtClean="0">
                <a:latin typeface="+mn-lt"/>
              </a:rPr>
              <a:t>]. </a:t>
            </a:r>
          </a:p>
          <a:p>
            <a:pPr defTabSz="881261"/>
            <a:r>
              <a:rPr lang="en-US" b="1" baseline="0" dirty="0" smtClean="0">
                <a:latin typeface="+mn-lt"/>
              </a:rPr>
              <a:t>(CLICK) </a:t>
            </a:r>
            <a:r>
              <a:rPr lang="en-US" baseline="0" dirty="0" smtClean="0">
                <a:latin typeface="+mn-lt"/>
              </a:rPr>
              <a:t>She asked whether three weeks of explicit instruction on connected speech actually </a:t>
            </a:r>
            <a:r>
              <a:rPr lang="en-US" b="1" baseline="0" dirty="0" smtClean="0">
                <a:latin typeface="+mn-lt"/>
              </a:rPr>
              <a:t>increase</a:t>
            </a:r>
            <a:r>
              <a:rPr lang="en-US" baseline="0" dirty="0" smtClean="0">
                <a:latin typeface="+mn-lt"/>
              </a:rPr>
              <a:t> </a:t>
            </a:r>
            <a:r>
              <a:rPr lang="en-US" b="1" baseline="0" dirty="0" smtClean="0">
                <a:latin typeface="+mn-lt"/>
              </a:rPr>
              <a:t>learners’ recognition of these forms. </a:t>
            </a:r>
          </a:p>
          <a:p>
            <a:pPr defTabSz="881261"/>
            <a:r>
              <a:rPr lang="en-US" b="1" baseline="0" dirty="0" smtClean="0">
                <a:latin typeface="+mn-lt"/>
              </a:rPr>
              <a:t>(CLICK) </a:t>
            </a:r>
            <a:r>
              <a:rPr lang="en-US" b="0" baseline="0" dirty="0" smtClean="0">
                <a:latin typeface="+mn-lt"/>
              </a:rPr>
              <a:t>She looked at several </a:t>
            </a:r>
            <a:r>
              <a:rPr lang="en-US" sz="1300" u="sng" dirty="0"/>
              <a:t>word boundary palatalization phenomena </a:t>
            </a:r>
            <a:r>
              <a:rPr lang="en-US" sz="1300" dirty="0"/>
              <a:t>like in the example here: </a:t>
            </a:r>
            <a:r>
              <a:rPr lang="en-US" sz="1300" dirty="0" err="1"/>
              <a:t>couldZuse</a:t>
            </a:r>
            <a:r>
              <a:rPr lang="en-US" sz="1300" dirty="0"/>
              <a:t>.</a:t>
            </a:r>
          </a:p>
          <a:p>
            <a:r>
              <a:rPr lang="en-US" sz="1300" b="1" dirty="0"/>
              <a:t>(CLICK) </a:t>
            </a:r>
            <a:r>
              <a:rPr lang="en-US" sz="1300" dirty="0"/>
              <a:t>She conducted the study with </a:t>
            </a:r>
            <a:r>
              <a:rPr lang="en-US" sz="1300" b="1" dirty="0"/>
              <a:t>4 experimental classes and 4 control classes who didn’t do the online training.</a:t>
            </a:r>
            <a:endParaRPr lang="en-US" b="1" dirty="0" smtClean="0">
              <a:latin typeface="+mn-lt"/>
            </a:endParaRPr>
          </a:p>
          <a:p>
            <a:r>
              <a:rPr lang="en-US" b="1" baseline="0" dirty="0" smtClean="0">
                <a:latin typeface="+mn-lt"/>
              </a:rPr>
              <a:t>(CLICK) </a:t>
            </a:r>
            <a:r>
              <a:rPr lang="en-US" baseline="0" dirty="0" smtClean="0">
                <a:latin typeface="+mn-lt"/>
              </a:rPr>
              <a:t>She used a pre- and post-test design, with a forced choice perception test (like in this example: people heard one of those and had to choose the one they thought it was). </a:t>
            </a:r>
          </a:p>
          <a:p>
            <a:r>
              <a:rPr lang="en-US" b="1" baseline="0" dirty="0" smtClean="0">
                <a:latin typeface="+mn-lt"/>
              </a:rPr>
              <a:t>(CLICK) </a:t>
            </a:r>
            <a:r>
              <a:rPr lang="en-US" baseline="0" dirty="0" smtClean="0">
                <a:latin typeface="+mn-lt"/>
              </a:rPr>
              <a:t>The graph shows the gains (in actual points) between pre and post test in each group. </a:t>
            </a:r>
          </a:p>
          <a:p>
            <a:pPr marL="165237" indent="-165237">
              <a:buFont typeface="Arial" panose="020B0604020202020204" pitchFamily="34" charset="0"/>
              <a:buChar char="•"/>
            </a:pPr>
            <a:r>
              <a:rPr lang="en-US" baseline="0" dirty="0" smtClean="0">
                <a:latin typeface="+mn-lt"/>
              </a:rPr>
              <a:t>The darker one is the </a:t>
            </a:r>
            <a:r>
              <a:rPr lang="en-US" u="sng" baseline="0" dirty="0" smtClean="0">
                <a:latin typeface="+mn-lt"/>
              </a:rPr>
              <a:t>treatment group </a:t>
            </a:r>
            <a:r>
              <a:rPr lang="en-US" baseline="0" dirty="0" smtClean="0">
                <a:latin typeface="+mn-lt"/>
              </a:rPr>
              <a:t>, and the lighter one is the control.</a:t>
            </a:r>
          </a:p>
          <a:p>
            <a:pPr marL="165237" indent="-165237">
              <a:buFont typeface="Arial" panose="020B0604020202020204" pitchFamily="34" charset="0"/>
              <a:buChar char="•"/>
            </a:pPr>
            <a:r>
              <a:rPr lang="en-US" sz="1300" dirty="0"/>
              <a:t>Both groups improved on the post-test – in moderation; But the improvement for </a:t>
            </a:r>
            <a:r>
              <a:rPr lang="en-US" sz="1300" b="1" dirty="0"/>
              <a:t>the treatment group </a:t>
            </a:r>
            <a:r>
              <a:rPr lang="en-US" sz="1300" dirty="0"/>
              <a:t>was significantly higher than for the control group.</a:t>
            </a:r>
          </a:p>
          <a:p>
            <a:endParaRPr lang="en-US" sz="1300" dirty="0"/>
          </a:p>
          <a:p>
            <a:endParaRPr lang="en-US" sz="1300" dirty="0"/>
          </a:p>
          <a:p>
            <a:pPr defTabSz="931580">
              <a:defRPr/>
            </a:pPr>
            <a:endParaRPr lang="en-US" dirty="0">
              <a:latin typeface="+mn-lt"/>
            </a:endParaRPr>
          </a:p>
        </p:txBody>
      </p:sp>
      <p:sp>
        <p:nvSpPr>
          <p:cNvPr id="4" name="Slide Number Placeholder 3"/>
          <p:cNvSpPr>
            <a:spLocks noGrp="1"/>
          </p:cNvSpPr>
          <p:nvPr>
            <p:ph type="sldNum" sz="quarter" idx="10"/>
          </p:nvPr>
        </p:nvSpPr>
        <p:spPr/>
        <p:txBody>
          <a:bodyPr/>
          <a:lstStyle/>
          <a:p>
            <a:fld id="{BE8F6A35-EAC9-49C1-AE9D-625E9BD8522D}" type="slidenum">
              <a:rPr lang="en-US" smtClean="0"/>
              <a:t>35</a:t>
            </a:fld>
            <a:endParaRPr lang="en-US"/>
          </a:p>
        </p:txBody>
      </p:sp>
    </p:spTree>
    <p:extLst>
      <p:ext uri="{BB962C8B-B14F-4D97-AF65-F5344CB8AC3E}">
        <p14:creationId xmlns:p14="http://schemas.microsoft.com/office/powerpoint/2010/main" val="16934343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good news, because it appears that this</a:t>
            </a:r>
            <a:r>
              <a:rPr lang="en-US" baseline="0" dirty="0" smtClean="0"/>
              <a:t> type of explicit instruction might work – on an immediate forced-choice perception post-test.</a:t>
            </a:r>
          </a:p>
          <a:p>
            <a:endParaRPr lang="en-US" baseline="0" dirty="0" smtClean="0"/>
          </a:p>
          <a:p>
            <a:r>
              <a:rPr lang="en-US" baseline="0" dirty="0" smtClean="0"/>
              <a:t>But it would be great to replicate this, expand it, and verify if the benefits generalize to listening in communicative situations (CLICK) and if it indeed improves word recognition.</a:t>
            </a:r>
            <a:endParaRPr lang="en-US" dirty="0"/>
          </a:p>
        </p:txBody>
      </p:sp>
      <p:sp>
        <p:nvSpPr>
          <p:cNvPr id="4" name="Slide Number Placeholder 3"/>
          <p:cNvSpPr>
            <a:spLocks noGrp="1"/>
          </p:cNvSpPr>
          <p:nvPr>
            <p:ph type="sldNum" sz="quarter" idx="10"/>
          </p:nvPr>
        </p:nvSpPr>
        <p:spPr/>
        <p:txBody>
          <a:bodyPr/>
          <a:lstStyle/>
          <a:p>
            <a:fld id="{4F67769F-EF13-46D9-AF29-9547EF1BB342}" type="slidenum">
              <a:rPr lang="en-US" smtClean="0"/>
              <a:t>36</a:t>
            </a:fld>
            <a:endParaRPr lang="en-US"/>
          </a:p>
        </p:txBody>
      </p:sp>
    </p:spTree>
    <p:extLst>
      <p:ext uri="{BB962C8B-B14F-4D97-AF65-F5344CB8AC3E}">
        <p14:creationId xmlns:p14="http://schemas.microsoft.com/office/powerpoint/2010/main" val="6803535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Now, I’m going to talk about a logical companion of connected speech training, which is training that involves BIMODAL input. </a:t>
            </a:r>
          </a:p>
          <a:p>
            <a:r>
              <a:rPr lang="en-US" sz="1300" dirty="0"/>
              <a:t>The picture here </a:t>
            </a:r>
            <a:r>
              <a:rPr lang="en-US" sz="1300" b="1" dirty="0"/>
              <a:t>(CLICK) </a:t>
            </a:r>
            <a:r>
              <a:rPr lang="en-US" sz="1300" dirty="0"/>
              <a:t>shows an example of what I mean. </a:t>
            </a:r>
          </a:p>
          <a:p>
            <a:r>
              <a:rPr lang="en-US" sz="1300" dirty="0"/>
              <a:t>Bi-modal here means that people hear something and also see it written at the same time, and the most common way to do it is by using captions, and captioned media.</a:t>
            </a:r>
          </a:p>
        </p:txBody>
      </p:sp>
      <p:sp>
        <p:nvSpPr>
          <p:cNvPr id="4" name="Slide Number Placeholder 3"/>
          <p:cNvSpPr>
            <a:spLocks noGrp="1"/>
          </p:cNvSpPr>
          <p:nvPr>
            <p:ph type="sldNum" sz="quarter" idx="10"/>
          </p:nvPr>
        </p:nvSpPr>
        <p:spPr/>
        <p:txBody>
          <a:bodyPr/>
          <a:lstStyle/>
          <a:p>
            <a:fld id="{4F67769F-EF13-46D9-AF29-9547EF1BB342}" type="slidenum">
              <a:rPr lang="en-US" smtClean="0"/>
              <a:t>37</a:t>
            </a:fld>
            <a:endParaRPr lang="en-US"/>
          </a:p>
        </p:txBody>
      </p:sp>
    </p:spTree>
    <p:extLst>
      <p:ext uri="{BB962C8B-B14F-4D97-AF65-F5344CB8AC3E}">
        <p14:creationId xmlns:p14="http://schemas.microsoft.com/office/powerpoint/2010/main" val="23203084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smtClean="0">
                <a:solidFill>
                  <a:schemeClr val="tx1"/>
                </a:solidFill>
              </a:rPr>
              <a:t>Why ? </a:t>
            </a:r>
          </a:p>
          <a:p>
            <a:r>
              <a:rPr lang="en-US" sz="1300" dirty="0" smtClean="0">
                <a:solidFill>
                  <a:schemeClr val="tx1"/>
                </a:solidFill>
              </a:rPr>
              <a:t>Well, </a:t>
            </a:r>
            <a:r>
              <a:rPr lang="en-US" sz="1300" u="sng" dirty="0" smtClean="0">
                <a:solidFill>
                  <a:schemeClr val="tx1"/>
                </a:solidFill>
              </a:rPr>
              <a:t>connected</a:t>
            </a:r>
            <a:r>
              <a:rPr lang="en-US" sz="1300" u="sng" baseline="0" dirty="0" smtClean="0">
                <a:solidFill>
                  <a:schemeClr val="tx1"/>
                </a:solidFill>
              </a:rPr>
              <a:t> speech </a:t>
            </a:r>
            <a:r>
              <a:rPr lang="en-US" sz="1300" baseline="0" dirty="0" smtClean="0">
                <a:solidFill>
                  <a:schemeClr val="tx1"/>
                </a:solidFill>
              </a:rPr>
              <a:t>just like other kinds of variations like unfamiliar dialect or </a:t>
            </a:r>
            <a:r>
              <a:rPr lang="en-US" sz="1300" u="sng" baseline="0" dirty="0" smtClean="0">
                <a:solidFill>
                  <a:schemeClr val="tx1"/>
                </a:solidFill>
              </a:rPr>
              <a:t>accent</a:t>
            </a:r>
            <a:r>
              <a:rPr lang="en-US" sz="1300" baseline="0" dirty="0" smtClean="0">
                <a:solidFill>
                  <a:schemeClr val="tx1"/>
                </a:solidFill>
              </a:rPr>
              <a:t>, is a challenge for online word recognition. </a:t>
            </a:r>
          </a:p>
          <a:p>
            <a:r>
              <a:rPr lang="en-US" sz="1300" b="1" dirty="0"/>
              <a:t>&gt; Word identification </a:t>
            </a:r>
            <a:r>
              <a:rPr lang="en-US" sz="1300" dirty="0"/>
              <a:t>in continuous speech produced by native speakers, </a:t>
            </a:r>
            <a:r>
              <a:rPr lang="en-US" sz="1300" b="1" dirty="0"/>
              <a:t>is difficult in L2</a:t>
            </a:r>
            <a:r>
              <a:rPr lang="en-US" sz="1300" dirty="0"/>
              <a:t>, even when all individual words are familiar </a:t>
            </a:r>
          </a:p>
          <a:p>
            <a:endParaRPr lang="en-US" sz="1300" baseline="0" dirty="0" smtClean="0">
              <a:solidFill>
                <a:schemeClr val="tx1"/>
              </a:solidFill>
            </a:endParaRPr>
          </a:p>
          <a:p>
            <a:r>
              <a:rPr lang="en-US" sz="1300" b="1" baseline="0" dirty="0" smtClean="0">
                <a:solidFill>
                  <a:schemeClr val="tx1"/>
                </a:solidFill>
              </a:rPr>
              <a:t>(CLICK) </a:t>
            </a:r>
            <a:r>
              <a:rPr lang="en-US" sz="1300" baseline="0" dirty="0" smtClean="0">
                <a:solidFill>
                  <a:schemeClr val="tx1"/>
                </a:solidFill>
              </a:rPr>
              <a:t>T</a:t>
            </a:r>
            <a:r>
              <a:rPr lang="en-US" sz="1300" dirty="0" smtClean="0">
                <a:solidFill>
                  <a:schemeClr val="tx1"/>
                </a:solidFill>
              </a:rPr>
              <a:t>he combination of written and audio input, </a:t>
            </a:r>
            <a:r>
              <a:rPr lang="en-US" sz="1300" b="1" dirty="0" smtClean="0">
                <a:solidFill>
                  <a:schemeClr val="tx1"/>
                </a:solidFill>
              </a:rPr>
              <a:t>like when</a:t>
            </a:r>
            <a:r>
              <a:rPr lang="en-US" sz="1300" b="1" baseline="0" dirty="0" smtClean="0">
                <a:solidFill>
                  <a:schemeClr val="tx1"/>
                </a:solidFill>
              </a:rPr>
              <a:t> providing captions in the target language</a:t>
            </a:r>
            <a:r>
              <a:rPr lang="en-US" sz="1300" baseline="0" dirty="0" smtClean="0">
                <a:solidFill>
                  <a:schemeClr val="tx1"/>
                </a:solidFill>
              </a:rPr>
              <a:t>,</a:t>
            </a:r>
            <a:r>
              <a:rPr lang="en-US" sz="1300" dirty="0" smtClean="0">
                <a:solidFill>
                  <a:schemeClr val="tx1"/>
                </a:solidFill>
              </a:rPr>
              <a:t> has the potential to help develop word recognition, enhance</a:t>
            </a:r>
            <a:r>
              <a:rPr lang="en-US" sz="1300" baseline="0" dirty="0" smtClean="0">
                <a:solidFill>
                  <a:schemeClr val="tx1"/>
                </a:solidFill>
              </a:rPr>
              <a:t> segmentation skills, </a:t>
            </a:r>
            <a:r>
              <a:rPr lang="en-US" sz="1300" dirty="0" smtClean="0">
                <a:solidFill>
                  <a:schemeClr val="tx1"/>
                </a:solidFill>
              </a:rPr>
              <a:t>and stabilize lexical representations, </a:t>
            </a:r>
            <a:r>
              <a:rPr lang="en-US" sz="1300" baseline="0" dirty="0" smtClean="0">
                <a:solidFill>
                  <a:schemeClr val="tx1"/>
                </a:solidFill>
              </a:rPr>
              <a:t>b</a:t>
            </a:r>
            <a:r>
              <a:rPr lang="en-US" sz="1300" dirty="0" smtClean="0">
                <a:solidFill>
                  <a:schemeClr val="tx1"/>
                </a:solidFill>
              </a:rPr>
              <a:t>ecause it makes the input</a:t>
            </a:r>
            <a:r>
              <a:rPr lang="en-US" sz="1300" baseline="0" dirty="0" smtClean="0">
                <a:solidFill>
                  <a:schemeClr val="tx1"/>
                </a:solidFill>
              </a:rPr>
              <a:t> more intelligible.</a:t>
            </a:r>
          </a:p>
          <a:p>
            <a:r>
              <a:rPr lang="en-US" sz="1300" baseline="0" dirty="0" smtClean="0">
                <a:solidFill>
                  <a:schemeClr val="tx1"/>
                </a:solidFill>
              </a:rPr>
              <a:t>We also know that in some instances, presenting orthographic input together with sound has the potential to enhance speech perception, and possibly lexical representations.</a:t>
            </a:r>
          </a:p>
          <a:p>
            <a:endParaRPr lang="en-US" sz="1300" dirty="0" smtClean="0">
              <a:solidFill>
                <a:schemeClr val="tx1"/>
              </a:solidFill>
            </a:endParaRPr>
          </a:p>
        </p:txBody>
      </p:sp>
      <p:sp>
        <p:nvSpPr>
          <p:cNvPr id="4" name="Slide Number Placeholder 3"/>
          <p:cNvSpPr>
            <a:spLocks noGrp="1"/>
          </p:cNvSpPr>
          <p:nvPr>
            <p:ph type="sldNum" sz="quarter" idx="10"/>
          </p:nvPr>
        </p:nvSpPr>
        <p:spPr/>
        <p:txBody>
          <a:bodyPr/>
          <a:lstStyle/>
          <a:p>
            <a:fld id="{4F67769F-EF13-46D9-AF29-9547EF1BB342}" type="slidenum">
              <a:rPr lang="en-US" smtClean="0"/>
              <a:t>38</a:t>
            </a:fld>
            <a:endParaRPr lang="en-US"/>
          </a:p>
        </p:txBody>
      </p:sp>
    </p:spTree>
    <p:extLst>
      <p:ext uri="{BB962C8B-B14F-4D97-AF65-F5344CB8AC3E}">
        <p14:creationId xmlns:p14="http://schemas.microsoft.com/office/powerpoint/2010/main" val="32046452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31580">
              <a:defRPr/>
            </a:pPr>
            <a:r>
              <a:rPr lang="en-US" sz="1300" b="1" dirty="0">
                <a:latin typeface="Calibri" panose="020F0502020204030204" pitchFamily="34" charset="0"/>
              </a:rPr>
              <a:t>(CLICK) </a:t>
            </a:r>
            <a:r>
              <a:rPr lang="en-US" sz="1300" dirty="0">
                <a:latin typeface="Calibri" panose="020F0502020204030204" pitchFamily="34" charset="0"/>
              </a:rPr>
              <a:t>Simultaneous presentation of aural and orthographic information (bi-modal input) seems </a:t>
            </a:r>
            <a:r>
              <a:rPr lang="en-US" sz="1300" b="1" dirty="0">
                <a:latin typeface="Calibri" panose="020F0502020204030204" pitchFamily="34" charset="0"/>
              </a:rPr>
              <a:t>to help L2 learners better “hear” and understand what is being said. </a:t>
            </a:r>
            <a:r>
              <a:rPr lang="en-US" sz="1300" dirty="0">
                <a:latin typeface="Calibri" panose="020F0502020204030204" pitchFamily="34" charset="0"/>
              </a:rPr>
              <a:t> So, it </a:t>
            </a:r>
            <a:r>
              <a:rPr lang="en-US" sz="1300" b="1" dirty="0">
                <a:latin typeface="Calibri" panose="020F0502020204030204" pitchFamily="34" charset="0"/>
              </a:rPr>
              <a:t>seems</a:t>
            </a:r>
            <a:r>
              <a:rPr lang="en-US" sz="1300" dirty="0">
                <a:latin typeface="Calibri" panose="020F0502020204030204" pitchFamily="34" charset="0"/>
              </a:rPr>
              <a:t> to help…</a:t>
            </a:r>
          </a:p>
          <a:p>
            <a:pPr marL="0" lvl="1" defTabSz="931580">
              <a:defRPr/>
            </a:pPr>
            <a:r>
              <a:rPr lang="en-US" sz="1300" dirty="0">
                <a:latin typeface="Calibri" panose="020F0502020204030204" pitchFamily="34" charset="0"/>
              </a:rPr>
              <a:t>BUT there’s a catch: </a:t>
            </a:r>
          </a:p>
          <a:p>
            <a:pPr marL="275394" lvl="1" indent="-275394" defTabSz="931580">
              <a:buFont typeface="Arial" panose="020B0604020202020204" pitchFamily="34" charset="0"/>
              <a:buChar char="•"/>
              <a:defRPr/>
            </a:pPr>
            <a:r>
              <a:rPr lang="en-US" sz="1300" b="1" dirty="0">
                <a:latin typeface="Calibri" panose="020F0502020204030204" pitchFamily="34" charset="0"/>
              </a:rPr>
              <a:t>(CLICK) </a:t>
            </a:r>
            <a:r>
              <a:rPr lang="en-US" sz="1300" dirty="0">
                <a:latin typeface="Calibri" panose="020F0502020204030204" pitchFamily="34" charset="0"/>
              </a:rPr>
              <a:t>We cannot really say – from these studies – that learners actually learned to recognize the words </a:t>
            </a:r>
            <a:r>
              <a:rPr lang="en-US" sz="1300" dirty="0" smtClean="0">
                <a:latin typeface="Calibri" panose="020F0502020204030204" pitchFamily="34" charset="0"/>
              </a:rPr>
              <a:t>better from fluent</a:t>
            </a:r>
            <a:r>
              <a:rPr lang="en-US" sz="1300" baseline="0" dirty="0" smtClean="0">
                <a:latin typeface="Calibri" panose="020F0502020204030204" pitchFamily="34" charset="0"/>
              </a:rPr>
              <a:t> speech</a:t>
            </a:r>
            <a:r>
              <a:rPr lang="en-US" sz="1300" dirty="0" smtClean="0">
                <a:latin typeface="Calibri" panose="020F0502020204030204" pitchFamily="34" charset="0"/>
              </a:rPr>
              <a:t>.</a:t>
            </a:r>
            <a:endParaRPr lang="en-US" sz="1300" dirty="0">
              <a:latin typeface="Calibri" panose="020F0502020204030204" pitchFamily="34" charset="0"/>
            </a:endParaRPr>
          </a:p>
          <a:p>
            <a:pPr marL="275394" lvl="1" indent="-275394" defTabSz="931580">
              <a:buFont typeface="Arial" panose="020B0604020202020204" pitchFamily="34" charset="0"/>
              <a:buChar char="•"/>
              <a:defRPr/>
            </a:pPr>
            <a:r>
              <a:rPr lang="en-US" sz="1300" dirty="0">
                <a:latin typeface="Calibri" panose="020F0502020204030204" pitchFamily="34" charset="0"/>
              </a:rPr>
              <a:t>Most studies measure comprehension usually with written questions, not with listening. And most studies do not have a control group who did NOT hear the sound (that is, who only sees the captions and the muted video). </a:t>
            </a:r>
          </a:p>
          <a:p>
            <a:pPr marL="0" lvl="1" defTabSz="931580">
              <a:defRPr/>
            </a:pPr>
            <a:endParaRPr lang="en-US" sz="1300" dirty="0">
              <a:latin typeface="Calibri" panose="020F0502020204030204" pitchFamily="34" charset="0"/>
            </a:endParaRPr>
          </a:p>
          <a:p>
            <a:pPr marL="0" lvl="1" defTabSz="931580">
              <a:defRPr/>
            </a:pPr>
            <a:r>
              <a:rPr lang="en-US" sz="1300" dirty="0">
                <a:latin typeface="Calibri" panose="020F0502020204030204" pitchFamily="34" charset="0"/>
              </a:rPr>
              <a:t>This is really </a:t>
            </a:r>
            <a:r>
              <a:rPr lang="en-US" sz="1300" dirty="0" smtClean="0">
                <a:latin typeface="Calibri" panose="020F0502020204030204" pitchFamily="34" charset="0"/>
              </a:rPr>
              <a:t>crucial </a:t>
            </a:r>
            <a:r>
              <a:rPr lang="en-US" sz="1300" b="1" dirty="0" smtClean="0">
                <a:latin typeface="Calibri" panose="020F0502020204030204" pitchFamily="34" charset="0"/>
              </a:rPr>
              <a:t>(CLICK)</a:t>
            </a:r>
            <a:r>
              <a:rPr lang="en-US" sz="1300" dirty="0" smtClean="0">
                <a:latin typeface="Calibri" panose="020F0502020204030204" pitchFamily="34" charset="0"/>
              </a:rPr>
              <a:t>:</a:t>
            </a:r>
          </a:p>
          <a:p>
            <a:pPr marL="0" lvl="1" defTabSz="931580">
              <a:defRPr/>
            </a:pPr>
            <a:r>
              <a:rPr lang="en-US" sz="1300" dirty="0" smtClean="0">
                <a:latin typeface="Calibri" panose="020F0502020204030204" pitchFamily="34" charset="0"/>
              </a:rPr>
              <a:t>=&gt;</a:t>
            </a:r>
            <a:r>
              <a:rPr lang="en-US" sz="1300" baseline="0" dirty="0" smtClean="0">
                <a:latin typeface="Calibri" panose="020F0502020204030204" pitchFamily="34" charset="0"/>
              </a:rPr>
              <a:t> </a:t>
            </a:r>
            <a:r>
              <a:rPr lang="en-US" sz="1300" dirty="0" smtClean="0">
                <a:latin typeface="Calibri" panose="020F0502020204030204" pitchFamily="34" charset="0"/>
              </a:rPr>
              <a:t>Otherwise</a:t>
            </a:r>
            <a:r>
              <a:rPr lang="en-US" sz="1300" dirty="0">
                <a:latin typeface="Calibri" panose="020F0502020204030204" pitchFamily="34" charset="0"/>
              </a:rPr>
              <a:t>, we have to wonder </a:t>
            </a:r>
            <a:r>
              <a:rPr lang="en-US" sz="1300" dirty="0" smtClean="0">
                <a:latin typeface="Calibri" panose="020F0502020204030204" pitchFamily="34" charset="0"/>
              </a:rPr>
              <a:t>whether better performance on the comprehension test is </a:t>
            </a:r>
            <a:r>
              <a:rPr lang="en-US" sz="1300" b="1" dirty="0" smtClean="0">
                <a:latin typeface="Calibri" panose="020F0502020204030204" pitchFamily="34" charset="0"/>
              </a:rPr>
              <a:t>really because of improved </a:t>
            </a:r>
            <a:r>
              <a:rPr lang="en-US" sz="1300" b="1" dirty="0">
                <a:latin typeface="Calibri" panose="020F0502020204030204" pitchFamily="34" charset="0"/>
              </a:rPr>
              <a:t>*segmentation* </a:t>
            </a:r>
            <a:r>
              <a:rPr lang="en-US" sz="1300" b="1" dirty="0" smtClean="0">
                <a:latin typeface="Calibri" panose="020F0502020204030204" pitchFamily="34" charset="0"/>
              </a:rPr>
              <a:t>strategies? Or if it’s just due</a:t>
            </a:r>
            <a:r>
              <a:rPr lang="en-US" sz="1300" b="1" baseline="0" dirty="0" smtClean="0">
                <a:latin typeface="Calibri" panose="020F0502020204030204" pitchFamily="34" charset="0"/>
              </a:rPr>
              <a:t> to the</a:t>
            </a:r>
            <a:r>
              <a:rPr lang="en-US" sz="1300" b="1" dirty="0" smtClean="0">
                <a:latin typeface="Calibri" panose="020F0502020204030204" pitchFamily="34" charset="0"/>
              </a:rPr>
              <a:t> </a:t>
            </a:r>
            <a:r>
              <a:rPr lang="en-US" sz="1300" b="1" dirty="0">
                <a:latin typeface="Calibri" panose="020F0502020204030204" pitchFamily="34" charset="0"/>
              </a:rPr>
              <a:t>fact that they have a text and can read about the content, even without listening, allowing them to memorize the content more easily?</a:t>
            </a:r>
          </a:p>
        </p:txBody>
      </p:sp>
      <p:sp>
        <p:nvSpPr>
          <p:cNvPr id="4" name="Slide Number Placeholder 3"/>
          <p:cNvSpPr>
            <a:spLocks noGrp="1"/>
          </p:cNvSpPr>
          <p:nvPr>
            <p:ph type="sldNum" sz="quarter" idx="10"/>
          </p:nvPr>
        </p:nvSpPr>
        <p:spPr/>
        <p:txBody>
          <a:bodyPr/>
          <a:lstStyle/>
          <a:p>
            <a:fld id="{4F67769F-EF13-46D9-AF29-9547EF1BB342}" type="slidenum">
              <a:rPr lang="en-US" smtClean="0"/>
              <a:t>39</a:t>
            </a:fld>
            <a:endParaRPr lang="en-US"/>
          </a:p>
        </p:txBody>
      </p:sp>
    </p:spTree>
    <p:extLst>
      <p:ext uri="{BB962C8B-B14F-4D97-AF65-F5344CB8AC3E}">
        <p14:creationId xmlns:p14="http://schemas.microsoft.com/office/powerpoint/2010/main" val="3655893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First, let’s take a look at the reasons for why the bridge is missing: </a:t>
            </a:r>
          </a:p>
          <a:p>
            <a:r>
              <a:rPr lang="en-US" sz="1200" b="1" kern="1200" dirty="0" smtClean="0">
                <a:solidFill>
                  <a:schemeClr val="tx1"/>
                </a:solidFill>
                <a:effectLst/>
                <a:latin typeface="+mn-lt"/>
                <a:ea typeface="+mn-ea"/>
                <a:cs typeface="+mn-cs"/>
              </a:rPr>
              <a:t>(CLICK) </a:t>
            </a:r>
            <a:r>
              <a:rPr lang="en-US" sz="1200" kern="1200" dirty="0" smtClean="0">
                <a:solidFill>
                  <a:schemeClr val="tx1"/>
                </a:solidFill>
                <a:effectLst/>
                <a:latin typeface="+mn-lt"/>
                <a:ea typeface="+mn-ea"/>
                <a:cs typeface="+mn-cs"/>
              </a:rPr>
              <a:t>It seems often that psycholinguistics doesn't ask the "right questions", </a:t>
            </a:r>
          </a:p>
          <a:p>
            <a:r>
              <a:rPr lang="en-US" sz="1200" kern="1200" dirty="0" smtClean="0">
                <a:solidFill>
                  <a:schemeClr val="tx1"/>
                </a:solidFill>
                <a:effectLst/>
                <a:latin typeface="+mn-lt"/>
                <a:ea typeface="+mn-ea"/>
                <a:cs typeface="+mn-cs"/>
              </a:rPr>
              <a:t>and </a:t>
            </a:r>
            <a:r>
              <a:rPr lang="en-US" sz="1200" b="1" kern="1200" dirty="0" smtClean="0">
                <a:solidFill>
                  <a:schemeClr val="tx1"/>
                </a:solidFill>
                <a:effectLst/>
                <a:latin typeface="+mn-lt"/>
                <a:ea typeface="+mn-ea"/>
                <a:cs typeface="+mn-cs"/>
              </a:rPr>
              <a:t>(CLICK) </a:t>
            </a:r>
            <a:r>
              <a:rPr lang="en-US" sz="1200" kern="1200" dirty="0" smtClean="0">
                <a:solidFill>
                  <a:schemeClr val="tx1"/>
                </a:solidFill>
                <a:effectLst/>
                <a:latin typeface="+mn-lt"/>
                <a:ea typeface="+mn-ea"/>
                <a:cs typeface="+mn-cs"/>
              </a:rPr>
              <a:t>that teaching doesn't take research findings into account. </a:t>
            </a:r>
          </a:p>
          <a:p>
            <a:r>
              <a:rPr lang="en-US" sz="1200" b="1" kern="1200" dirty="0" smtClean="0">
                <a:solidFill>
                  <a:schemeClr val="tx1"/>
                </a:solidFill>
                <a:effectLst/>
                <a:latin typeface="+mn-lt"/>
                <a:ea typeface="+mn-ea"/>
                <a:cs typeface="+mn-cs"/>
              </a:rPr>
              <a:t>(CLICK) </a:t>
            </a:r>
            <a:r>
              <a:rPr lang="en-US" sz="1200" kern="1200" dirty="0" smtClean="0">
                <a:solidFill>
                  <a:schemeClr val="tx1"/>
                </a:solidFill>
                <a:effectLst/>
                <a:latin typeface="+mn-lt"/>
                <a:ea typeface="+mn-ea"/>
                <a:cs typeface="+mn-cs"/>
              </a:rPr>
              <a:t>Is this true?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Well… Yes and no</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Let’s look at each side in turn and see what they are about.</a:t>
            </a:r>
          </a:p>
          <a:p>
            <a:r>
              <a:rPr lang="en-US" sz="1200" b="1" kern="1200" dirty="0" smtClean="0">
                <a:solidFill>
                  <a:schemeClr val="tx1"/>
                </a:solidFill>
                <a:effectLst/>
                <a:latin typeface="+mn-lt"/>
                <a:ea typeface="+mn-ea"/>
                <a:cs typeface="+mn-cs"/>
              </a:rPr>
              <a:t>CLICK</a:t>
            </a:r>
            <a:endParaRPr lang="en-US" sz="1200" kern="1200" dirty="0" smtClean="0">
              <a:solidFill>
                <a:schemeClr val="tx1"/>
              </a:solidFill>
              <a:effectLst/>
              <a:latin typeface="+mn-lt"/>
              <a:ea typeface="+mn-ea"/>
              <a:cs typeface="+mn-cs"/>
            </a:endParaRPr>
          </a:p>
          <a:p>
            <a:endParaRPr lang="en-US" sz="1600" b="1" dirty="0"/>
          </a:p>
        </p:txBody>
      </p:sp>
      <p:sp>
        <p:nvSpPr>
          <p:cNvPr id="4" name="Slide Number Placeholder 3"/>
          <p:cNvSpPr>
            <a:spLocks noGrp="1"/>
          </p:cNvSpPr>
          <p:nvPr>
            <p:ph type="sldNum" sz="quarter" idx="10"/>
          </p:nvPr>
        </p:nvSpPr>
        <p:spPr/>
        <p:txBody>
          <a:bodyPr/>
          <a:lstStyle/>
          <a:p>
            <a:fld id="{045CBFAF-EF91-4913-A861-28F0F2EB52DB}" type="slidenum">
              <a:rPr lang="en-US" smtClean="0"/>
              <a:t>4</a:t>
            </a:fld>
            <a:endParaRPr lang="en-US"/>
          </a:p>
        </p:txBody>
      </p:sp>
    </p:spTree>
    <p:extLst>
      <p:ext uri="{BB962C8B-B14F-4D97-AF65-F5344CB8AC3E}">
        <p14:creationId xmlns:p14="http://schemas.microsoft.com/office/powerpoint/2010/main" val="12968391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80">
              <a:defRPr/>
            </a:pPr>
            <a:r>
              <a:rPr lang="en-US" sz="1300" b="1" dirty="0" smtClean="0">
                <a:latin typeface="Calibri" panose="020F0502020204030204" pitchFamily="34" charset="0"/>
                <a:cs typeface="Arial"/>
              </a:rPr>
              <a:t>(CLICK) </a:t>
            </a:r>
            <a:r>
              <a:rPr lang="en-US" sz="1300" dirty="0" smtClean="0">
                <a:latin typeface="Calibri" panose="020F0502020204030204" pitchFamily="34" charset="0"/>
                <a:cs typeface="Arial"/>
              </a:rPr>
              <a:t>One </a:t>
            </a:r>
            <a:r>
              <a:rPr lang="en-US" sz="1300" dirty="0">
                <a:latin typeface="Calibri" panose="020F0502020204030204" pitchFamily="34" charset="0"/>
                <a:cs typeface="Arial"/>
              </a:rPr>
              <a:t>study, Markham 1999, used listening multiple choice, that’s a bit better.</a:t>
            </a:r>
          </a:p>
          <a:p>
            <a:pPr defTabSz="931580">
              <a:defRPr/>
            </a:pPr>
            <a:r>
              <a:rPr lang="en-US" sz="1300" b="1" dirty="0" smtClean="0">
                <a:latin typeface="Calibri" panose="020F0502020204030204" pitchFamily="34" charset="0"/>
                <a:cs typeface="Arial"/>
              </a:rPr>
              <a:t>(CLICK) </a:t>
            </a:r>
            <a:r>
              <a:rPr lang="fr-FR" sz="1300" kern="1200" dirty="0" smtClean="0">
                <a:latin typeface="Calibri" panose="020F0502020204030204" pitchFamily="34" charset="0"/>
              </a:rPr>
              <a:t>And</a:t>
            </a:r>
            <a:r>
              <a:rPr lang="fr-FR" sz="1300" kern="1200" baseline="0" dirty="0" smtClean="0">
                <a:latin typeface="Calibri" panose="020F0502020204030204" pitchFamily="34" charset="0"/>
              </a:rPr>
              <a:t> a </a:t>
            </a:r>
            <a:r>
              <a:rPr lang="fr-FR" sz="1300" kern="1200" baseline="0" dirty="0" err="1" smtClean="0">
                <a:latin typeface="Calibri" panose="020F0502020204030204" pitchFamily="34" charset="0"/>
              </a:rPr>
              <a:t>really</a:t>
            </a:r>
            <a:r>
              <a:rPr lang="fr-FR" sz="1300" kern="1200" baseline="0" dirty="0" smtClean="0">
                <a:latin typeface="Calibri" panose="020F0502020204030204" pitchFamily="34" charset="0"/>
              </a:rPr>
              <a:t> </a:t>
            </a:r>
            <a:r>
              <a:rPr lang="fr-FR" sz="1300" kern="1200" dirty="0" err="1" smtClean="0">
                <a:latin typeface="Calibri" panose="020F0502020204030204" pitchFamily="34" charset="0"/>
              </a:rPr>
              <a:t>interesting</a:t>
            </a:r>
            <a:r>
              <a:rPr lang="fr-FR" sz="1300" kern="1200" dirty="0" smtClean="0">
                <a:latin typeface="Calibri" panose="020F0502020204030204" pitchFamily="34" charset="0"/>
              </a:rPr>
              <a:t> </a:t>
            </a:r>
            <a:r>
              <a:rPr lang="fr-FR" sz="1300" kern="1200" dirty="0" err="1" smtClean="0">
                <a:latin typeface="Calibri" panose="020F0502020204030204" pitchFamily="34" charset="0"/>
              </a:rPr>
              <a:t>study</a:t>
            </a:r>
            <a:r>
              <a:rPr lang="fr-FR" sz="1300" kern="1200" dirty="0" smtClean="0">
                <a:latin typeface="Calibri" panose="020F0502020204030204" pitchFamily="34" charset="0"/>
              </a:rPr>
              <a:t> by Charles and </a:t>
            </a:r>
            <a:r>
              <a:rPr lang="fr-FR" sz="1300" kern="1200" dirty="0" err="1" smtClean="0">
                <a:latin typeface="Calibri" panose="020F0502020204030204" pitchFamily="34" charset="0"/>
              </a:rPr>
              <a:t>Trenkic</a:t>
            </a:r>
            <a:r>
              <a:rPr lang="fr-FR" sz="1300" kern="1200" dirty="0" smtClean="0">
                <a:latin typeface="Calibri" panose="020F0502020204030204" pitchFamily="34" charset="0"/>
              </a:rPr>
              <a:t>, 2015, has </a:t>
            </a:r>
            <a:r>
              <a:rPr lang="fr-FR" sz="1300" kern="1200" dirty="0" err="1" smtClean="0">
                <a:latin typeface="Calibri" panose="020F0502020204030204" pitchFamily="34" charset="0"/>
              </a:rPr>
              <a:t>managed</a:t>
            </a:r>
            <a:r>
              <a:rPr lang="fr-FR" sz="1300" kern="1200" baseline="0" dirty="0" smtClean="0">
                <a:latin typeface="Calibri" panose="020F0502020204030204" pitchFamily="34" charset="0"/>
              </a:rPr>
              <a:t> to </a:t>
            </a:r>
            <a:r>
              <a:rPr lang="fr-FR" sz="1300" kern="1200" baseline="0" dirty="0" err="1" smtClean="0">
                <a:latin typeface="Calibri" panose="020F0502020204030204" pitchFamily="34" charset="0"/>
              </a:rPr>
              <a:t>avoid</a:t>
            </a:r>
            <a:r>
              <a:rPr lang="fr-FR" sz="1300" kern="1200" baseline="0" dirty="0" smtClean="0">
                <a:latin typeface="Calibri" panose="020F0502020204030204" pitchFamily="34" charset="0"/>
              </a:rPr>
              <a:t> </a:t>
            </a:r>
            <a:r>
              <a:rPr lang="fr-FR" sz="1300" kern="1200" dirty="0" smtClean="0">
                <a:latin typeface="Calibri" panose="020F0502020204030204" pitchFamily="34" charset="0"/>
              </a:rPr>
              <a:t>the </a:t>
            </a:r>
            <a:r>
              <a:rPr lang="fr-FR" sz="1300" kern="1200" dirty="0" err="1" smtClean="0">
                <a:latin typeface="Calibri" panose="020F0502020204030204" pitchFamily="34" charset="0"/>
              </a:rPr>
              <a:t>previous</a:t>
            </a:r>
            <a:r>
              <a:rPr lang="fr-FR" sz="1300" kern="1200" dirty="0" smtClean="0">
                <a:latin typeface="Calibri" panose="020F0502020204030204" pitchFamily="34" charset="0"/>
              </a:rPr>
              <a:t> </a:t>
            </a:r>
            <a:r>
              <a:rPr lang="fr-FR" sz="1300" kern="1200" dirty="0" err="1" smtClean="0">
                <a:latin typeface="Calibri" panose="020F0502020204030204" pitchFamily="34" charset="0"/>
              </a:rPr>
              <a:t>pitfalls</a:t>
            </a:r>
            <a:r>
              <a:rPr lang="fr-FR" sz="1300" kern="1200" dirty="0" smtClean="0">
                <a:latin typeface="Calibri" panose="020F0502020204030204" pitchFamily="34" charset="0"/>
              </a:rPr>
              <a:t>. </a:t>
            </a:r>
          </a:p>
          <a:p>
            <a:pPr defTabSz="931580">
              <a:defRPr/>
            </a:pPr>
            <a:r>
              <a:rPr lang="fr-FR" sz="1300" kern="1200" dirty="0" err="1" smtClean="0">
                <a:latin typeface="Calibri" panose="020F0502020204030204" pitchFamily="34" charset="0"/>
              </a:rPr>
              <a:t>They</a:t>
            </a:r>
            <a:r>
              <a:rPr lang="fr-FR" sz="1300" kern="1200" dirty="0" smtClean="0">
                <a:latin typeface="Calibri" panose="020F0502020204030204" pitchFamily="34" charset="0"/>
              </a:rPr>
              <a:t> show </a:t>
            </a:r>
            <a:r>
              <a:rPr lang="fr-FR" sz="1300" kern="1200" dirty="0" err="1" smtClean="0">
                <a:latin typeface="Calibri" panose="020F0502020204030204" pitchFamily="34" charset="0"/>
              </a:rPr>
              <a:t>that</a:t>
            </a:r>
            <a:r>
              <a:rPr lang="fr-FR" sz="1300" kern="1200" dirty="0" smtClean="0">
                <a:latin typeface="Calibri" panose="020F0502020204030204" pitchFamily="34" charset="0"/>
              </a:rPr>
              <a:t> </a:t>
            </a:r>
            <a:r>
              <a:rPr lang="en-US" sz="1300" dirty="0" smtClean="0">
                <a:latin typeface="Calibri" panose="020F0502020204030204" pitchFamily="34" charset="0"/>
              </a:rPr>
              <a:t>the</a:t>
            </a:r>
            <a:r>
              <a:rPr lang="en-US" sz="1300" baseline="0" dirty="0" smtClean="0">
                <a:latin typeface="Calibri" panose="020F0502020204030204" pitchFamily="34" charset="0"/>
              </a:rPr>
              <a:t> improvements were </a:t>
            </a:r>
            <a:r>
              <a:rPr lang="en-US" sz="1300" dirty="0" smtClean="0">
                <a:latin typeface="Calibri" panose="020F0502020204030204" pitchFamily="34" charset="0"/>
              </a:rPr>
              <a:t>in fact due to </a:t>
            </a:r>
            <a:r>
              <a:rPr lang="en-US" sz="1300" b="1" dirty="0" smtClean="0">
                <a:latin typeface="Calibri" panose="020F0502020204030204" pitchFamily="34" charset="0"/>
              </a:rPr>
              <a:t>better segmentation skills</a:t>
            </a:r>
            <a:r>
              <a:rPr lang="en-US" sz="1300" dirty="0" smtClean="0">
                <a:latin typeface="Calibri" panose="020F0502020204030204" pitchFamily="34" charset="0"/>
              </a:rPr>
              <a:t>, and not *just* to the fact that learners were provided with written input.</a:t>
            </a:r>
          </a:p>
          <a:p>
            <a:pPr defTabSz="931580">
              <a:defRPr/>
            </a:pPr>
            <a:r>
              <a:rPr lang="en-US" sz="1300" dirty="0" smtClean="0">
                <a:latin typeface="Calibri" panose="020F0502020204030204" pitchFamily="34" charset="0"/>
              </a:rPr>
              <a:t>They</a:t>
            </a:r>
            <a:r>
              <a:rPr lang="en-US" sz="1300" baseline="0" dirty="0" smtClean="0">
                <a:latin typeface="Calibri" panose="020F0502020204030204" pitchFamily="34" charset="0"/>
              </a:rPr>
              <a:t> had a </a:t>
            </a:r>
          </a:p>
          <a:p>
            <a:pPr defTabSz="931580">
              <a:defRPr/>
            </a:pPr>
            <a:r>
              <a:rPr lang="en-US" sz="1300" baseline="0" dirty="0" smtClean="0">
                <a:latin typeface="Calibri" panose="020F0502020204030204" pitchFamily="34" charset="0"/>
              </a:rPr>
              <a:t>- good as</a:t>
            </a:r>
            <a:r>
              <a:rPr lang="en-US" sz="1300" b="1" baseline="0" dirty="0" smtClean="0">
                <a:latin typeface="Calibri" panose="020F0502020204030204" pitchFamily="34" charset="0"/>
              </a:rPr>
              <a:t>sess</a:t>
            </a:r>
            <a:r>
              <a:rPr lang="en-US" sz="1300" baseline="0" dirty="0" smtClean="0">
                <a:latin typeface="Calibri" panose="020F0502020204030204" pitchFamily="34" charset="0"/>
              </a:rPr>
              <a:t>ment task (They used Shadowing, </a:t>
            </a:r>
            <a:r>
              <a:rPr lang="en-US" sz="1300" dirty="0" smtClean="0">
                <a:solidFill>
                  <a:srgbClr val="0070C0"/>
                </a:solidFill>
                <a:latin typeface="Calibri" panose="020F0502020204030204" pitchFamily="34" charset="0"/>
              </a:rPr>
              <a:t>where participants</a:t>
            </a:r>
            <a:r>
              <a:rPr lang="en-US" sz="1300" dirty="0" smtClean="0">
                <a:latin typeface="Calibri" panose="020F0502020204030204" pitchFamily="34" charset="0"/>
              </a:rPr>
              <a:t> </a:t>
            </a:r>
            <a:r>
              <a:rPr lang="en-US" sz="1300" dirty="0" smtClean="0">
                <a:latin typeface="Calibri" panose="020F0502020204030204" pitchFamily="34" charset="0"/>
              </a:rPr>
              <a:t>hear </a:t>
            </a:r>
            <a:r>
              <a:rPr lang="en-US" sz="1300" dirty="0" smtClean="0">
                <a:latin typeface="Calibri" panose="020F0502020204030204" pitchFamily="34" charset="0"/>
              </a:rPr>
              <a:t>a short utterance</a:t>
            </a:r>
            <a:r>
              <a:rPr lang="en-US" sz="1300" baseline="0" dirty="0" smtClean="0">
                <a:latin typeface="Calibri" panose="020F0502020204030204" pitchFamily="34" charset="0"/>
              </a:rPr>
              <a:t>, </a:t>
            </a:r>
            <a:r>
              <a:rPr lang="en-US" sz="1300" dirty="0" smtClean="0">
                <a:latin typeface="Calibri" panose="020F0502020204030204" pitchFamily="34" charset="0"/>
              </a:rPr>
              <a:t>and repeat it immediately. This is really</a:t>
            </a:r>
            <a:r>
              <a:rPr lang="en-US" sz="1300" baseline="0" dirty="0" smtClean="0">
                <a:latin typeface="Calibri" panose="020F0502020204030204" pitchFamily="34" charset="0"/>
              </a:rPr>
              <a:t> assessing lexical segmentation, because it requires listeners to </a:t>
            </a:r>
            <a:r>
              <a:rPr lang="en-US" sz="1300" dirty="0" smtClean="0">
                <a:latin typeface="Calibri" panose="020F0502020204030204" pitchFamily="34" charset="0"/>
              </a:rPr>
              <a:t>identify the words in continuous speech)</a:t>
            </a:r>
            <a:endParaRPr lang="en-US" sz="1300" baseline="0" dirty="0" smtClean="0">
              <a:latin typeface="Calibri" panose="020F0502020204030204" pitchFamily="34" charset="0"/>
            </a:endParaRPr>
          </a:p>
          <a:p>
            <a:pPr defTabSz="931580">
              <a:defRPr/>
            </a:pPr>
            <a:r>
              <a:rPr lang="en-US" sz="1300" baseline="0" dirty="0" smtClean="0">
                <a:latin typeface="Calibri" panose="020F0502020204030204" pitchFamily="34" charset="0"/>
              </a:rPr>
              <a:t>- good controls. </a:t>
            </a:r>
          </a:p>
          <a:p>
            <a:pPr defTabSz="931580">
              <a:defRPr/>
            </a:pPr>
            <a:r>
              <a:rPr lang="en-US" sz="1300" baseline="0" dirty="0" smtClean="0">
                <a:latin typeface="Calibri" panose="020F0502020204030204" pitchFamily="34" charset="0"/>
              </a:rPr>
              <a:t>- And what’s more: their results also show generalization to new sentences and new speakers.</a:t>
            </a:r>
            <a:endParaRPr lang="en-US" sz="1300" dirty="0" smtClean="0">
              <a:latin typeface="Calibri" panose="020F0502020204030204" pitchFamily="34" charset="0"/>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4F67769F-EF13-46D9-AF29-9547EF1BB342}" type="slidenum">
              <a:rPr lang="en-US" smtClean="0"/>
              <a:t>40</a:t>
            </a:fld>
            <a:endParaRPr lang="en-US"/>
          </a:p>
        </p:txBody>
      </p:sp>
    </p:spTree>
    <p:extLst>
      <p:ext uri="{BB962C8B-B14F-4D97-AF65-F5344CB8AC3E}">
        <p14:creationId xmlns:p14="http://schemas.microsoft.com/office/powerpoint/2010/main" val="3766892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latin typeface="Calibri" panose="020F0502020204030204" pitchFamily="34" charset="0"/>
              </a:rPr>
              <a:t>They used a “standard” pre-and post-test procedure, with a delayed post-test.</a:t>
            </a:r>
          </a:p>
          <a:p>
            <a:r>
              <a:rPr lang="fr-FR" sz="1300" dirty="0">
                <a:latin typeface="Calibri" panose="020F0502020204030204" pitchFamily="34" charset="0"/>
              </a:rPr>
              <a:t>And the </a:t>
            </a:r>
            <a:r>
              <a:rPr lang="fr-FR" sz="1300" dirty="0" err="1">
                <a:latin typeface="Calibri" panose="020F0502020204030204" pitchFamily="34" charset="0"/>
              </a:rPr>
              <a:t>results</a:t>
            </a:r>
            <a:r>
              <a:rPr lang="fr-FR" sz="1300" dirty="0">
                <a:latin typeface="Calibri" panose="020F0502020204030204" pitchFamily="34" charset="0"/>
              </a:rPr>
              <a:t> are </a:t>
            </a:r>
            <a:r>
              <a:rPr lang="fr-FR" sz="1300" dirty="0" err="1">
                <a:latin typeface="Calibri" panose="020F0502020204030204" pitchFamily="34" charset="0"/>
              </a:rPr>
              <a:t>quite</a:t>
            </a:r>
            <a:r>
              <a:rPr lang="fr-FR" sz="1300" dirty="0">
                <a:latin typeface="Calibri" panose="020F0502020204030204" pitchFamily="34" charset="0"/>
              </a:rPr>
              <a:t> </a:t>
            </a:r>
            <a:r>
              <a:rPr lang="fr-FR" sz="1300" dirty="0" err="1">
                <a:latin typeface="Calibri" panose="020F0502020204030204" pitchFamily="34" charset="0"/>
              </a:rPr>
              <a:t>promising</a:t>
            </a:r>
            <a:r>
              <a:rPr lang="fr-FR" sz="1300" dirty="0">
                <a:latin typeface="Calibri" panose="020F0502020204030204" pitchFamily="34" charset="0"/>
              </a:rPr>
              <a:t>. </a:t>
            </a:r>
            <a:endParaRPr lang="fr-FR" sz="1300" dirty="0" smtClean="0">
              <a:latin typeface="Calibri" panose="020F0502020204030204" pitchFamily="34" charset="0"/>
            </a:endParaRPr>
          </a:p>
          <a:p>
            <a:r>
              <a:rPr lang="fr-FR" sz="1300" b="1" dirty="0" smtClean="0">
                <a:latin typeface="Calibri" panose="020F0502020204030204" pitchFamily="34" charset="0"/>
              </a:rPr>
              <a:t>(CLICK) </a:t>
            </a:r>
            <a:r>
              <a:rPr lang="fr-FR" sz="1300" dirty="0" err="1" smtClean="0">
                <a:latin typeface="Calibri" panose="020F0502020204030204" pitchFamily="34" charset="0"/>
              </a:rPr>
              <a:t>What’s</a:t>
            </a:r>
            <a:r>
              <a:rPr lang="fr-FR" sz="1300" dirty="0" smtClean="0">
                <a:latin typeface="Calibri" panose="020F0502020204030204" pitchFamily="34" charset="0"/>
              </a:rPr>
              <a:t> </a:t>
            </a:r>
            <a:r>
              <a:rPr lang="fr-FR" sz="1300" dirty="0">
                <a:latin typeface="Calibri" panose="020F0502020204030204" pitchFamily="34" charset="0"/>
              </a:rPr>
              <a:t>important </a:t>
            </a:r>
            <a:r>
              <a:rPr lang="fr-FR" sz="1300" dirty="0" err="1">
                <a:latin typeface="Calibri" panose="020F0502020204030204" pitchFamily="34" charset="0"/>
              </a:rPr>
              <a:t>here</a:t>
            </a:r>
            <a:r>
              <a:rPr lang="fr-FR" sz="1300" dirty="0">
                <a:latin typeface="Calibri" panose="020F0502020204030204" pitchFamily="34" charset="0"/>
              </a:rPr>
              <a:t> </a:t>
            </a:r>
            <a:r>
              <a:rPr lang="fr-FR" sz="1300" dirty="0" err="1">
                <a:latin typeface="Calibri" panose="020F0502020204030204" pitchFamily="34" charset="0"/>
              </a:rPr>
              <a:t>is</a:t>
            </a:r>
            <a:r>
              <a:rPr lang="fr-FR" sz="1300" dirty="0">
                <a:latin typeface="Calibri" panose="020F0502020204030204" pitchFamily="34" charset="0"/>
              </a:rPr>
              <a:t> the bimodal group performance: The </a:t>
            </a:r>
            <a:r>
              <a:rPr lang="fr-FR" sz="1300" dirty="0" err="1">
                <a:latin typeface="Calibri" panose="020F0502020204030204" pitchFamily="34" charset="0"/>
              </a:rPr>
              <a:t>darkest</a:t>
            </a:r>
            <a:r>
              <a:rPr lang="fr-FR" sz="1300" dirty="0">
                <a:latin typeface="Calibri" panose="020F0502020204030204" pitchFamily="34" charset="0"/>
              </a:rPr>
              <a:t> bar, </a:t>
            </a:r>
            <a:r>
              <a:rPr lang="fr-FR" sz="1300" dirty="0" err="1">
                <a:latin typeface="Calibri" panose="020F0502020204030204" pitchFamily="34" charset="0"/>
              </a:rPr>
              <a:t>with</a:t>
            </a:r>
            <a:r>
              <a:rPr lang="fr-FR" sz="1300" dirty="0">
                <a:latin typeface="Calibri" panose="020F0502020204030204" pitchFamily="34" charset="0"/>
              </a:rPr>
              <a:t> the </a:t>
            </a:r>
            <a:r>
              <a:rPr lang="fr-FR" sz="1300" dirty="0" err="1">
                <a:latin typeface="Calibri" panose="020F0502020204030204" pitchFamily="34" charset="0"/>
              </a:rPr>
              <a:t>red</a:t>
            </a:r>
            <a:r>
              <a:rPr lang="fr-FR" sz="1300" dirty="0">
                <a:latin typeface="Calibri" panose="020F0502020204030204" pitchFamily="34" charset="0"/>
              </a:rPr>
              <a:t> line. </a:t>
            </a:r>
            <a:r>
              <a:rPr lang="fr-FR" sz="1300" b="1" dirty="0" smtClean="0">
                <a:latin typeface="Calibri" panose="020F0502020204030204" pitchFamily="34" charset="0"/>
              </a:rPr>
              <a:t>(CLICK)</a:t>
            </a:r>
            <a:endParaRPr lang="fr-FR" sz="1300" b="1" dirty="0">
              <a:latin typeface="Calibri" panose="020F0502020204030204" pitchFamily="34" charset="0"/>
            </a:endParaRPr>
          </a:p>
          <a:p>
            <a:r>
              <a:rPr lang="fr-FR" sz="1300" dirty="0" err="1">
                <a:latin typeface="Calibri" panose="020F0502020204030204" pitchFamily="34" charset="0"/>
              </a:rPr>
              <a:t>They</a:t>
            </a:r>
            <a:r>
              <a:rPr lang="fr-FR" sz="1300" dirty="0">
                <a:latin typeface="Calibri" panose="020F0502020204030204" pitchFamily="34" charset="0"/>
              </a:rPr>
              <a:t> </a:t>
            </a:r>
            <a:r>
              <a:rPr lang="fr-FR" sz="1300" dirty="0" err="1">
                <a:latin typeface="Calibri" panose="020F0502020204030204" pitchFamily="34" charset="0"/>
              </a:rPr>
              <a:t>started</a:t>
            </a:r>
            <a:r>
              <a:rPr lang="fr-FR" sz="1300" dirty="0">
                <a:latin typeface="Calibri" panose="020F0502020204030204" pitchFamily="34" charset="0"/>
              </a:rPr>
              <a:t> out </a:t>
            </a:r>
            <a:r>
              <a:rPr lang="fr-FR" sz="1300" dirty="0" err="1">
                <a:latin typeface="Calibri" panose="020F0502020204030204" pitchFamily="34" charset="0"/>
              </a:rPr>
              <a:t>lower</a:t>
            </a:r>
            <a:r>
              <a:rPr lang="fr-FR" sz="1300" dirty="0">
                <a:latin typeface="Calibri" panose="020F0502020204030204" pitchFamily="34" charset="0"/>
              </a:rPr>
              <a:t> on the </a:t>
            </a:r>
            <a:r>
              <a:rPr lang="fr-FR" sz="1300" dirty="0" err="1">
                <a:latin typeface="Calibri" panose="020F0502020204030204" pitchFamily="34" charset="0"/>
              </a:rPr>
              <a:t>pre-test</a:t>
            </a:r>
            <a:r>
              <a:rPr lang="fr-FR" sz="1300" dirty="0">
                <a:latin typeface="Calibri" panose="020F0502020204030204" pitchFamily="34" charset="0"/>
              </a:rPr>
              <a:t>, but </a:t>
            </a:r>
            <a:r>
              <a:rPr lang="fr-FR" sz="1300" dirty="0" err="1">
                <a:latin typeface="Calibri" panose="020F0502020204030204" pitchFamily="34" charset="0"/>
              </a:rPr>
              <a:t>outperformed</a:t>
            </a:r>
            <a:r>
              <a:rPr lang="fr-FR" sz="1300" dirty="0">
                <a:latin typeface="Calibri" panose="020F0502020204030204" pitchFamily="34" charset="0"/>
              </a:rPr>
              <a:t> all </a:t>
            </a:r>
            <a:r>
              <a:rPr lang="fr-FR" sz="1300" dirty="0" err="1">
                <a:latin typeface="Calibri" panose="020F0502020204030204" pitchFamily="34" charset="0"/>
              </a:rPr>
              <a:t>other</a:t>
            </a:r>
            <a:r>
              <a:rPr lang="fr-FR" sz="1300" dirty="0">
                <a:latin typeface="Calibri" panose="020F0502020204030204" pitchFamily="34" charset="0"/>
              </a:rPr>
              <a:t> groups on all </a:t>
            </a:r>
            <a:r>
              <a:rPr lang="fr-FR" sz="1300" dirty="0" err="1">
                <a:latin typeface="Calibri" panose="020F0502020204030204" pitchFamily="34" charset="0"/>
              </a:rPr>
              <a:t>other</a:t>
            </a:r>
            <a:r>
              <a:rPr lang="fr-FR" sz="1300" dirty="0">
                <a:latin typeface="Calibri" panose="020F0502020204030204" pitchFamily="34" charset="0"/>
              </a:rPr>
              <a:t> tests.</a:t>
            </a:r>
          </a:p>
          <a:p>
            <a:pPr defTabSz="931580">
              <a:defRPr/>
            </a:pPr>
            <a:r>
              <a:rPr lang="en-US" sz="1300" dirty="0" smtClean="0">
                <a:latin typeface="Calibri" panose="020F0502020204030204" pitchFamily="34" charset="0"/>
              </a:rPr>
              <a:t>And this performance generalized even to novel sentences</a:t>
            </a:r>
            <a:r>
              <a:rPr lang="en-US" sz="1300" baseline="0" dirty="0" smtClean="0">
                <a:latin typeface="Calibri" panose="020F0502020204030204" pitchFamily="34" charset="0"/>
              </a:rPr>
              <a:t> </a:t>
            </a:r>
            <a:r>
              <a:rPr lang="en-US" sz="1300" dirty="0" smtClean="0">
                <a:latin typeface="Calibri" panose="020F0502020204030204" pitchFamily="34" charset="0"/>
              </a:rPr>
              <a:t>spoken by other speakers, to which participants were not exposed before the test.</a:t>
            </a:r>
          </a:p>
          <a:p>
            <a:pPr defTabSz="931580">
              <a:defRPr/>
            </a:pPr>
            <a:endParaRPr lang="en-US" sz="1300" dirty="0" smtClean="0">
              <a:latin typeface="Calibri" panose="020F0502020204030204" pitchFamily="34" charset="0"/>
            </a:endParaRPr>
          </a:p>
          <a:p>
            <a:pPr defTabSz="931580">
              <a:defRPr/>
            </a:pPr>
            <a:r>
              <a:rPr lang="en-US" sz="1300" b="1" dirty="0" smtClean="0">
                <a:latin typeface="Calibri" panose="020F0502020204030204" pitchFamily="34" charset="0"/>
              </a:rPr>
              <a:t>(CLICK) Conclusion</a:t>
            </a:r>
            <a:r>
              <a:rPr lang="en-US" sz="1300" b="1" dirty="0">
                <a:latin typeface="Calibri" panose="020F0502020204030204" pitchFamily="34" charset="0"/>
              </a:rPr>
              <a:t>: captions (in the target language) can help in L2 segmentation of continuous speech.</a:t>
            </a:r>
          </a:p>
          <a:p>
            <a:pPr defTabSz="931580">
              <a:defRPr/>
            </a:pPr>
            <a:r>
              <a:rPr lang="en-US" sz="1300" b="1" dirty="0">
                <a:latin typeface="Calibri" panose="020F0502020204030204" pitchFamily="34" charset="0"/>
              </a:rPr>
              <a:t>=&gt; Of course, we need more research here too: their sample size was small. We really need to replicate and extend this more. But this </a:t>
            </a:r>
            <a:r>
              <a:rPr lang="en-US" sz="1300" b="1" dirty="0" smtClean="0">
                <a:latin typeface="Calibri" panose="020F0502020204030204" pitchFamily="34" charset="0"/>
              </a:rPr>
              <a:t>appears </a:t>
            </a:r>
            <a:r>
              <a:rPr lang="en-US" sz="1300" b="1" dirty="0">
                <a:latin typeface="Calibri" panose="020F0502020204030204" pitchFamily="34" charset="0"/>
              </a:rPr>
              <a:t>rather promising, as an activity to help </a:t>
            </a:r>
            <a:r>
              <a:rPr lang="en-US" sz="1300" b="1" dirty="0" smtClean="0">
                <a:latin typeface="Calibri" panose="020F0502020204030204" pitchFamily="34" charset="0"/>
              </a:rPr>
              <a:t>(CLICK) develop word recognition in </a:t>
            </a:r>
            <a:r>
              <a:rPr lang="en-US" sz="1300" b="1" dirty="0" smtClean="0">
                <a:latin typeface="Calibri" panose="020F0502020204030204" pitchFamily="34" charset="0"/>
              </a:rPr>
              <a:t>L2,</a:t>
            </a:r>
            <a:r>
              <a:rPr lang="en-US" sz="1300" b="1" baseline="0" dirty="0" smtClean="0">
                <a:latin typeface="Calibri" panose="020F0502020204030204" pitchFamily="34" charset="0"/>
              </a:rPr>
              <a:t> and (CLICK) perhaps also L2 pronunciation development and </a:t>
            </a:r>
            <a:r>
              <a:rPr lang="en-US" sz="1300" b="1" baseline="0" dirty="0" err="1" smtClean="0">
                <a:latin typeface="Calibri" panose="020F0502020204030204" pitchFamily="34" charset="0"/>
              </a:rPr>
              <a:t>phonolexical</a:t>
            </a:r>
            <a:r>
              <a:rPr lang="en-US" sz="1300" b="1" baseline="0" dirty="0" smtClean="0">
                <a:latin typeface="Calibri" panose="020F0502020204030204" pitchFamily="34" charset="0"/>
              </a:rPr>
              <a:t> acquisition </a:t>
            </a:r>
            <a:r>
              <a:rPr lang="en-US" sz="1200" b="0" baseline="0" dirty="0" smtClean="0">
                <a:latin typeface="+mj-lt"/>
              </a:rPr>
              <a:t>(talk by </a:t>
            </a:r>
            <a:r>
              <a:rPr lang="en-US" sz="1200" b="0" dirty="0" err="1" smtClean="0">
                <a:latin typeface="+mj-lt"/>
              </a:rPr>
              <a:t>Wisniewska</a:t>
            </a:r>
            <a:r>
              <a:rPr lang="en-US" sz="1200" b="0" dirty="0" smtClean="0">
                <a:latin typeface="+mj-lt"/>
              </a:rPr>
              <a:t> &amp; </a:t>
            </a:r>
            <a:r>
              <a:rPr lang="en-US" sz="1200" b="0" baseline="0" dirty="0" smtClean="0">
                <a:latin typeface="+mj-lt"/>
              </a:rPr>
              <a:t>Mora)</a:t>
            </a:r>
            <a:endParaRPr lang="en-US" sz="1200" b="0" dirty="0">
              <a:latin typeface="+mj-lt"/>
            </a:endParaRPr>
          </a:p>
          <a:p>
            <a:endParaRPr lang="fr-FR" sz="1300" dirty="0"/>
          </a:p>
        </p:txBody>
      </p:sp>
      <p:sp>
        <p:nvSpPr>
          <p:cNvPr id="4" name="Slide Number Placeholder 3"/>
          <p:cNvSpPr>
            <a:spLocks noGrp="1"/>
          </p:cNvSpPr>
          <p:nvPr>
            <p:ph type="sldNum" sz="quarter" idx="10"/>
          </p:nvPr>
        </p:nvSpPr>
        <p:spPr/>
        <p:txBody>
          <a:bodyPr/>
          <a:lstStyle/>
          <a:p>
            <a:fld id="{4F67769F-EF13-46D9-AF29-9547EF1BB342}" type="slidenum">
              <a:rPr lang="en-US" smtClean="0"/>
              <a:t>41</a:t>
            </a:fld>
            <a:endParaRPr lang="en-US"/>
          </a:p>
        </p:txBody>
      </p:sp>
    </p:spTree>
    <p:extLst>
      <p:ext uri="{BB962C8B-B14F-4D97-AF65-F5344CB8AC3E}">
        <p14:creationId xmlns:p14="http://schemas.microsoft.com/office/powerpoint/2010/main" val="13729728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80">
              <a:defRPr/>
            </a:pPr>
            <a:r>
              <a:rPr lang="en-US" b="1" dirty="0" smtClean="0"/>
              <a:t>[PAUSE]</a:t>
            </a:r>
          </a:p>
          <a:p>
            <a:pPr defTabSz="931580">
              <a:defRPr/>
            </a:pPr>
            <a:r>
              <a:rPr lang="en-US" dirty="0" smtClean="0"/>
              <a:t>Okay,</a:t>
            </a:r>
            <a:r>
              <a:rPr lang="en-US" baseline="0" dirty="0" smtClean="0"/>
              <a:t> let’s recap. We’ve talked about the Mental lexicon at length and about ways to capitalize on that research for pronunciation teaching.</a:t>
            </a:r>
          </a:p>
          <a:p>
            <a:pPr defTabSz="931580">
              <a:defRPr/>
            </a:pPr>
            <a:endParaRPr lang="en-US" baseline="0" dirty="0" smtClean="0"/>
          </a:p>
          <a:p>
            <a:pPr defTabSz="931580">
              <a:defRPr/>
            </a:pPr>
            <a:r>
              <a:rPr lang="en-US" dirty="0" smtClean="0"/>
              <a:t>Now, this is the other area I’d like to focus on: </a:t>
            </a:r>
          </a:p>
          <a:p>
            <a:pPr defTabSz="931580">
              <a:defRPr/>
            </a:pPr>
            <a:r>
              <a:rPr lang="en-US" dirty="0" smtClean="0"/>
              <a:t>In some</a:t>
            </a:r>
            <a:r>
              <a:rPr lang="en-US" baseline="0" dirty="0" smtClean="0"/>
              <a:t> of the research done in my lab, we’ve been investigating how individual differences among learners impact the acquisition of L2 phonology. And we’re particularly interested in the role of </a:t>
            </a:r>
            <a:r>
              <a:rPr lang="en-US" b="1" baseline="0" dirty="0" smtClean="0"/>
              <a:t>executive functions</a:t>
            </a:r>
            <a:r>
              <a:rPr lang="en-US" baseline="0" dirty="0" smtClean="0"/>
              <a:t>, like working memory, attention, inhibition.  </a:t>
            </a:r>
          </a:p>
        </p:txBody>
      </p:sp>
      <p:sp>
        <p:nvSpPr>
          <p:cNvPr id="4" name="Slide Number Placeholder 3"/>
          <p:cNvSpPr>
            <a:spLocks noGrp="1"/>
          </p:cNvSpPr>
          <p:nvPr>
            <p:ph type="sldNum" sz="quarter" idx="10"/>
          </p:nvPr>
        </p:nvSpPr>
        <p:spPr/>
        <p:txBody>
          <a:bodyPr/>
          <a:lstStyle/>
          <a:p>
            <a:fld id="{4F67769F-EF13-46D9-AF29-9547EF1BB342}" type="slidenum">
              <a:rPr lang="en-US" smtClean="0"/>
              <a:t>42</a:t>
            </a:fld>
            <a:endParaRPr lang="en-US"/>
          </a:p>
        </p:txBody>
      </p:sp>
    </p:spTree>
    <p:extLst>
      <p:ext uri="{BB962C8B-B14F-4D97-AF65-F5344CB8AC3E}">
        <p14:creationId xmlns:p14="http://schemas.microsoft.com/office/powerpoint/2010/main" val="10506415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smtClean="0">
                <a:latin typeface="Calibri" panose="020F0502020204030204" pitchFamily="34" charset="0"/>
              </a:rPr>
              <a:t>(CLICK) </a:t>
            </a:r>
            <a:r>
              <a:rPr lang="en-US" sz="1100" dirty="0" smtClean="0">
                <a:latin typeface="Calibri" panose="020F0502020204030204" pitchFamily="34" charset="0"/>
              </a:rPr>
              <a:t>The </a:t>
            </a:r>
            <a:r>
              <a:rPr lang="en-US" sz="1100" dirty="0">
                <a:latin typeface="Calibri" panose="020F0502020204030204" pitchFamily="34" charset="0"/>
              </a:rPr>
              <a:t>term executive functions refers to the Higher-level cognitive skills we use to control and coordinate our other cognitive abilities and behaviors. They include abilities such as </a:t>
            </a:r>
            <a:r>
              <a:rPr lang="en-US" sz="1100" u="sng" dirty="0">
                <a:latin typeface="Calibri" panose="020F0502020204030204" pitchFamily="34" charset="0"/>
              </a:rPr>
              <a:t>attention</a:t>
            </a:r>
            <a:r>
              <a:rPr lang="en-US" sz="1100" dirty="0">
                <a:latin typeface="Calibri" panose="020F0502020204030204" pitchFamily="34" charset="0"/>
              </a:rPr>
              <a:t>, </a:t>
            </a:r>
            <a:r>
              <a:rPr lang="en-US" sz="1100" u="sng" dirty="0">
                <a:latin typeface="Calibri" panose="020F0502020204030204" pitchFamily="34" charset="0"/>
              </a:rPr>
              <a:t>planning</a:t>
            </a:r>
            <a:r>
              <a:rPr lang="en-US" sz="1100" dirty="0">
                <a:latin typeface="Calibri" panose="020F0502020204030204" pitchFamily="34" charset="0"/>
              </a:rPr>
              <a:t>, </a:t>
            </a:r>
            <a:r>
              <a:rPr lang="en-US" sz="1100" u="sng" dirty="0">
                <a:latin typeface="Calibri" panose="020F0502020204030204" pitchFamily="34" charset="0"/>
              </a:rPr>
              <a:t>working memory</a:t>
            </a:r>
            <a:r>
              <a:rPr lang="en-US" sz="1100" dirty="0">
                <a:latin typeface="Calibri" panose="020F0502020204030204" pitchFamily="34" charset="0"/>
              </a:rPr>
              <a:t>, </a:t>
            </a:r>
            <a:r>
              <a:rPr lang="en-US" sz="1100" u="sng" dirty="0">
                <a:latin typeface="Calibri" panose="020F0502020204030204" pitchFamily="34" charset="0"/>
              </a:rPr>
              <a:t>selecting information, monitoring</a:t>
            </a:r>
            <a:r>
              <a:rPr lang="en-US" sz="1100" dirty="0">
                <a:latin typeface="Calibri" panose="020F0502020204030204" pitchFamily="34" charset="0"/>
              </a:rPr>
              <a:t>, </a:t>
            </a:r>
            <a:r>
              <a:rPr lang="en-US" sz="1100" u="sng" dirty="0">
                <a:latin typeface="Calibri" panose="020F0502020204030204" pitchFamily="34" charset="0"/>
              </a:rPr>
              <a:t>inhibiting certain behaviors</a:t>
            </a:r>
            <a:r>
              <a:rPr lang="en-US" sz="1100" dirty="0">
                <a:latin typeface="Calibri" panose="020F0502020204030204" pitchFamily="34" charset="0"/>
              </a:rPr>
              <a:t>, </a:t>
            </a:r>
            <a:r>
              <a:rPr lang="en-US" sz="1100" u="sng" dirty="0">
                <a:latin typeface="Calibri" panose="020F0502020204030204" pitchFamily="34" charset="0"/>
              </a:rPr>
              <a:t>decision-making, among others</a:t>
            </a:r>
            <a:r>
              <a:rPr lang="en-US" sz="1100" dirty="0">
                <a:latin typeface="Calibri" panose="020F0502020204030204" pitchFamily="34" charset="0"/>
              </a:rPr>
              <a:t>. </a:t>
            </a:r>
            <a:endParaRPr lang="en-US" sz="1100" dirty="0" smtClean="0">
              <a:latin typeface="Calibri" panose="020F0502020204030204" pitchFamily="34" charset="0"/>
            </a:endParaRPr>
          </a:p>
          <a:p>
            <a:endParaRPr lang="en-US" sz="1100" b="1" kern="1200" dirty="0" smtClean="0">
              <a:solidFill>
                <a:schemeClr val="tx1"/>
              </a:solidFill>
              <a:effectLst/>
              <a:latin typeface="Calibri" panose="020F0502020204030204" pitchFamily="34" charset="0"/>
              <a:ea typeface="+mn-ea"/>
              <a:cs typeface="+mn-cs"/>
            </a:endParaRPr>
          </a:p>
          <a:p>
            <a:r>
              <a:rPr lang="en-US" sz="1200" b="1" kern="1200" dirty="0" smtClean="0">
                <a:solidFill>
                  <a:schemeClr val="tx1"/>
                </a:solidFill>
                <a:effectLst/>
                <a:latin typeface="+mn-lt"/>
                <a:ea typeface="+mn-ea"/>
                <a:cs typeface="+mn-cs"/>
              </a:rPr>
              <a:t>Importantly, many of the abilities pertaining to executive functions could play a role in (L2) language learning.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Here are two important “candidates” among executive functions that we’ve investigated, and how they can play a role in L2 phonology.</a:t>
            </a:r>
          </a:p>
          <a:p>
            <a:r>
              <a:rPr lang="en-US" sz="1200" b="1" kern="1200" dirty="0" smtClean="0">
                <a:solidFill>
                  <a:schemeClr val="tx1"/>
                </a:solidFill>
                <a:effectLst/>
                <a:latin typeface="+mn-lt"/>
                <a:ea typeface="+mn-ea"/>
                <a:cs typeface="+mn-cs"/>
              </a:rPr>
              <a:t>CLICK</a:t>
            </a:r>
            <a:r>
              <a:rPr lang="en-US" sz="1200" kern="1200" dirty="0" smtClean="0">
                <a:solidFill>
                  <a:schemeClr val="tx1"/>
                </a:solidFill>
                <a:effectLst/>
                <a:latin typeface="+mn-lt"/>
                <a:ea typeface="+mn-ea"/>
                <a:cs typeface="+mn-cs"/>
              </a:rPr>
              <a:t>=&gt; Attention Control is the skill that’s involved for instance in the “cocktail party effect”, when you tune out everything else – you focus on the conversation you’re in,</a:t>
            </a:r>
            <a:r>
              <a:rPr lang="en-US" sz="1200" kern="1200" baseline="0" dirty="0" smtClean="0">
                <a:solidFill>
                  <a:schemeClr val="tx1"/>
                </a:solidFill>
                <a:effectLst/>
                <a:latin typeface="+mn-lt"/>
                <a:ea typeface="+mn-ea"/>
                <a:cs typeface="+mn-cs"/>
              </a:rPr>
              <a:t> and </a:t>
            </a:r>
            <a:r>
              <a:rPr lang="en-US" sz="1200" kern="1200" dirty="0" smtClean="0">
                <a:solidFill>
                  <a:schemeClr val="tx1"/>
                </a:solidFill>
                <a:effectLst/>
                <a:latin typeface="+mn-lt"/>
                <a:ea typeface="+mn-ea"/>
                <a:cs typeface="+mn-cs"/>
              </a:rPr>
              <a:t>tune out everything else into background noise – until someone in the room says your name, for instance. This typically makes you immediately shift your attention to it, but then you can tune out the background noise again.</a:t>
            </a:r>
          </a:p>
          <a:p>
            <a:endParaRPr lang="en-US" sz="1200" b="1" kern="1200" dirty="0" smtClean="0">
              <a:solidFill>
                <a:schemeClr val="tx1"/>
              </a:solidFill>
              <a:effectLst/>
              <a:latin typeface="+mn-lt"/>
              <a:ea typeface="+mn-ea"/>
              <a:cs typeface="+mn-cs"/>
            </a:endParaRPr>
          </a:p>
          <a:p>
            <a:r>
              <a:rPr lang="en-US" b="1" dirty="0" smtClean="0">
                <a:latin typeface="Calibri" panose="020F0502020204030204" pitchFamily="34" charset="0"/>
              </a:rPr>
              <a:t>For </a:t>
            </a:r>
            <a:r>
              <a:rPr lang="en-US" b="1" dirty="0">
                <a:latin typeface="Calibri" panose="020F0502020204030204" pitchFamily="34" charset="0"/>
              </a:rPr>
              <a:t>L2 phonology, attention</a:t>
            </a:r>
            <a:r>
              <a:rPr lang="en-US" dirty="0">
                <a:latin typeface="Calibri" panose="020F0502020204030204" pitchFamily="34" charset="0"/>
              </a:rPr>
              <a:t> control can play a large role in “noticing”, and facilitate the processing of phonetic information. For example, about 9 or 10 years ago, I was pronouncing the word “idea” as “I-dee”. (I’d say – Oh I’ve got a great i-dee, let’s get some wine!) === Until one day, as I was listening to someone say “Here is the idea: what we should </a:t>
            </a:r>
            <a:r>
              <a:rPr lang="en-US" dirty="0" smtClean="0">
                <a:latin typeface="Calibri" panose="020F0502020204030204" pitchFamily="34" charset="0"/>
              </a:rPr>
              <a:t>do is…“ </a:t>
            </a:r>
            <a:r>
              <a:rPr lang="en-US" dirty="0">
                <a:latin typeface="Calibri" panose="020F0502020204030204" pitchFamily="34" charset="0"/>
              </a:rPr>
              <a:t>.. but I never heard what we should do, it faded away because my attention had been suddenly focused on the way he said the word </a:t>
            </a:r>
            <a:r>
              <a:rPr lang="en-US" b="1" dirty="0">
                <a:latin typeface="Calibri" panose="020F0502020204030204" pitchFamily="34" charset="0"/>
              </a:rPr>
              <a:t>“idea”. </a:t>
            </a:r>
            <a:r>
              <a:rPr lang="en-US" dirty="0">
                <a:latin typeface="Calibri" panose="020F0502020204030204" pitchFamily="34" charset="0"/>
              </a:rPr>
              <a:t>This can sometimes happen on its own, like in this case, but in other cases, attentional focus can be </a:t>
            </a:r>
            <a:r>
              <a:rPr lang="en-US" b="1" dirty="0">
                <a:latin typeface="Calibri" panose="020F0502020204030204" pitchFamily="34" charset="0"/>
              </a:rPr>
              <a:t>directed to something </a:t>
            </a:r>
            <a:r>
              <a:rPr lang="en-US" dirty="0">
                <a:latin typeface="Calibri" panose="020F0502020204030204" pitchFamily="34" charset="0"/>
              </a:rPr>
              <a:t>by others – like the day my students gently pointed out that I was always saying “</a:t>
            </a:r>
            <a:r>
              <a:rPr lang="en-US" dirty="0" err="1">
                <a:latin typeface="Calibri" panose="020F0502020204030204" pitchFamily="34" charset="0"/>
              </a:rPr>
              <a:t>conSEquence</a:t>
            </a:r>
            <a:r>
              <a:rPr lang="en-US" dirty="0">
                <a:latin typeface="Calibri" panose="020F0502020204030204" pitchFamily="34" charset="0"/>
              </a:rPr>
              <a:t>” instead of  “</a:t>
            </a:r>
            <a:r>
              <a:rPr lang="en-US" dirty="0" err="1">
                <a:latin typeface="Calibri" panose="020F0502020204030204" pitchFamily="34" charset="0"/>
              </a:rPr>
              <a:t>CONsequence</a:t>
            </a:r>
            <a:r>
              <a:rPr lang="en-US" dirty="0">
                <a:latin typeface="Calibri" panose="020F0502020204030204" pitchFamily="34" charset="0"/>
              </a:rPr>
              <a:t>”. I had never noticed before. This type of explicit feedback has the power to direct your attention to the form of words.  </a:t>
            </a:r>
            <a:r>
              <a:rPr lang="en-US" b="1" dirty="0">
                <a:latin typeface="Calibri" panose="020F0502020204030204" pitchFamily="34" charset="0"/>
              </a:rPr>
              <a:t>And people differ in how much or how easily they’re able to shift the focus of their attention on various things. </a:t>
            </a:r>
          </a:p>
        </p:txBody>
      </p:sp>
      <p:sp>
        <p:nvSpPr>
          <p:cNvPr id="4" name="Slide Number Placeholder 3"/>
          <p:cNvSpPr>
            <a:spLocks noGrp="1"/>
          </p:cNvSpPr>
          <p:nvPr>
            <p:ph type="sldNum" sz="quarter" idx="10"/>
          </p:nvPr>
        </p:nvSpPr>
        <p:spPr/>
        <p:txBody>
          <a:bodyPr/>
          <a:lstStyle/>
          <a:p>
            <a:fld id="{FE5659F3-9095-439B-909E-ED137741DF61}" type="slidenum">
              <a:rPr lang="en-US" smtClean="0"/>
              <a:t>43</a:t>
            </a:fld>
            <a:endParaRPr lang="en-US"/>
          </a:p>
        </p:txBody>
      </p:sp>
    </p:spTree>
    <p:extLst>
      <p:ext uri="{BB962C8B-B14F-4D97-AF65-F5344CB8AC3E}">
        <p14:creationId xmlns:p14="http://schemas.microsoft.com/office/powerpoint/2010/main" val="22328816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latin typeface="Calibri" panose="020F0502020204030204" pitchFamily="34" charset="0"/>
              </a:rPr>
              <a:t>The other one is inhibition. It is related to attention, but it’s a bit different</a:t>
            </a:r>
            <a:r>
              <a:rPr lang="en-US" sz="1300" dirty="0" smtClean="0">
                <a:latin typeface="Calibri" panose="020F0502020204030204" pitchFamily="34" charset="0"/>
              </a:rPr>
              <a:t>.</a:t>
            </a:r>
          </a:p>
          <a:p>
            <a:r>
              <a:rPr lang="en-US" sz="1300" dirty="0" smtClean="0">
                <a:latin typeface="Calibri" panose="020F0502020204030204" pitchFamily="34" charset="0"/>
              </a:rPr>
              <a:t> </a:t>
            </a:r>
            <a:endParaRPr lang="en-US" sz="1300" dirty="0">
              <a:latin typeface="Calibri" panose="020F0502020204030204" pitchFamily="34" charset="0"/>
            </a:endParaRPr>
          </a:p>
          <a:p>
            <a:r>
              <a:rPr lang="en-US" sz="1300" dirty="0">
                <a:latin typeface="Calibri" panose="020F0502020204030204" pitchFamily="34" charset="0"/>
              </a:rPr>
              <a:t>Inhibition is about suppressing an automatic response, or resist interference. </a:t>
            </a:r>
            <a:endParaRPr lang="en-US" sz="1300" dirty="0" smtClean="0">
              <a:latin typeface="Calibri" panose="020F0502020204030204" pitchFamily="34" charset="0"/>
            </a:endParaRPr>
          </a:p>
          <a:p>
            <a:endParaRPr lang="en-US" sz="1300" dirty="0" smtClean="0">
              <a:latin typeface="Calibri" panose="020F0502020204030204" pitchFamily="34" charset="0"/>
            </a:endParaRPr>
          </a:p>
          <a:p>
            <a:r>
              <a:rPr lang="en-US" sz="1300" b="1" dirty="0" smtClean="0">
                <a:latin typeface="Calibri" panose="020F0502020204030204" pitchFamily="34" charset="0"/>
              </a:rPr>
              <a:t>And </a:t>
            </a:r>
            <a:r>
              <a:rPr lang="en-US" sz="1300" b="1" dirty="0">
                <a:latin typeface="Calibri" panose="020F0502020204030204" pitchFamily="34" charset="0"/>
              </a:rPr>
              <a:t>for L2 phonology</a:t>
            </a:r>
            <a:r>
              <a:rPr lang="en-US" sz="1300" dirty="0">
                <a:latin typeface="Calibri" panose="020F0502020204030204" pitchFamily="34" charset="0"/>
              </a:rPr>
              <a:t>, returning to my examples above of mispronouncing “idea” and “</a:t>
            </a:r>
            <a:r>
              <a:rPr lang="en-US" sz="1300" dirty="0" err="1">
                <a:latin typeface="Calibri" panose="020F0502020204030204" pitchFamily="34" charset="0"/>
              </a:rPr>
              <a:t>CONsequence</a:t>
            </a:r>
            <a:r>
              <a:rPr lang="en-US" sz="1300" dirty="0">
                <a:latin typeface="Calibri" panose="020F0502020204030204" pitchFamily="34" charset="0"/>
              </a:rPr>
              <a:t>”, after noticing these, my brain still had to actively </a:t>
            </a:r>
            <a:r>
              <a:rPr lang="en-US" sz="1300" b="1" dirty="0">
                <a:latin typeface="Calibri" panose="020F0502020204030204" pitchFamily="34" charset="0"/>
              </a:rPr>
              <a:t>suppress</a:t>
            </a:r>
            <a:r>
              <a:rPr lang="en-US" sz="1300" dirty="0">
                <a:latin typeface="Calibri" panose="020F0502020204030204" pitchFamily="34" charset="0"/>
              </a:rPr>
              <a:t> the activation of these mispronunciations every time, to prevent them from coming to the </a:t>
            </a:r>
            <a:r>
              <a:rPr lang="en-US" sz="1300" dirty="0" smtClean="0">
                <a:latin typeface="Calibri" panose="020F0502020204030204" pitchFamily="34" charset="0"/>
              </a:rPr>
              <a:t>surface.</a:t>
            </a:r>
            <a:endParaRPr lang="en-US" sz="1300" dirty="0">
              <a:latin typeface="Calibri" panose="020F0502020204030204" pitchFamily="34" charset="0"/>
            </a:endParaRPr>
          </a:p>
          <a:p>
            <a:endParaRPr lang="en-US" sz="1300" dirty="0" smtClean="0">
              <a:latin typeface="Calibri" panose="020F0502020204030204" pitchFamily="34" charset="0"/>
            </a:endParaRPr>
          </a:p>
          <a:p>
            <a:pPr marL="285750" indent="-285750">
              <a:buFont typeface="Wingdings" panose="05000000000000000000" pitchFamily="2" charset="2"/>
              <a:buChar char="Ø"/>
            </a:pPr>
            <a:r>
              <a:rPr lang="en-US" sz="1300" dirty="0" smtClean="0">
                <a:latin typeface="Calibri" panose="020F0502020204030204" pitchFamily="34" charset="0"/>
              </a:rPr>
              <a:t>So</a:t>
            </a:r>
            <a:r>
              <a:rPr lang="en-US" sz="1300" dirty="0">
                <a:latin typeface="Calibri" panose="020F0502020204030204" pitchFamily="34" charset="0"/>
              </a:rPr>
              <a:t>, for L2 phonology, inhibition has the potential to prevent the L1 from interfering with the L2, </a:t>
            </a:r>
            <a:r>
              <a:rPr lang="en-US" sz="1300" dirty="0" smtClean="0">
                <a:latin typeface="Calibri" panose="020F0502020204030204" pitchFamily="34" charset="0"/>
              </a:rPr>
              <a:t>and helps suppress </a:t>
            </a:r>
            <a:r>
              <a:rPr lang="en-US" sz="1300" dirty="0">
                <a:latin typeface="Calibri" panose="020F0502020204030204" pitchFamily="34" charset="0"/>
              </a:rPr>
              <a:t>the activation of inaccurate forms, for example. </a:t>
            </a:r>
            <a:endParaRPr lang="en-US" sz="1300" dirty="0" smtClean="0">
              <a:latin typeface="Calibri" panose="020F0502020204030204" pitchFamily="34" charset="0"/>
            </a:endParaRPr>
          </a:p>
          <a:p>
            <a:endParaRPr lang="en-US" sz="1300" b="1" dirty="0" smtClean="0">
              <a:latin typeface="Calibri" panose="020F0502020204030204" pitchFamily="34" charset="0"/>
            </a:endParaRPr>
          </a:p>
          <a:p>
            <a:r>
              <a:rPr lang="en-US" sz="1300" b="1" dirty="0" smtClean="0">
                <a:latin typeface="Calibri" panose="020F0502020204030204" pitchFamily="34" charset="0"/>
              </a:rPr>
              <a:t>And </a:t>
            </a:r>
            <a:r>
              <a:rPr lang="en-US" sz="1300" b="1" dirty="0">
                <a:latin typeface="Calibri" panose="020F0502020204030204" pitchFamily="34" charset="0"/>
              </a:rPr>
              <a:t>again, here, people differ in how strong their inhibitory skill is.</a:t>
            </a:r>
          </a:p>
          <a:p>
            <a:endParaRPr lang="en-US"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FE5659F3-9095-439B-909E-ED137741DF61}" type="slidenum">
              <a:rPr lang="en-US" smtClean="0"/>
              <a:t>44</a:t>
            </a:fld>
            <a:endParaRPr lang="en-US"/>
          </a:p>
        </p:txBody>
      </p:sp>
    </p:spTree>
    <p:extLst>
      <p:ext uri="{BB962C8B-B14F-4D97-AF65-F5344CB8AC3E}">
        <p14:creationId xmlns:p14="http://schemas.microsoft.com/office/powerpoint/2010/main" val="22328816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smtClean="0">
                <a:latin typeface="+mn-lt"/>
              </a:rPr>
              <a:t>Executive functions are linked to L2 phonology  – and there’s a lot of work that’s been done on this</a:t>
            </a:r>
            <a:r>
              <a:rPr lang="en-US" sz="1300" baseline="0" dirty="0" smtClean="0">
                <a:latin typeface="+mn-lt"/>
              </a:rPr>
              <a:t> by many people. (CLICK</a:t>
            </a:r>
            <a:r>
              <a:rPr lang="en-US" sz="1300" baseline="0" dirty="0" smtClean="0">
                <a:latin typeface="+mn-lt"/>
              </a:rPr>
              <a:t>)</a:t>
            </a:r>
          </a:p>
          <a:p>
            <a:r>
              <a:rPr lang="en-US" sz="1300" baseline="0" dirty="0" smtClean="0">
                <a:latin typeface="+mn-lt"/>
              </a:rPr>
              <a:t>What </a:t>
            </a:r>
            <a:r>
              <a:rPr lang="en-US" sz="1300" baseline="0" dirty="0" smtClean="0">
                <a:latin typeface="+mn-lt"/>
              </a:rPr>
              <a:t>we have currently is a pretty complex picture: </a:t>
            </a:r>
          </a:p>
          <a:p>
            <a:pPr marL="165237" indent="-165237">
              <a:buFont typeface="Arial" panose="020B0604020202020204" pitchFamily="34" charset="0"/>
              <a:buChar char="•"/>
            </a:pPr>
            <a:r>
              <a:rPr lang="en-US" sz="1300" baseline="0" dirty="0" smtClean="0">
                <a:latin typeface="+mn-lt"/>
              </a:rPr>
              <a:t>We know that more efficient inhibition </a:t>
            </a:r>
            <a:r>
              <a:rPr lang="en-US" sz="1300" b="1" baseline="0" dirty="0" smtClean="0">
                <a:latin typeface="+mn-lt"/>
              </a:rPr>
              <a:t>(CLICK) </a:t>
            </a:r>
            <a:r>
              <a:rPr lang="en-US" sz="1300" baseline="0" dirty="0" smtClean="0">
                <a:latin typeface="+mn-lt"/>
              </a:rPr>
              <a:t>and working memory </a:t>
            </a:r>
            <a:r>
              <a:rPr lang="en-US" sz="1300" b="1" baseline="0" dirty="0" smtClean="0">
                <a:latin typeface="+mn-lt"/>
              </a:rPr>
              <a:t>(CLICK)  </a:t>
            </a:r>
            <a:r>
              <a:rPr lang="en-US" sz="1300" baseline="0" dirty="0" smtClean="0">
                <a:latin typeface="+mn-lt"/>
              </a:rPr>
              <a:t>are linked to L2 fluency and to phonological  processing  across the entire phonological grammar</a:t>
            </a:r>
          </a:p>
          <a:p>
            <a:pPr marL="165237" indent="-165237">
              <a:buFont typeface="Arial" panose="020B0604020202020204" pitchFamily="34" charset="0"/>
              <a:buChar char="•"/>
            </a:pPr>
            <a:r>
              <a:rPr lang="en-US" sz="1300" b="1" baseline="0" dirty="0" smtClean="0">
                <a:latin typeface="+mn-lt"/>
              </a:rPr>
              <a:t>(CLICK) </a:t>
            </a:r>
            <a:r>
              <a:rPr lang="en-US" sz="1300" baseline="0" dirty="0" smtClean="0">
                <a:latin typeface="+mn-lt"/>
              </a:rPr>
              <a:t>What’s very interesting are data on actual </a:t>
            </a:r>
            <a:r>
              <a:rPr lang="en-US" sz="1300" b="1" u="sng" baseline="0" dirty="0" smtClean="0">
                <a:latin typeface="+mn-lt"/>
              </a:rPr>
              <a:t>learning</a:t>
            </a:r>
            <a:r>
              <a:rPr lang="en-US" sz="1300" baseline="0" dirty="0" smtClean="0">
                <a:latin typeface="+mn-lt"/>
              </a:rPr>
              <a:t> from studies showing a relationship between </a:t>
            </a:r>
            <a:r>
              <a:rPr lang="en-US" sz="1300" b="1" baseline="0" dirty="0" smtClean="0">
                <a:latin typeface="+mn-lt"/>
              </a:rPr>
              <a:t>EF</a:t>
            </a:r>
            <a:r>
              <a:rPr lang="en-US" sz="1300" baseline="0" dirty="0" smtClean="0">
                <a:latin typeface="+mn-lt"/>
              </a:rPr>
              <a:t> (like AC) and </a:t>
            </a:r>
            <a:r>
              <a:rPr lang="en-US" sz="1300" b="1" baseline="0" dirty="0" smtClean="0">
                <a:latin typeface="+mn-lt"/>
              </a:rPr>
              <a:t>GAIN SCORES, for connected speech and for L2 oral fluency</a:t>
            </a:r>
            <a:r>
              <a:rPr lang="en-US" sz="1300" baseline="0" dirty="0" smtClean="0">
                <a:latin typeface="+mn-lt"/>
              </a:rPr>
              <a:t>, which really suggest that there </a:t>
            </a:r>
            <a:r>
              <a:rPr lang="en-US" sz="1300" b="1" baseline="0" dirty="0" smtClean="0">
                <a:latin typeface="+mn-lt"/>
              </a:rPr>
              <a:t>MIGHT</a:t>
            </a:r>
            <a:r>
              <a:rPr lang="en-US" sz="1300" baseline="0" dirty="0" smtClean="0">
                <a:latin typeface="+mn-lt"/>
              </a:rPr>
              <a:t> be a cause-to-effect relationship. </a:t>
            </a:r>
            <a:r>
              <a:rPr lang="en-US" sz="1300" b="1" baseline="0" dirty="0" smtClean="0">
                <a:solidFill>
                  <a:srgbClr val="990033"/>
                </a:solidFill>
                <a:latin typeface="+mn-lt"/>
              </a:rPr>
              <a:t>But this will need a lot more research still</a:t>
            </a:r>
            <a:r>
              <a:rPr lang="en-US" sz="1300" baseline="0" dirty="0" smtClean="0">
                <a:latin typeface="+mn-lt"/>
              </a:rPr>
              <a:t>. </a:t>
            </a:r>
          </a:p>
          <a:p>
            <a:pPr defTabSz="931580">
              <a:defRPr/>
            </a:pPr>
            <a:endParaRPr lang="en-US" sz="1300" dirty="0" smtClean="0"/>
          </a:p>
          <a:p>
            <a:pPr defTabSz="931580">
              <a:defRPr/>
            </a:pPr>
            <a:r>
              <a:rPr lang="en-US" sz="1300" dirty="0" smtClean="0"/>
              <a:t>=&gt; </a:t>
            </a:r>
            <a:r>
              <a:rPr lang="en-US" sz="1300" b="1" baseline="0" dirty="0" smtClean="0">
                <a:latin typeface="+mn-lt"/>
              </a:rPr>
              <a:t>(CLICK) </a:t>
            </a:r>
            <a:r>
              <a:rPr lang="en-US" sz="1300" dirty="0" smtClean="0"/>
              <a:t> </a:t>
            </a:r>
            <a:r>
              <a:rPr lang="en-US" sz="1300" dirty="0"/>
              <a:t>Overall, Relationships are complicated, modest (will we ever explain more than 20% of variance?), they depend on task demands and learning contexts, and we really need more research to outline them more precisely. </a:t>
            </a:r>
          </a:p>
          <a:p>
            <a:pPr defTabSz="931580">
              <a:defRPr/>
            </a:pPr>
            <a:endParaRPr lang="en-US" sz="1300" baseline="0" dirty="0" smtClean="0">
              <a:latin typeface="+mn-lt"/>
            </a:endParaRPr>
          </a:p>
          <a:p>
            <a:pPr defTabSz="931580">
              <a:defRPr/>
            </a:pPr>
            <a:r>
              <a:rPr lang="en-US" sz="1300" baseline="0" dirty="0" smtClean="0">
                <a:latin typeface="+mn-lt"/>
              </a:rPr>
              <a:t>=&gt; </a:t>
            </a:r>
            <a:r>
              <a:rPr lang="en-US" sz="1300" b="1" baseline="0" dirty="0" smtClean="0">
                <a:latin typeface="+mn-lt"/>
              </a:rPr>
              <a:t>(CLICK) </a:t>
            </a:r>
            <a:r>
              <a:rPr lang="en-US" sz="1300" baseline="0" dirty="0" smtClean="0">
                <a:latin typeface="+mn-lt"/>
              </a:rPr>
              <a:t>And the BIG question is still out there: Is there a Cause-To-Effect link between more efficient EF and phonological development? The gain score findings are promising but more controlled experiments and longitudinal studies are necessary.</a:t>
            </a:r>
          </a:p>
        </p:txBody>
      </p:sp>
      <p:sp>
        <p:nvSpPr>
          <p:cNvPr id="4" name="Slide Number Placeholder 3"/>
          <p:cNvSpPr>
            <a:spLocks noGrp="1"/>
          </p:cNvSpPr>
          <p:nvPr>
            <p:ph type="sldNum" sz="quarter" idx="10"/>
          </p:nvPr>
        </p:nvSpPr>
        <p:spPr/>
        <p:txBody>
          <a:bodyPr/>
          <a:lstStyle/>
          <a:p>
            <a:fld id="{4F67769F-EF13-46D9-AF29-9547EF1BB342}" type="slidenum">
              <a:rPr lang="en-US" smtClean="0"/>
              <a:t>45</a:t>
            </a:fld>
            <a:endParaRPr lang="en-US"/>
          </a:p>
        </p:txBody>
      </p:sp>
    </p:spTree>
    <p:extLst>
      <p:ext uri="{BB962C8B-B14F-4D97-AF65-F5344CB8AC3E}">
        <p14:creationId xmlns:p14="http://schemas.microsoft.com/office/powerpoint/2010/main" val="20723296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I’d like to show one piece of data about the link between Attention and Connected Speech.</a:t>
            </a:r>
            <a:endParaRPr lang="en-US" sz="105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(CLICK) </a:t>
            </a:r>
            <a:r>
              <a:rPr lang="en-US" sz="1200" kern="1200" dirty="0" err="1" smtClean="0">
                <a:solidFill>
                  <a:schemeClr val="tx1"/>
                </a:solidFill>
                <a:effectLst/>
                <a:latin typeface="+mn-lt"/>
                <a:ea typeface="+mn-ea"/>
                <a:cs typeface="+mn-cs"/>
              </a:rPr>
              <a:t>Burcu</a:t>
            </a:r>
            <a:r>
              <a:rPr lang="en-US" sz="1200" kern="1200" dirty="0" smtClean="0">
                <a:solidFill>
                  <a:schemeClr val="tx1"/>
                </a:solidFill>
                <a:effectLst/>
                <a:latin typeface="+mn-lt"/>
                <a:ea typeface="+mn-ea"/>
                <a:cs typeface="+mn-cs"/>
              </a:rPr>
              <a:t> wanted to know whether </a:t>
            </a:r>
            <a:r>
              <a:rPr lang="en-US" sz="1200" b="1" kern="1200" dirty="0" smtClean="0">
                <a:solidFill>
                  <a:schemeClr val="tx1"/>
                </a:solidFill>
                <a:effectLst/>
                <a:latin typeface="+mn-lt"/>
                <a:ea typeface="+mn-ea"/>
                <a:cs typeface="+mn-cs"/>
              </a:rPr>
              <a:t>attention control </a:t>
            </a:r>
            <a:r>
              <a:rPr lang="en-US" sz="1200" kern="1200" dirty="0" smtClean="0">
                <a:solidFill>
                  <a:schemeClr val="tx1"/>
                </a:solidFill>
                <a:effectLst/>
                <a:latin typeface="+mn-lt"/>
                <a:ea typeface="+mn-ea"/>
                <a:cs typeface="+mn-cs"/>
              </a:rPr>
              <a:t>might help learners pay attention to the connected speech forms she was teaching, and asked whether there’s a </a:t>
            </a:r>
            <a:r>
              <a:rPr lang="en-US" sz="1200" b="1" kern="1200" dirty="0" smtClean="0">
                <a:solidFill>
                  <a:schemeClr val="tx1"/>
                </a:solidFill>
                <a:effectLst/>
                <a:latin typeface="+mn-lt"/>
                <a:ea typeface="+mn-ea"/>
                <a:cs typeface="+mn-cs"/>
              </a:rPr>
              <a:t>relationship between student gain scores and how efficient their AC is</a:t>
            </a:r>
            <a:r>
              <a:rPr lang="en-US" sz="1200" kern="1200" dirty="0" smtClean="0">
                <a:solidFill>
                  <a:schemeClr val="tx1"/>
                </a:solidFill>
                <a:effectLst/>
                <a:latin typeface="+mn-lt"/>
                <a:ea typeface="+mn-ea"/>
                <a:cs typeface="+mn-cs"/>
              </a:rPr>
              <a:t>.</a:t>
            </a:r>
            <a:endParaRPr lang="en-US" sz="105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She used two types of attention tasks and obtained two parallel measures: Conflict effect, and the </a:t>
            </a:r>
            <a:r>
              <a:rPr lang="en-US" sz="1200" b="1" kern="1200" dirty="0" smtClean="0">
                <a:solidFill>
                  <a:schemeClr val="tx1"/>
                </a:solidFill>
                <a:effectLst/>
                <a:latin typeface="+mn-lt"/>
                <a:ea typeface="+mn-ea"/>
                <a:cs typeface="+mn-cs"/>
              </a:rPr>
              <a:t>(CLICK)</a:t>
            </a:r>
            <a:r>
              <a:rPr lang="en-US" sz="1200" kern="1200" dirty="0" smtClean="0">
                <a:solidFill>
                  <a:schemeClr val="tx1"/>
                </a:solidFill>
                <a:effectLst/>
                <a:latin typeface="+mn-lt"/>
                <a:ea typeface="+mn-ea"/>
                <a:cs typeface="+mn-cs"/>
              </a:rPr>
              <a:t> switch cost.</a:t>
            </a:r>
            <a:endParaRPr lang="en-US" sz="105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Both measures are obtained by getting RTs on a type of decision which requires controlled attention. </a:t>
            </a:r>
            <a:endParaRPr lang="en-US" sz="105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For instance, in the </a:t>
            </a:r>
            <a:r>
              <a:rPr lang="en-US" sz="1200" b="1" kern="1200" dirty="0" smtClean="0">
                <a:solidFill>
                  <a:schemeClr val="tx1"/>
                </a:solidFill>
                <a:effectLst/>
                <a:latin typeface="+mn-lt"/>
                <a:ea typeface="+mn-ea"/>
                <a:cs typeface="+mn-cs"/>
              </a:rPr>
              <a:t>Ant Task (CLICK)</a:t>
            </a:r>
            <a:r>
              <a:rPr lang="en-US" sz="1200" kern="1200" dirty="0" smtClean="0">
                <a:solidFill>
                  <a:schemeClr val="tx1"/>
                </a:solidFill>
                <a:effectLst/>
                <a:latin typeface="+mn-lt"/>
                <a:ea typeface="+mn-ea"/>
                <a:cs typeface="+mn-cs"/>
              </a:rPr>
              <a:t>, one sees a </a:t>
            </a:r>
            <a:r>
              <a:rPr lang="en-US" sz="1200" b="1" kern="1200" dirty="0" smtClean="0">
                <a:solidFill>
                  <a:schemeClr val="tx1"/>
                </a:solidFill>
                <a:effectLst/>
                <a:latin typeface="+mn-lt"/>
                <a:ea typeface="+mn-ea"/>
                <a:cs typeface="+mn-cs"/>
              </a:rPr>
              <a:t>line of arrows </a:t>
            </a:r>
            <a:r>
              <a:rPr lang="en-US" sz="1200" kern="1200" dirty="0" smtClean="0">
                <a:solidFill>
                  <a:schemeClr val="tx1"/>
                </a:solidFill>
                <a:effectLst/>
                <a:latin typeface="+mn-lt"/>
                <a:ea typeface="+mn-ea"/>
                <a:cs typeface="+mn-cs"/>
              </a:rPr>
              <a:t>and has to say which direction the middle one is pointing (right or left)</a:t>
            </a:r>
            <a:r>
              <a:rPr lang="en-US" sz="1200" b="1" kern="1200" dirty="0" smtClean="0">
                <a:solidFill>
                  <a:schemeClr val="tx1"/>
                </a:solidFill>
                <a:effectLst/>
                <a:latin typeface="+mn-lt"/>
                <a:ea typeface="+mn-ea"/>
                <a:cs typeface="+mn-cs"/>
              </a:rPr>
              <a:t> </a:t>
            </a:r>
            <a:r>
              <a:rPr lang="en-US" sz="1200" b="1" u="sng" kern="1200" dirty="0" smtClean="0">
                <a:solidFill>
                  <a:schemeClr val="tx1"/>
                </a:solidFill>
                <a:effectLst/>
                <a:latin typeface="+mn-lt"/>
                <a:ea typeface="+mn-ea"/>
                <a:cs typeface="+mn-cs"/>
              </a:rPr>
              <a:t>(CLICK)</a:t>
            </a:r>
            <a:r>
              <a:rPr lang="en-US" sz="1200" kern="1200" dirty="0" smtClean="0">
                <a:solidFill>
                  <a:schemeClr val="tx1"/>
                </a:solidFill>
                <a:effectLst/>
                <a:latin typeface="+mn-lt"/>
                <a:ea typeface="+mn-ea"/>
                <a:cs typeface="+mn-cs"/>
              </a:rPr>
              <a:t>. </a:t>
            </a:r>
            <a:endParaRPr lang="en-US" sz="105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 decision is easier (faster) in the </a:t>
            </a:r>
            <a:r>
              <a:rPr lang="en-US" sz="1200" kern="1200" dirty="0" err="1" smtClean="0">
                <a:solidFill>
                  <a:schemeClr val="tx1"/>
                </a:solidFill>
                <a:effectLst/>
                <a:latin typeface="+mn-lt"/>
                <a:ea typeface="+mn-ea"/>
                <a:cs typeface="+mn-cs"/>
              </a:rPr>
              <a:t>con</a:t>
            </a:r>
            <a:r>
              <a:rPr lang="en-US" sz="1200" b="1" kern="1200" dirty="0" err="1" smtClean="0">
                <a:solidFill>
                  <a:schemeClr val="tx1"/>
                </a:solidFill>
                <a:effectLst/>
                <a:latin typeface="+mn-lt"/>
                <a:ea typeface="+mn-ea"/>
                <a:cs typeface="+mn-cs"/>
              </a:rPr>
              <a:t>GRU</a:t>
            </a:r>
            <a:r>
              <a:rPr lang="en-US" sz="1200" kern="1200" dirty="0" err="1" smtClean="0">
                <a:solidFill>
                  <a:schemeClr val="tx1"/>
                </a:solidFill>
                <a:effectLst/>
                <a:latin typeface="+mn-lt"/>
                <a:ea typeface="+mn-ea"/>
                <a:cs typeface="+mn-cs"/>
              </a:rPr>
              <a:t>ent</a:t>
            </a:r>
            <a:r>
              <a:rPr lang="en-US" sz="1200" kern="1200" dirty="0" smtClean="0">
                <a:solidFill>
                  <a:schemeClr val="tx1"/>
                </a:solidFill>
                <a:effectLst/>
                <a:latin typeface="+mn-lt"/>
                <a:ea typeface="+mn-ea"/>
                <a:cs typeface="+mn-cs"/>
              </a:rPr>
              <a:t> trials, and slower in the </a:t>
            </a:r>
            <a:r>
              <a:rPr lang="en-US" sz="1200" kern="1200" dirty="0" err="1" smtClean="0">
                <a:solidFill>
                  <a:schemeClr val="tx1"/>
                </a:solidFill>
                <a:effectLst/>
                <a:latin typeface="+mn-lt"/>
                <a:ea typeface="+mn-ea"/>
                <a:cs typeface="+mn-cs"/>
              </a:rPr>
              <a:t>incon</a:t>
            </a:r>
            <a:r>
              <a:rPr lang="en-US" sz="1200" b="1" kern="1200" dirty="0" err="1" smtClean="0">
                <a:solidFill>
                  <a:schemeClr val="tx1"/>
                </a:solidFill>
                <a:effectLst/>
                <a:latin typeface="+mn-lt"/>
                <a:ea typeface="+mn-ea"/>
                <a:cs typeface="+mn-cs"/>
              </a:rPr>
              <a:t>GRU</a:t>
            </a:r>
            <a:r>
              <a:rPr lang="en-US" sz="1200" kern="1200" dirty="0" err="1" smtClean="0">
                <a:solidFill>
                  <a:schemeClr val="tx1"/>
                </a:solidFill>
                <a:effectLst/>
                <a:latin typeface="+mn-lt"/>
                <a:ea typeface="+mn-ea"/>
                <a:cs typeface="+mn-cs"/>
              </a:rPr>
              <a:t>ent</a:t>
            </a:r>
            <a:r>
              <a:rPr lang="en-US" sz="1200" kern="1200" dirty="0" smtClean="0">
                <a:solidFill>
                  <a:schemeClr val="tx1"/>
                </a:solidFill>
                <a:effectLst/>
                <a:latin typeface="+mn-lt"/>
                <a:ea typeface="+mn-ea"/>
                <a:cs typeface="+mn-cs"/>
              </a:rPr>
              <a:t> trials, because you need to focus your attention away from the surrounding arrows. </a:t>
            </a:r>
            <a:r>
              <a:rPr lang="en-US" sz="1200" b="1" kern="1200" dirty="0" smtClean="0">
                <a:solidFill>
                  <a:schemeClr val="tx1"/>
                </a:solidFill>
                <a:effectLst/>
                <a:latin typeface="+mn-lt"/>
                <a:ea typeface="+mn-ea"/>
                <a:cs typeface="+mn-cs"/>
              </a:rPr>
              <a:t>Attention control is measured as the difference between the two RTs. </a:t>
            </a:r>
            <a:endParaRPr lang="en-US" sz="105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But some people are really  fast at spotting the middle arrow in those </a:t>
            </a:r>
            <a:r>
              <a:rPr lang="en-US" sz="1200" kern="1200" dirty="0" err="1" smtClean="0">
                <a:solidFill>
                  <a:schemeClr val="tx1"/>
                </a:solidFill>
                <a:effectLst/>
                <a:latin typeface="+mn-lt"/>
                <a:ea typeface="+mn-ea"/>
                <a:cs typeface="+mn-cs"/>
              </a:rPr>
              <a:t>incon</a:t>
            </a:r>
            <a:r>
              <a:rPr lang="en-US" sz="1200" b="1" kern="1200" dirty="0" err="1" smtClean="0">
                <a:solidFill>
                  <a:schemeClr val="tx1"/>
                </a:solidFill>
                <a:effectLst/>
                <a:latin typeface="+mn-lt"/>
                <a:ea typeface="+mn-ea"/>
                <a:cs typeface="+mn-cs"/>
              </a:rPr>
              <a:t>GRU</a:t>
            </a:r>
            <a:r>
              <a:rPr lang="en-US" sz="1200" kern="1200" dirty="0" err="1" smtClean="0">
                <a:solidFill>
                  <a:schemeClr val="tx1"/>
                </a:solidFill>
                <a:effectLst/>
                <a:latin typeface="+mn-lt"/>
                <a:ea typeface="+mn-ea"/>
                <a:cs typeface="+mn-cs"/>
              </a:rPr>
              <a:t>ent</a:t>
            </a:r>
            <a:r>
              <a:rPr lang="en-US" sz="1200" kern="1200" dirty="0" smtClean="0">
                <a:solidFill>
                  <a:schemeClr val="tx1"/>
                </a:solidFill>
                <a:effectLst/>
                <a:latin typeface="+mn-lt"/>
                <a:ea typeface="+mn-ea"/>
                <a:cs typeface="+mn-cs"/>
              </a:rPr>
              <a:t> trials, so their time is about the same in the two conditions. They have what’s called </a:t>
            </a:r>
            <a:r>
              <a:rPr lang="en-US" sz="1200" b="1" kern="1200" dirty="0" smtClean="0">
                <a:solidFill>
                  <a:schemeClr val="tx1"/>
                </a:solidFill>
                <a:effectLst/>
                <a:latin typeface="+mn-lt"/>
                <a:ea typeface="+mn-ea"/>
                <a:cs typeface="+mn-cs"/>
              </a:rPr>
              <a:t>a low conflict effect/or low switch cost/,</a:t>
            </a:r>
            <a:r>
              <a:rPr lang="en-US" sz="1200" kern="1200" dirty="0" smtClean="0">
                <a:solidFill>
                  <a:schemeClr val="tx1"/>
                </a:solidFill>
                <a:effectLst/>
                <a:latin typeface="+mn-lt"/>
                <a:ea typeface="+mn-ea"/>
                <a:cs typeface="+mn-cs"/>
              </a:rPr>
              <a:t> which indicates  a highly efficient attention control.</a:t>
            </a:r>
            <a:endParaRPr lang="en-US" sz="105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(CLICK) </a:t>
            </a:r>
            <a:r>
              <a:rPr lang="en-US" sz="1200" kern="1200" dirty="0" smtClean="0">
                <a:solidFill>
                  <a:schemeClr val="tx1"/>
                </a:solidFill>
                <a:effectLst/>
                <a:latin typeface="+mn-lt"/>
                <a:ea typeface="+mn-ea"/>
                <a:cs typeface="+mn-cs"/>
              </a:rPr>
              <a:t>If there is a relationship… we expect negative correlations between the attention score and the gain scores. </a:t>
            </a:r>
            <a:endParaRPr lang="en-US" sz="105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(CLICK) </a:t>
            </a:r>
            <a:r>
              <a:rPr lang="en-US" sz="1200" kern="1200" dirty="0" smtClean="0">
                <a:solidFill>
                  <a:schemeClr val="tx1"/>
                </a:solidFill>
                <a:effectLst/>
                <a:latin typeface="+mn-lt"/>
                <a:ea typeface="+mn-ea"/>
                <a:cs typeface="+mn-cs"/>
              </a:rPr>
              <a:t>And this is exactly what </a:t>
            </a:r>
            <a:r>
              <a:rPr lang="en-US" sz="1200" kern="1200" dirty="0" err="1" smtClean="0">
                <a:solidFill>
                  <a:schemeClr val="tx1"/>
                </a:solidFill>
                <a:effectLst/>
                <a:latin typeface="+mn-lt"/>
                <a:ea typeface="+mn-ea"/>
                <a:cs typeface="+mn-cs"/>
              </a:rPr>
              <a:t>Burcu</a:t>
            </a:r>
            <a:r>
              <a:rPr lang="en-US" sz="1200" kern="1200" dirty="0" smtClean="0">
                <a:solidFill>
                  <a:schemeClr val="tx1"/>
                </a:solidFill>
                <a:effectLst/>
                <a:latin typeface="+mn-lt"/>
                <a:ea typeface="+mn-ea"/>
                <a:cs typeface="+mn-cs"/>
              </a:rPr>
              <a:t> found: The more </a:t>
            </a:r>
            <a:r>
              <a:rPr lang="en-US" sz="1200" b="1" kern="1200" dirty="0" smtClean="0">
                <a:solidFill>
                  <a:schemeClr val="tx1"/>
                </a:solidFill>
                <a:effectLst/>
                <a:latin typeface="+mn-lt"/>
                <a:ea typeface="+mn-ea"/>
                <a:cs typeface="+mn-cs"/>
              </a:rPr>
              <a:t>efficient the attention control, the more gains were made between the pre-and post-test on the connected speech perception task.</a:t>
            </a:r>
            <a:endParaRPr lang="en-US" sz="105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E8F6A35-EAC9-49C1-AE9D-625E9BD8522D}" type="slidenum">
              <a:rPr lang="en-US" smtClean="0"/>
              <a:t>46</a:t>
            </a:fld>
            <a:endParaRPr lang="en-US"/>
          </a:p>
        </p:txBody>
      </p:sp>
    </p:spTree>
    <p:extLst>
      <p:ext uri="{BB962C8B-B14F-4D97-AF65-F5344CB8AC3E}">
        <p14:creationId xmlns:p14="http://schemas.microsoft.com/office/powerpoint/2010/main" val="239170586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67769F-EF13-46D9-AF29-9547EF1BB342}" type="slidenum">
              <a:rPr lang="en-US" smtClean="0"/>
              <a:t>47</a:t>
            </a:fld>
            <a:endParaRPr lang="en-US"/>
          </a:p>
        </p:txBody>
      </p:sp>
    </p:spTree>
    <p:extLst>
      <p:ext uri="{BB962C8B-B14F-4D97-AF65-F5344CB8AC3E}">
        <p14:creationId xmlns:p14="http://schemas.microsoft.com/office/powerpoint/2010/main" val="350970402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5237" indent="-165237">
              <a:buFont typeface="Arial" panose="020B0604020202020204" pitchFamily="34" charset="0"/>
              <a:buChar char="•"/>
            </a:pPr>
            <a:r>
              <a:rPr lang="en-US" kern="1200" dirty="0" smtClean="0">
                <a:latin typeface="Calibri" panose="020F0502020204030204" pitchFamily="34" charset="0"/>
              </a:rPr>
              <a:t>(CLICK) So </a:t>
            </a:r>
            <a:r>
              <a:rPr lang="en-US" kern="1200" dirty="0" smtClean="0">
                <a:latin typeface="Calibri" panose="020F0502020204030204" pitchFamily="34" charset="0"/>
              </a:rPr>
              <a:t>the</a:t>
            </a:r>
            <a:r>
              <a:rPr lang="en-US" kern="1200" baseline="0" dirty="0" smtClean="0">
                <a:latin typeface="Calibri" panose="020F0502020204030204" pitchFamily="34" charset="0"/>
              </a:rPr>
              <a:t> situation is that h</a:t>
            </a:r>
            <a:r>
              <a:rPr lang="en-US" kern="1200" dirty="0" smtClean="0">
                <a:latin typeface="Calibri" panose="020F0502020204030204" pitchFamily="34" charset="0"/>
              </a:rPr>
              <a:t>igher executive functioning </a:t>
            </a:r>
            <a:r>
              <a:rPr lang="en-US" kern="1200" dirty="0" smtClean="0">
                <a:latin typeface="Calibri" panose="020F0502020204030204" pitchFamily="34" charset="0"/>
              </a:rPr>
              <a:t>seems to </a:t>
            </a:r>
            <a:r>
              <a:rPr lang="en-US" kern="1200" dirty="0" smtClean="0">
                <a:latin typeface="Calibri" panose="020F0502020204030204" pitchFamily="34" charset="0"/>
                <a:sym typeface="Wingdings" panose="05000000000000000000" pitchFamily="2" charset="2"/>
              </a:rPr>
              <a:t>relate</a:t>
            </a:r>
            <a:r>
              <a:rPr lang="en-US" kern="1200" baseline="0" dirty="0" smtClean="0">
                <a:latin typeface="Calibri" panose="020F0502020204030204" pitchFamily="34" charset="0"/>
                <a:sym typeface="Wingdings" panose="05000000000000000000" pitchFamily="2" charset="2"/>
              </a:rPr>
              <a:t> </a:t>
            </a:r>
            <a:r>
              <a:rPr lang="en-US" kern="1200" baseline="0" dirty="0" smtClean="0">
                <a:latin typeface="Calibri" panose="020F0502020204030204" pitchFamily="34" charset="0"/>
                <a:sym typeface="Wingdings" panose="05000000000000000000" pitchFamily="2" charset="2"/>
              </a:rPr>
              <a:t>to</a:t>
            </a:r>
            <a:r>
              <a:rPr lang="en-US" kern="1200" dirty="0" smtClean="0">
                <a:latin typeface="Calibri" panose="020F0502020204030204" pitchFamily="34" charset="0"/>
                <a:sym typeface="Wingdings" panose="05000000000000000000" pitchFamily="2" charset="2"/>
              </a:rPr>
              <a:t> </a:t>
            </a:r>
            <a:r>
              <a:rPr lang="en-US" kern="1200" dirty="0" smtClean="0">
                <a:latin typeface="Calibri" panose="020F0502020204030204" pitchFamily="34" charset="0"/>
              </a:rPr>
              <a:t>more accurate pronunciation and phonological processing. We do not know what is the causal relationship</a:t>
            </a:r>
            <a:r>
              <a:rPr lang="en-US" kern="1200" baseline="0" dirty="0" smtClean="0">
                <a:latin typeface="Calibri" panose="020F0502020204030204" pitchFamily="34" charset="0"/>
              </a:rPr>
              <a:t> here, but this fact still has </a:t>
            </a:r>
            <a:endParaRPr lang="en-US" kern="1200" dirty="0" smtClean="0">
              <a:latin typeface="Calibri" panose="020F0502020204030204" pitchFamily="34" charset="0"/>
            </a:endParaRPr>
          </a:p>
          <a:p>
            <a:pPr marL="165237" indent="-165237">
              <a:buFont typeface="Arial" panose="020B0604020202020204" pitchFamily="34" charset="0"/>
              <a:buChar char="•"/>
            </a:pPr>
            <a:r>
              <a:rPr lang="en-US" kern="1200" dirty="0" smtClean="0">
                <a:latin typeface="Calibri" panose="020F0502020204030204" pitchFamily="34" charset="0"/>
              </a:rPr>
              <a:t>(CLICK) </a:t>
            </a:r>
            <a:r>
              <a:rPr lang="en-US" dirty="0" smtClean="0">
                <a:latin typeface="Calibri" panose="020F0502020204030204" pitchFamily="34" charset="0"/>
              </a:rPr>
              <a:t>Potentially </a:t>
            </a:r>
            <a:r>
              <a:rPr lang="en-US" dirty="0" smtClean="0">
                <a:latin typeface="Calibri" panose="020F0502020204030204" pitchFamily="34" charset="0"/>
              </a:rPr>
              <a:t>important consequences for teaching and learning pronunciation, as shown by </a:t>
            </a:r>
            <a:r>
              <a:rPr lang="en-US" dirty="0" err="1" smtClean="0">
                <a:latin typeface="Calibri" panose="020F0502020204030204" pitchFamily="34" charset="0"/>
              </a:rPr>
              <a:t>Burcu’s</a:t>
            </a:r>
            <a:r>
              <a:rPr lang="en-US" dirty="0" smtClean="0">
                <a:latin typeface="Calibri" panose="020F0502020204030204" pitchFamily="34" charset="0"/>
              </a:rPr>
              <a:t> study on connected speech phenomena</a:t>
            </a:r>
          </a:p>
          <a:p>
            <a:pPr marL="165237" indent="-165237">
              <a:buFont typeface="Arial" panose="020B0604020202020204" pitchFamily="34" charset="0"/>
              <a:buChar char="•"/>
            </a:pPr>
            <a:r>
              <a:rPr lang="en-US" kern="1200" dirty="0" smtClean="0">
                <a:latin typeface="Calibri" panose="020F0502020204030204" pitchFamily="34" charset="0"/>
              </a:rPr>
              <a:t>(CLICK) </a:t>
            </a:r>
            <a:r>
              <a:rPr lang="en-US" dirty="0" smtClean="0">
                <a:latin typeface="Calibri" panose="020F0502020204030204" pitchFamily="34" charset="0"/>
              </a:rPr>
              <a:t>However</a:t>
            </a:r>
            <a:r>
              <a:rPr lang="en-US" dirty="0" smtClean="0">
                <a:latin typeface="Calibri" panose="020F0502020204030204" pitchFamily="34" charset="0"/>
              </a:rPr>
              <a:t>, this line of research has only evaluated isolated dimensions of phonological systems (e.g. vowel categorization), and not the global</a:t>
            </a:r>
            <a:r>
              <a:rPr lang="en-US" baseline="0" dirty="0" smtClean="0">
                <a:latin typeface="Calibri" panose="020F0502020204030204" pitchFamily="34" charset="0"/>
              </a:rPr>
              <a:t> aspects related to </a:t>
            </a:r>
            <a:r>
              <a:rPr lang="en-US" dirty="0" smtClean="0">
                <a:latin typeface="Calibri" panose="020F0502020204030204" pitchFamily="34" charset="0"/>
              </a:rPr>
              <a:t>intelligibility</a:t>
            </a:r>
          </a:p>
          <a:p>
            <a:pPr marL="165237" indent="-165237">
              <a:buFont typeface="Arial" panose="020B0604020202020204" pitchFamily="34" charset="0"/>
              <a:buChar char="•"/>
            </a:pPr>
            <a:r>
              <a:rPr lang="en-US" kern="1200" dirty="0" smtClean="0">
                <a:latin typeface="Calibri" panose="020F0502020204030204" pitchFamily="34" charset="0"/>
              </a:rPr>
              <a:t>(CLICK) </a:t>
            </a:r>
            <a:r>
              <a:rPr lang="en-US" dirty="0" smtClean="0">
                <a:latin typeface="Calibri" panose="020F0502020204030204" pitchFamily="34" charset="0"/>
              </a:rPr>
              <a:t>What </a:t>
            </a:r>
            <a:r>
              <a:rPr lang="en-US" dirty="0" smtClean="0">
                <a:latin typeface="Calibri" panose="020F0502020204030204" pitchFamily="34" charset="0"/>
              </a:rPr>
              <a:t>we really need to know is </a:t>
            </a:r>
            <a:r>
              <a:rPr lang="en-US" b="1" dirty="0" smtClean="0">
                <a:latin typeface="Calibri" panose="020F0502020204030204" pitchFamily="34" charset="0"/>
              </a:rPr>
              <a:t>what is the contribution of executive functions for developing intelligibility</a:t>
            </a:r>
            <a:r>
              <a:rPr lang="en-US" dirty="0" smtClean="0">
                <a:latin typeface="Calibri" panose="020F0502020204030204" pitchFamily="34" charset="0"/>
              </a:rPr>
              <a:t>? </a:t>
            </a:r>
          </a:p>
        </p:txBody>
      </p:sp>
      <p:sp>
        <p:nvSpPr>
          <p:cNvPr id="4" name="Slide Number Placeholder 3"/>
          <p:cNvSpPr>
            <a:spLocks noGrp="1"/>
          </p:cNvSpPr>
          <p:nvPr>
            <p:ph type="sldNum" sz="quarter" idx="10"/>
          </p:nvPr>
        </p:nvSpPr>
        <p:spPr/>
        <p:txBody>
          <a:bodyPr/>
          <a:lstStyle/>
          <a:p>
            <a:fld id="{4F67769F-EF13-46D9-AF29-9547EF1BB342}" type="slidenum">
              <a:rPr lang="en-US" smtClean="0"/>
              <a:t>48</a:t>
            </a:fld>
            <a:endParaRPr lang="en-US"/>
          </a:p>
        </p:txBody>
      </p:sp>
    </p:spTree>
    <p:extLst>
      <p:ext uri="{BB962C8B-B14F-4D97-AF65-F5344CB8AC3E}">
        <p14:creationId xmlns:p14="http://schemas.microsoft.com/office/powerpoint/2010/main" val="48013103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80">
              <a:defRPr/>
            </a:pPr>
            <a:r>
              <a:rPr lang="en-US" sz="1300" b="1" dirty="0" smtClean="0"/>
              <a:t>(CLICK)</a:t>
            </a:r>
            <a:r>
              <a:rPr lang="en-US" sz="1300" dirty="0" smtClean="0"/>
              <a:t> Another </a:t>
            </a:r>
            <a:r>
              <a:rPr lang="en-US" sz="1300" dirty="0"/>
              <a:t>important aspect that relates to individual differences is the interplay between the learner and the instruction. </a:t>
            </a:r>
          </a:p>
          <a:p>
            <a:pPr defTabSz="931580">
              <a:defRPr/>
            </a:pPr>
            <a:r>
              <a:rPr lang="en-US" sz="1300" dirty="0"/>
              <a:t>As we know from approaches like …</a:t>
            </a:r>
            <a:r>
              <a:rPr lang="en-US" sz="1300" b="1" dirty="0"/>
              <a:t>Aptitude Treatment Interactio</a:t>
            </a:r>
            <a:r>
              <a:rPr lang="en-US" sz="1300" dirty="0"/>
              <a:t>n, it might be useful to know which kind of instruction a given learner might respond to best, and why.</a:t>
            </a:r>
          </a:p>
          <a:p>
            <a:pPr defTabSz="931580">
              <a:defRPr/>
            </a:pPr>
            <a:r>
              <a:rPr lang="en-US" sz="1300" b="1" dirty="0"/>
              <a:t>There might be something useful to gain by examining how executive functions relate to pronunciation instruction.</a:t>
            </a:r>
          </a:p>
          <a:p>
            <a:pPr defTabSz="931580">
              <a:defRPr/>
            </a:pPr>
            <a:endParaRPr lang="en-US" sz="1300" dirty="0"/>
          </a:p>
          <a:p>
            <a:pPr defTabSz="931580">
              <a:defRPr/>
            </a:pPr>
            <a:r>
              <a:rPr lang="en-US" sz="1300" b="1" dirty="0" smtClean="0"/>
              <a:t>(CLICK) </a:t>
            </a:r>
            <a:r>
              <a:rPr lang="en-US" sz="1300" dirty="0" smtClean="0"/>
              <a:t>Going</a:t>
            </a:r>
            <a:r>
              <a:rPr lang="en-US" sz="1300" baseline="0" dirty="0" smtClean="0"/>
              <a:t> back to the example of attention control,</a:t>
            </a:r>
            <a:r>
              <a:rPr lang="en-US" sz="1300" dirty="0" smtClean="0"/>
              <a:t> </a:t>
            </a:r>
            <a:r>
              <a:rPr lang="en-US" sz="1300" dirty="0"/>
              <a:t>we </a:t>
            </a:r>
            <a:r>
              <a:rPr lang="en-US" sz="1300" dirty="0" smtClean="0"/>
              <a:t>have some </a:t>
            </a:r>
            <a:r>
              <a:rPr lang="en-US" sz="1300" i="1" dirty="0" smtClean="0"/>
              <a:t>indirect</a:t>
            </a:r>
            <a:r>
              <a:rPr lang="en-US" sz="1300" dirty="0" smtClean="0"/>
              <a:t> </a:t>
            </a:r>
            <a:r>
              <a:rPr lang="en-US" sz="1300" dirty="0"/>
              <a:t>evidence that instructional methods </a:t>
            </a:r>
            <a:r>
              <a:rPr lang="en-US" sz="1300" dirty="0" smtClean="0"/>
              <a:t>which draw learners’ attention to phonological</a:t>
            </a:r>
            <a:r>
              <a:rPr lang="en-US" sz="1300" baseline="0" dirty="0" smtClean="0"/>
              <a:t> elements </a:t>
            </a:r>
            <a:r>
              <a:rPr lang="en-US" sz="1300" dirty="0" smtClean="0"/>
              <a:t>can </a:t>
            </a:r>
            <a:r>
              <a:rPr lang="en-US" sz="1300" dirty="0"/>
              <a:t>enhance improvements. </a:t>
            </a:r>
            <a:endParaRPr lang="en-US" sz="1300" dirty="0" smtClean="0"/>
          </a:p>
          <a:p>
            <a:pPr defTabSz="931580">
              <a:defRPr/>
            </a:pPr>
            <a:r>
              <a:rPr lang="en-US" sz="1300" dirty="0" smtClean="0"/>
              <a:t>For </a:t>
            </a:r>
            <a:r>
              <a:rPr lang="en-US" sz="1300" dirty="0"/>
              <a:t>example, explicit instruction, corrective feedback, or High variability training studies. It also seems that higher phonological awareness also relates to higher pronunciation ratings.</a:t>
            </a:r>
          </a:p>
          <a:p>
            <a:pPr defTabSz="931580">
              <a:defRPr/>
            </a:pPr>
            <a:r>
              <a:rPr lang="en-US" sz="1300" b="1" dirty="0" smtClean="0"/>
              <a:t>=&gt; Does</a:t>
            </a:r>
            <a:r>
              <a:rPr lang="en-US" sz="1300" b="1" baseline="0" dirty="0" smtClean="0"/>
              <a:t> this mean that learners with better AC would benefit MORE from explicit instruction? </a:t>
            </a:r>
          </a:p>
          <a:p>
            <a:pPr defTabSz="931580">
              <a:defRPr/>
            </a:pPr>
            <a:endParaRPr lang="en-US" sz="1300" dirty="0"/>
          </a:p>
          <a:p>
            <a:pPr defTabSz="931580">
              <a:defRPr/>
            </a:pPr>
            <a:r>
              <a:rPr lang="en-US" sz="1300" b="1" dirty="0" smtClean="0"/>
              <a:t>(CLICK)</a:t>
            </a:r>
            <a:r>
              <a:rPr lang="en-US" sz="1300" b="1" baseline="0" dirty="0" smtClean="0"/>
              <a:t> </a:t>
            </a:r>
            <a:r>
              <a:rPr lang="en-US" sz="1300" dirty="0" smtClean="0"/>
              <a:t>This </a:t>
            </a:r>
            <a:r>
              <a:rPr lang="en-US" sz="1300" dirty="0"/>
              <a:t>evidence </a:t>
            </a:r>
            <a:r>
              <a:rPr lang="en-US" sz="1300" i="1" dirty="0"/>
              <a:t>seems</a:t>
            </a:r>
            <a:r>
              <a:rPr lang="en-US" sz="1300" dirty="0"/>
              <a:t> to corroborate </a:t>
            </a:r>
            <a:r>
              <a:rPr lang="en-US" sz="1300" dirty="0" smtClean="0"/>
              <a:t>such a direct link </a:t>
            </a:r>
            <a:r>
              <a:rPr lang="en-US" sz="1300" dirty="0" smtClean="0">
                <a:solidFill>
                  <a:srgbClr val="990033"/>
                </a:solidFill>
              </a:rPr>
              <a:t>=&gt; </a:t>
            </a:r>
            <a:r>
              <a:rPr lang="en-US" sz="1300" dirty="0">
                <a:solidFill>
                  <a:srgbClr val="990033"/>
                </a:solidFill>
              </a:rPr>
              <a:t>but we need the research!</a:t>
            </a:r>
          </a:p>
          <a:p>
            <a:pPr defTabSz="931580">
              <a:defRPr/>
            </a:pPr>
            <a:endParaRPr lang="en-US" dirty="0" smtClean="0"/>
          </a:p>
          <a:p>
            <a:r>
              <a:rPr lang="en-US" sz="1000" dirty="0" smtClean="0"/>
              <a:t>[[</a:t>
            </a:r>
            <a:r>
              <a:rPr lang="en-US" sz="1000" dirty="0"/>
              <a:t>The framework of Aptitude-Treatment Interaction (Snow, 1989) indicates that some instructional strategies (treatments) are more or less effective for particular individuals depending upon their specific abilities. To my knowledge, no study has investigated the contribution of EC abilities to the benefits learners receive from pronunciation instruction. ]]</a:t>
            </a:r>
          </a:p>
        </p:txBody>
      </p:sp>
      <p:sp>
        <p:nvSpPr>
          <p:cNvPr id="4" name="Slide Number Placeholder 3"/>
          <p:cNvSpPr>
            <a:spLocks noGrp="1"/>
          </p:cNvSpPr>
          <p:nvPr>
            <p:ph type="sldNum" sz="quarter" idx="10"/>
          </p:nvPr>
        </p:nvSpPr>
        <p:spPr/>
        <p:txBody>
          <a:bodyPr/>
          <a:lstStyle/>
          <a:p>
            <a:fld id="{4F67769F-EF13-46D9-AF29-9547EF1BB342}" type="slidenum">
              <a:rPr lang="en-US" smtClean="0"/>
              <a:t>49</a:t>
            </a:fld>
            <a:endParaRPr lang="en-US"/>
          </a:p>
        </p:txBody>
      </p:sp>
    </p:spTree>
    <p:extLst>
      <p:ext uri="{BB962C8B-B14F-4D97-AF65-F5344CB8AC3E}">
        <p14:creationId xmlns:p14="http://schemas.microsoft.com/office/powerpoint/2010/main" val="3497668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smtClean="0"/>
              <a:t>I </a:t>
            </a:r>
            <a:r>
              <a:rPr lang="en-US" sz="1300" dirty="0"/>
              <a:t>like this description of pronunciation teaching from Marla Yoshida’s new book: </a:t>
            </a:r>
          </a:p>
          <a:p>
            <a:endParaRPr lang="en-US" sz="1300" dirty="0"/>
          </a:p>
          <a:p>
            <a:r>
              <a:rPr lang="en-US" sz="1300" b="1" dirty="0"/>
              <a:t>(CLICK) </a:t>
            </a:r>
            <a:r>
              <a:rPr lang="en-US" sz="1300" dirty="0"/>
              <a:t>Pronunciation teaching is about </a:t>
            </a:r>
            <a:r>
              <a:rPr lang="en-US" sz="1300" b="1" dirty="0"/>
              <a:t>helping students </a:t>
            </a:r>
            <a:endParaRPr lang="en-US" sz="1300" b="1" dirty="0" smtClean="0"/>
          </a:p>
          <a:p>
            <a:r>
              <a:rPr lang="en-US" sz="1300" b="1" dirty="0" smtClean="0"/>
              <a:t>achieve </a:t>
            </a:r>
            <a:r>
              <a:rPr lang="en-US" sz="1300" b="1" dirty="0"/>
              <a:t>accurate</a:t>
            </a:r>
            <a:r>
              <a:rPr lang="en-US" sz="1300" dirty="0"/>
              <a:t> pronunciation, </a:t>
            </a:r>
          </a:p>
          <a:p>
            <a:endParaRPr lang="en-US" sz="1300" b="1" dirty="0"/>
          </a:p>
          <a:p>
            <a:r>
              <a:rPr lang="en-US" sz="1300" b="1" dirty="0"/>
              <a:t>(CLICK) </a:t>
            </a:r>
            <a:r>
              <a:rPr lang="en-US" sz="1300" dirty="0"/>
              <a:t>and </a:t>
            </a:r>
            <a:r>
              <a:rPr lang="en-US" sz="1300" b="1" dirty="0"/>
              <a:t>use it </a:t>
            </a:r>
            <a:r>
              <a:rPr lang="en-US" sz="1300" dirty="0"/>
              <a:t>fluently, </a:t>
            </a:r>
            <a:r>
              <a:rPr lang="en-US" sz="1300" u="sng" dirty="0"/>
              <a:t>automatically</a:t>
            </a:r>
            <a:r>
              <a:rPr lang="en-US" sz="1300" dirty="0"/>
              <a:t>,  </a:t>
            </a:r>
          </a:p>
          <a:p>
            <a:endParaRPr lang="en-US" sz="1300" b="1" dirty="0"/>
          </a:p>
          <a:p>
            <a:r>
              <a:rPr lang="en-US" sz="1300" b="1" dirty="0"/>
              <a:t>(CLICK) </a:t>
            </a:r>
            <a:r>
              <a:rPr lang="en-US" sz="1300" dirty="0"/>
              <a:t>in order to achieve comfortable </a:t>
            </a:r>
            <a:r>
              <a:rPr lang="en-US" sz="1300" i="1" dirty="0"/>
              <a:t>intelligible </a:t>
            </a:r>
            <a:r>
              <a:rPr lang="en-US" sz="1300" dirty="0"/>
              <a:t>pronunciation </a:t>
            </a:r>
            <a:r>
              <a:rPr lang="en-US" sz="1300" u="sng" dirty="0"/>
              <a:t>in any situation</a:t>
            </a:r>
            <a:r>
              <a:rPr lang="en-US" sz="1300" dirty="0"/>
              <a:t>.</a:t>
            </a:r>
          </a:p>
          <a:p>
            <a:endParaRPr lang="en-US" dirty="0"/>
          </a:p>
        </p:txBody>
      </p:sp>
      <p:sp>
        <p:nvSpPr>
          <p:cNvPr id="4" name="Slide Number Placeholder 3"/>
          <p:cNvSpPr>
            <a:spLocks noGrp="1"/>
          </p:cNvSpPr>
          <p:nvPr>
            <p:ph type="sldNum" sz="quarter" idx="10"/>
          </p:nvPr>
        </p:nvSpPr>
        <p:spPr/>
        <p:txBody>
          <a:bodyPr/>
          <a:lstStyle/>
          <a:p>
            <a:fld id="{4F67769F-EF13-46D9-AF29-9547EF1BB342}" type="slidenum">
              <a:rPr lang="en-US" smtClean="0"/>
              <a:t>5</a:t>
            </a:fld>
            <a:endParaRPr lang="en-US"/>
          </a:p>
        </p:txBody>
      </p:sp>
    </p:spTree>
    <p:extLst>
      <p:ext uri="{BB962C8B-B14F-4D97-AF65-F5344CB8AC3E}">
        <p14:creationId xmlns:p14="http://schemas.microsoft.com/office/powerpoint/2010/main" val="258999079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t>
            </a:r>
            <a:r>
              <a:rPr lang="en-US" baseline="0" dirty="0" smtClean="0"/>
              <a:t> now arriving to the last part of my talk, and I’d like to outline a road map for research that will help us build a nice bridge.</a:t>
            </a:r>
            <a:endParaRPr lang="en-US" dirty="0"/>
          </a:p>
        </p:txBody>
      </p:sp>
      <p:sp>
        <p:nvSpPr>
          <p:cNvPr id="4" name="Slide Number Placeholder 3"/>
          <p:cNvSpPr>
            <a:spLocks noGrp="1"/>
          </p:cNvSpPr>
          <p:nvPr>
            <p:ph type="sldNum" sz="quarter" idx="10"/>
          </p:nvPr>
        </p:nvSpPr>
        <p:spPr/>
        <p:txBody>
          <a:bodyPr/>
          <a:lstStyle/>
          <a:p>
            <a:fld id="{4F67769F-EF13-46D9-AF29-9547EF1BB342}" type="slidenum">
              <a:rPr lang="en-US" smtClean="0"/>
              <a:t>50</a:t>
            </a:fld>
            <a:endParaRPr lang="en-US"/>
          </a:p>
        </p:txBody>
      </p:sp>
    </p:spTree>
    <p:extLst>
      <p:ext uri="{BB962C8B-B14F-4D97-AF65-F5344CB8AC3E}">
        <p14:creationId xmlns:p14="http://schemas.microsoft.com/office/powerpoint/2010/main" val="194979340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smtClean="0"/>
              <a:t>For a good bridge, we need solid</a:t>
            </a:r>
            <a:r>
              <a:rPr lang="en-US" sz="1300" baseline="0" dirty="0" smtClean="0"/>
              <a:t> foundations on both sides.</a:t>
            </a:r>
          </a:p>
          <a:p>
            <a:endParaRPr lang="en-US" sz="1300" b="1" dirty="0" smtClean="0"/>
          </a:p>
          <a:p>
            <a:r>
              <a:rPr lang="en-US" sz="1300" b="1" dirty="0" smtClean="0"/>
              <a:t>(CLICK) </a:t>
            </a:r>
            <a:r>
              <a:rPr lang="en-US" sz="1300" dirty="0" smtClean="0"/>
              <a:t>We still need more research about all aspects of L2 phonology acquisition and processing.</a:t>
            </a:r>
            <a:r>
              <a:rPr lang="en-US" sz="1300" baseline="0" dirty="0" smtClean="0"/>
              <a:t> </a:t>
            </a:r>
          </a:p>
          <a:p>
            <a:endParaRPr lang="en-US" sz="1300" baseline="0" dirty="0" smtClean="0"/>
          </a:p>
          <a:p>
            <a:r>
              <a:rPr lang="en-US" sz="1300" baseline="0" dirty="0" smtClean="0"/>
              <a:t>(SKIP IF NEEDED</a:t>
            </a:r>
            <a:r>
              <a:rPr lang="en-US" sz="1300" baseline="0" dirty="0" smtClean="0">
                <a:sym typeface="Wingdings" panose="05000000000000000000" pitchFamily="2" charset="2"/>
              </a:rPr>
              <a:t>) </a:t>
            </a:r>
            <a:r>
              <a:rPr lang="en-US" sz="1300" baseline="0" dirty="0" smtClean="0"/>
              <a:t>That’s nothing new, there are still a lot of things we don’t know. Especially in terms of the </a:t>
            </a:r>
            <a:r>
              <a:rPr lang="en-US" sz="1300" baseline="0" dirty="0" err="1" smtClean="0"/>
              <a:t>phonotactics</a:t>
            </a:r>
            <a:r>
              <a:rPr lang="en-US" sz="1300" baseline="0" dirty="0" smtClean="0"/>
              <a:t>, </a:t>
            </a:r>
            <a:r>
              <a:rPr lang="en-US" sz="1300" baseline="0" dirty="0" err="1" smtClean="0"/>
              <a:t>suprasegmentals</a:t>
            </a:r>
            <a:r>
              <a:rPr lang="en-US" sz="1300" baseline="0" dirty="0" smtClean="0"/>
              <a:t>, connected speech, also, conversational speech processing, and individual differences. </a:t>
            </a:r>
          </a:p>
          <a:p>
            <a:endParaRPr lang="en-US" sz="1300" baseline="0" dirty="0" smtClean="0"/>
          </a:p>
          <a:p>
            <a:pPr marL="171450" indent="-171450">
              <a:buFont typeface="Wingdings" panose="05000000000000000000" pitchFamily="2" charset="2"/>
              <a:buChar char="Ø"/>
            </a:pPr>
            <a:r>
              <a:rPr lang="en-US" sz="1300" b="1" baseline="0" dirty="0" smtClean="0"/>
              <a:t>This must include a better understanding of how a more accurate phonological system, more accurate lexical representations, perception and production relate to higher INTELLIGIBILITY  </a:t>
            </a:r>
          </a:p>
          <a:p>
            <a:endParaRPr lang="en-US" sz="1300" b="1" baseline="0" dirty="0" smtClean="0"/>
          </a:p>
          <a:p>
            <a:r>
              <a:rPr lang="en-US" sz="1300" b="1" baseline="0" dirty="0" smtClean="0"/>
              <a:t>(CLICK) </a:t>
            </a:r>
            <a:r>
              <a:rPr lang="en-US" sz="1300" baseline="0" dirty="0" smtClean="0"/>
              <a:t>And we also need more research on instruction itself. </a:t>
            </a:r>
          </a:p>
          <a:p>
            <a:endParaRPr lang="en-US" sz="1300" baseline="0" dirty="0" smtClean="0"/>
          </a:p>
          <a:p>
            <a:r>
              <a:rPr lang="en-US" sz="1300" baseline="0" dirty="0" smtClean="0"/>
              <a:t>Research in these two areas </a:t>
            </a:r>
            <a:r>
              <a:rPr lang="en-US" sz="1300" b="1" baseline="0" dirty="0" smtClean="0"/>
              <a:t>(CLICK) </a:t>
            </a:r>
            <a:r>
              <a:rPr lang="en-US" sz="1300" baseline="0" dirty="0" smtClean="0"/>
              <a:t>will fit in with a lot of the questions I outlined at the beginning.</a:t>
            </a:r>
          </a:p>
          <a:p>
            <a:endParaRPr lang="en-US" sz="1300" baseline="0" dirty="0" smtClean="0"/>
          </a:p>
          <a:p>
            <a:r>
              <a:rPr lang="en-US" sz="1300" baseline="0" dirty="0" smtClean="0"/>
              <a:t>But what about the bridge? (CLICK to next)</a:t>
            </a:r>
            <a:endParaRPr lang="en-US" sz="1300" dirty="0"/>
          </a:p>
        </p:txBody>
      </p:sp>
      <p:sp>
        <p:nvSpPr>
          <p:cNvPr id="4" name="Slide Number Placeholder 3"/>
          <p:cNvSpPr>
            <a:spLocks noGrp="1"/>
          </p:cNvSpPr>
          <p:nvPr>
            <p:ph type="sldNum" sz="quarter" idx="10"/>
          </p:nvPr>
        </p:nvSpPr>
        <p:spPr/>
        <p:txBody>
          <a:bodyPr/>
          <a:lstStyle/>
          <a:p>
            <a:fld id="{4F67769F-EF13-46D9-AF29-9547EF1BB342}" type="slidenum">
              <a:rPr lang="en-US" smtClean="0"/>
              <a:t>51</a:t>
            </a:fld>
            <a:endParaRPr lang="en-US"/>
          </a:p>
        </p:txBody>
      </p:sp>
    </p:spTree>
    <p:extLst>
      <p:ext uri="{BB962C8B-B14F-4D97-AF65-F5344CB8AC3E}">
        <p14:creationId xmlns:p14="http://schemas.microsoft.com/office/powerpoint/2010/main" val="350733750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80">
              <a:defRPr/>
            </a:pPr>
            <a:r>
              <a:rPr lang="en-US" dirty="0" smtClean="0">
                <a:solidFill>
                  <a:schemeClr val="tx1"/>
                </a:solidFill>
                <a:latin typeface="+mj-lt"/>
              </a:rPr>
              <a:t>But what about the </a:t>
            </a:r>
            <a:r>
              <a:rPr lang="en-US" b="1" dirty="0" smtClean="0">
                <a:solidFill>
                  <a:schemeClr val="tx1"/>
                </a:solidFill>
                <a:latin typeface="+mj-lt"/>
              </a:rPr>
              <a:t>BRIDGE</a:t>
            </a:r>
            <a:r>
              <a:rPr lang="en-US" dirty="0" smtClean="0">
                <a:solidFill>
                  <a:schemeClr val="tx1"/>
                </a:solidFill>
                <a:latin typeface="+mj-lt"/>
              </a:rPr>
              <a:t> itself?</a:t>
            </a:r>
          </a:p>
          <a:p>
            <a:pPr defTabSz="931580">
              <a:defRPr/>
            </a:pPr>
            <a:endParaRPr lang="en-US" dirty="0" smtClean="0">
              <a:solidFill>
                <a:schemeClr val="tx1"/>
              </a:solidFill>
              <a:latin typeface="+mj-lt"/>
            </a:endParaRPr>
          </a:p>
          <a:p>
            <a:pPr defTabSz="931580">
              <a:defRPr/>
            </a:pPr>
            <a:r>
              <a:rPr lang="en-US" dirty="0" smtClean="0">
                <a:solidFill>
                  <a:schemeClr val="tx1"/>
                </a:solidFill>
                <a:latin typeface="+mj-lt"/>
              </a:rPr>
              <a:t>Clearly</a:t>
            </a:r>
            <a:r>
              <a:rPr lang="en-US" baseline="0" dirty="0" smtClean="0">
                <a:solidFill>
                  <a:schemeClr val="tx1"/>
                </a:solidFill>
                <a:latin typeface="+mj-lt"/>
              </a:rPr>
              <a:t> there’s more than one way to go about building a bridge here. But here is my take on some of the questions which, in my opinion, would contribute to more cross-talk between teaching and research: </a:t>
            </a:r>
          </a:p>
          <a:p>
            <a:pPr defTabSz="931580">
              <a:defRPr/>
            </a:pPr>
            <a:endParaRPr lang="en-US" baseline="0" dirty="0" smtClean="0">
              <a:solidFill>
                <a:schemeClr val="tx1"/>
              </a:solidFill>
              <a:latin typeface="+mj-lt"/>
            </a:endParaRPr>
          </a:p>
          <a:p>
            <a:pPr defTabSz="931580">
              <a:defRPr/>
            </a:pPr>
            <a:r>
              <a:rPr lang="en-US" b="1" dirty="0" smtClean="0">
                <a:solidFill>
                  <a:schemeClr val="tx1"/>
                </a:solidFill>
                <a:latin typeface="+mj-lt"/>
              </a:rPr>
              <a:t>(CLICK)</a:t>
            </a:r>
            <a:r>
              <a:rPr lang="en-US" baseline="0" dirty="0" smtClean="0">
                <a:solidFill>
                  <a:schemeClr val="tx1"/>
                </a:solidFill>
                <a:latin typeface="+mj-lt"/>
              </a:rPr>
              <a:t> </a:t>
            </a:r>
            <a:r>
              <a:rPr lang="en-US" dirty="0" smtClean="0">
                <a:solidFill>
                  <a:schemeClr val="tx1"/>
                </a:solidFill>
                <a:latin typeface="+mj-lt"/>
              </a:rPr>
              <a:t>It would be good to know to what extent pronunciation instruction can actually shape L2 phonological acquisition in a</a:t>
            </a:r>
            <a:r>
              <a:rPr lang="en-US" baseline="0" dirty="0" smtClean="0">
                <a:solidFill>
                  <a:schemeClr val="tx1"/>
                </a:solidFill>
                <a:latin typeface="+mj-lt"/>
              </a:rPr>
              <a:t> very broad sense</a:t>
            </a:r>
            <a:r>
              <a:rPr lang="en-US" dirty="0" smtClean="0">
                <a:solidFill>
                  <a:schemeClr val="tx1"/>
                </a:solidFill>
                <a:latin typeface="+mj-lt"/>
              </a:rPr>
              <a:t>: </a:t>
            </a:r>
          </a:p>
          <a:p>
            <a:pPr marL="171425" indent="-171425" defTabSz="931580">
              <a:buFont typeface="Arial" panose="020B0604020202020204" pitchFamily="34" charset="0"/>
              <a:buChar char="•"/>
              <a:defRPr/>
            </a:pPr>
            <a:r>
              <a:rPr lang="en-US" dirty="0" smtClean="0">
                <a:solidFill>
                  <a:schemeClr val="tx1"/>
                </a:solidFill>
                <a:latin typeface="+mj-lt"/>
              </a:rPr>
              <a:t>in particular, to what extent does it help </a:t>
            </a:r>
            <a:r>
              <a:rPr lang="en-US" dirty="0" smtClean="0">
                <a:latin typeface="Calibri" panose="020F0502020204030204" pitchFamily="34" charset="0"/>
              </a:rPr>
              <a:t>with updating lexical representations and with word recognition in conversation. </a:t>
            </a:r>
          </a:p>
          <a:p>
            <a:pPr marL="171425" indent="-171425" defTabSz="931580">
              <a:buFont typeface="Arial" panose="020B0604020202020204" pitchFamily="34" charset="0"/>
              <a:buChar char="•"/>
              <a:defRPr/>
            </a:pPr>
            <a:r>
              <a:rPr lang="en-US" dirty="0" smtClean="0">
                <a:latin typeface="Calibri" panose="020F0502020204030204" pitchFamily="34" charset="0"/>
              </a:rPr>
              <a:t>Does</a:t>
            </a:r>
            <a:r>
              <a:rPr lang="en-US" baseline="0" dirty="0" smtClean="0">
                <a:latin typeface="Calibri" panose="020F0502020204030204" pitchFamily="34" charset="0"/>
              </a:rPr>
              <a:t> it facilitate the development of robust perception and help automatize articulatory routines?</a:t>
            </a:r>
          </a:p>
          <a:p>
            <a:pPr defTabSz="931580">
              <a:defRPr/>
            </a:pPr>
            <a:r>
              <a:rPr lang="en-US" b="1" baseline="0" dirty="0" smtClean="0">
                <a:latin typeface="Calibri" panose="020F0502020204030204" pitchFamily="34" charset="0"/>
              </a:rPr>
              <a:t>(CLICK) </a:t>
            </a:r>
            <a:r>
              <a:rPr lang="en-US" baseline="0" dirty="0" smtClean="0">
                <a:latin typeface="Calibri" panose="020F0502020204030204" pitchFamily="34" charset="0"/>
              </a:rPr>
              <a:t>Does it lead to actual transfer and automatization, and does this increase intelligibility and listening performance?</a:t>
            </a:r>
            <a:endParaRPr lang="en-US" dirty="0" smtClean="0">
              <a:latin typeface="Calibri" panose="020F0502020204030204" pitchFamily="34" charset="0"/>
            </a:endParaRPr>
          </a:p>
          <a:p>
            <a:pPr defTabSz="931580">
              <a:defRPr/>
            </a:pPr>
            <a:r>
              <a:rPr lang="en-US" b="1" dirty="0" smtClean="0">
                <a:solidFill>
                  <a:schemeClr val="tx1"/>
                </a:solidFill>
                <a:latin typeface="+mj-lt"/>
              </a:rPr>
              <a:t>(CLICK) </a:t>
            </a:r>
            <a:r>
              <a:rPr lang="en-US" dirty="0" smtClean="0">
                <a:solidFill>
                  <a:schemeClr val="tx1"/>
                </a:solidFill>
                <a:latin typeface="+mj-lt"/>
              </a:rPr>
              <a:t>And at</a:t>
            </a:r>
            <a:r>
              <a:rPr lang="en-US" baseline="0" dirty="0" smtClean="0">
                <a:solidFill>
                  <a:schemeClr val="tx1"/>
                </a:solidFill>
                <a:latin typeface="+mj-lt"/>
              </a:rPr>
              <a:t> the same time, knowing which </a:t>
            </a:r>
            <a:r>
              <a:rPr lang="en-US" b="1" baseline="0" dirty="0" smtClean="0">
                <a:solidFill>
                  <a:schemeClr val="tx1"/>
                </a:solidFill>
                <a:latin typeface="+mj-lt"/>
              </a:rPr>
              <a:t>kind</a:t>
            </a:r>
            <a:r>
              <a:rPr lang="en-US" baseline="0" dirty="0" smtClean="0">
                <a:solidFill>
                  <a:schemeClr val="tx1"/>
                </a:solidFill>
                <a:latin typeface="+mj-lt"/>
              </a:rPr>
              <a:t> of instruction works best here would be great. Not only for </a:t>
            </a:r>
            <a:r>
              <a:rPr lang="en-US" dirty="0" smtClean="0">
                <a:solidFill>
                  <a:schemeClr val="tx1"/>
                </a:solidFill>
                <a:latin typeface="+mj-lt"/>
              </a:rPr>
              <a:t>language instruction and pedagogical approaches. It would also help answer many questions psycholinguists</a:t>
            </a:r>
            <a:r>
              <a:rPr lang="en-US" baseline="0" dirty="0" smtClean="0">
                <a:solidFill>
                  <a:schemeClr val="tx1"/>
                </a:solidFill>
                <a:latin typeface="+mj-lt"/>
              </a:rPr>
              <a:t> have.</a:t>
            </a:r>
            <a:endParaRPr lang="en-US" dirty="0" smtClean="0">
              <a:solidFill>
                <a:schemeClr val="tx1"/>
              </a:solidFill>
              <a:latin typeface="+mj-lt"/>
            </a:endParaRPr>
          </a:p>
          <a:p>
            <a:pPr defTabSz="931580">
              <a:defRPr/>
            </a:pPr>
            <a:r>
              <a:rPr lang="en-US" dirty="0" smtClean="0">
                <a:solidFill>
                  <a:schemeClr val="tx1"/>
                </a:solidFill>
                <a:latin typeface="+mj-lt"/>
              </a:rPr>
              <a:t>=&gt; </a:t>
            </a:r>
            <a:r>
              <a:rPr lang="en-US" dirty="0" smtClean="0">
                <a:solidFill>
                  <a:schemeClr val="tx1"/>
                </a:solidFill>
                <a:latin typeface="+mj-lt"/>
              </a:rPr>
              <a:t>And, what’s important here is that L2 phonologists can provide the </a:t>
            </a:r>
            <a:r>
              <a:rPr lang="en-US" b="1" dirty="0" smtClean="0">
                <a:solidFill>
                  <a:schemeClr val="tx1"/>
                </a:solidFill>
                <a:latin typeface="+mj-lt"/>
              </a:rPr>
              <a:t>methods to MEASURE </a:t>
            </a:r>
            <a:r>
              <a:rPr lang="en-US" dirty="0" smtClean="0">
                <a:solidFill>
                  <a:schemeClr val="tx1"/>
                </a:solidFill>
                <a:latin typeface="+mj-lt"/>
              </a:rPr>
              <a:t>these areas,</a:t>
            </a:r>
            <a:r>
              <a:rPr lang="en-US" baseline="0" dirty="0" smtClean="0">
                <a:solidFill>
                  <a:schemeClr val="tx1"/>
                </a:solidFill>
                <a:latin typeface="+mj-lt"/>
              </a:rPr>
              <a:t> and teachers can provide the </a:t>
            </a:r>
            <a:r>
              <a:rPr lang="en-US" b="1" baseline="0" dirty="0" smtClean="0">
                <a:solidFill>
                  <a:schemeClr val="tx1"/>
                </a:solidFill>
                <a:latin typeface="+mj-lt"/>
              </a:rPr>
              <a:t>instructional design </a:t>
            </a:r>
            <a:r>
              <a:rPr lang="en-US" baseline="0" dirty="0" smtClean="0">
                <a:solidFill>
                  <a:schemeClr val="tx1"/>
                </a:solidFill>
                <a:latin typeface="+mj-lt"/>
              </a:rPr>
              <a:t>in controlled studies.</a:t>
            </a:r>
            <a:endParaRPr lang="en-US" dirty="0" smtClean="0">
              <a:solidFill>
                <a:schemeClr val="tx1"/>
              </a:solidFill>
              <a:latin typeface="+mj-lt"/>
            </a:endParaRPr>
          </a:p>
          <a:p>
            <a:endParaRPr lang="en-US" dirty="0" smtClean="0">
              <a:solidFill>
                <a:schemeClr val="tx1"/>
              </a:solidFill>
              <a:latin typeface="+mj-lt"/>
            </a:endParaRPr>
          </a:p>
        </p:txBody>
      </p:sp>
      <p:sp>
        <p:nvSpPr>
          <p:cNvPr id="4" name="Slide Number Placeholder 3"/>
          <p:cNvSpPr>
            <a:spLocks noGrp="1"/>
          </p:cNvSpPr>
          <p:nvPr>
            <p:ph type="sldNum" sz="quarter" idx="10"/>
          </p:nvPr>
        </p:nvSpPr>
        <p:spPr/>
        <p:txBody>
          <a:bodyPr/>
          <a:lstStyle/>
          <a:p>
            <a:fld id="{4F67769F-EF13-46D9-AF29-9547EF1BB342}" type="slidenum">
              <a:rPr lang="en-US" smtClean="0"/>
              <a:t>52</a:t>
            </a:fld>
            <a:endParaRPr lang="en-US"/>
          </a:p>
        </p:txBody>
      </p:sp>
    </p:spTree>
    <p:extLst>
      <p:ext uri="{BB962C8B-B14F-4D97-AF65-F5344CB8AC3E}">
        <p14:creationId xmlns:p14="http://schemas.microsoft.com/office/powerpoint/2010/main" val="329071679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smtClean="0">
                <a:latin typeface="+mn-lt"/>
              </a:rPr>
              <a:t>And more specifically, regarding the two areas I’ve talked about, we can outline directions for research that</a:t>
            </a:r>
            <a:r>
              <a:rPr lang="en-US" sz="1300" baseline="0" dirty="0" smtClean="0">
                <a:latin typeface="+mn-lt"/>
              </a:rPr>
              <a:t> are </a:t>
            </a:r>
            <a:r>
              <a:rPr lang="en-US" sz="1300" u="sng" baseline="0" dirty="0" smtClean="0">
                <a:latin typeface="+mn-lt"/>
              </a:rPr>
              <a:t>driven by practice</a:t>
            </a:r>
            <a:r>
              <a:rPr lang="en-US" sz="1300" baseline="0" dirty="0" smtClean="0">
                <a:latin typeface="+mn-lt"/>
              </a:rPr>
              <a:t>. </a:t>
            </a:r>
          </a:p>
          <a:p>
            <a:pPr defTabSz="881390"/>
            <a:r>
              <a:rPr lang="en-US" sz="1300" b="1" baseline="0" dirty="0" smtClean="0">
                <a:latin typeface="+mn-lt"/>
              </a:rPr>
              <a:t>(CLICK) </a:t>
            </a:r>
            <a:r>
              <a:rPr lang="en-US" sz="1300" baseline="0" dirty="0" smtClean="0">
                <a:latin typeface="+mn-lt"/>
              </a:rPr>
              <a:t>For the mental lexicon, I talked about three possible directions for instruction: </a:t>
            </a:r>
            <a:r>
              <a:rPr lang="en-US" sz="1300" b="1" dirty="0" smtClean="0">
                <a:latin typeface="+mn-lt"/>
              </a:rPr>
              <a:t>Vocabulary instruction, connected speech training,</a:t>
            </a:r>
            <a:r>
              <a:rPr lang="en-US" sz="1300" b="1" baseline="0" dirty="0" smtClean="0">
                <a:latin typeface="+mn-lt"/>
              </a:rPr>
              <a:t> and </a:t>
            </a:r>
            <a:r>
              <a:rPr lang="en-US" sz="1300" b="1" dirty="0" smtClean="0">
                <a:latin typeface="+mn-lt"/>
              </a:rPr>
              <a:t>bimodal input approaches.</a:t>
            </a:r>
            <a:endParaRPr lang="en-US" sz="1300" dirty="0" smtClean="0">
              <a:latin typeface="+mn-lt"/>
            </a:endParaRPr>
          </a:p>
          <a:p>
            <a:endParaRPr lang="en-US" sz="1300" dirty="0" smtClean="0">
              <a:latin typeface="+mn-lt"/>
            </a:endParaRPr>
          </a:p>
          <a:p>
            <a:r>
              <a:rPr lang="en-US" sz="1300" dirty="0" smtClean="0">
                <a:latin typeface="+mn-lt"/>
              </a:rPr>
              <a:t>For all,</a:t>
            </a:r>
            <a:r>
              <a:rPr lang="en-US" sz="1300" baseline="0" dirty="0" smtClean="0">
                <a:latin typeface="+mn-lt"/>
              </a:rPr>
              <a:t> a lot more actual research is needed. This clearly needs collaborations between instructors and L2 phonologists.</a:t>
            </a:r>
            <a:endParaRPr lang="en-US" sz="1300" dirty="0" smtClean="0">
              <a:latin typeface="+mn-lt"/>
            </a:endParaRPr>
          </a:p>
          <a:p>
            <a:r>
              <a:rPr lang="en-US" sz="1300" dirty="0" smtClean="0">
                <a:latin typeface="+mn-lt"/>
              </a:rPr>
              <a:t>For example</a:t>
            </a:r>
          </a:p>
          <a:p>
            <a:pPr marL="165237" indent="-165237">
              <a:buFont typeface="Arial" panose="020B0604020202020204" pitchFamily="34" charset="0"/>
              <a:buChar char="•"/>
            </a:pPr>
            <a:r>
              <a:rPr lang="en-US" sz="1300" b="1" baseline="0" dirty="0" smtClean="0">
                <a:latin typeface="+mn-lt"/>
              </a:rPr>
              <a:t>(CLICK) </a:t>
            </a:r>
            <a:r>
              <a:rPr lang="en-US" sz="1300" dirty="0" smtClean="0">
                <a:latin typeface="+mn-lt"/>
              </a:rPr>
              <a:t>To what extent does </a:t>
            </a:r>
            <a:r>
              <a:rPr lang="en-US" sz="1300" b="1" dirty="0" smtClean="0">
                <a:latin typeface="+mn-lt"/>
              </a:rPr>
              <a:t>explicit elaborate</a:t>
            </a:r>
            <a:r>
              <a:rPr lang="en-US" sz="1300" b="1" baseline="0" dirty="0" smtClean="0">
                <a:latin typeface="+mn-lt"/>
              </a:rPr>
              <a:t> vocabulary teaching </a:t>
            </a:r>
            <a:r>
              <a:rPr lang="en-US" sz="1300" baseline="0" dirty="0" smtClean="0">
                <a:latin typeface="+mn-lt"/>
              </a:rPr>
              <a:t>enhance lexical representations? This can actually be tested using psycholinguistic methods that go beyond the retention of meaning of an item. </a:t>
            </a:r>
          </a:p>
          <a:p>
            <a:pPr marL="165237" indent="-165237">
              <a:buFont typeface="Arial" panose="020B0604020202020204" pitchFamily="34" charset="0"/>
              <a:buChar char="•"/>
            </a:pPr>
            <a:r>
              <a:rPr lang="en-US" sz="1300" b="1" baseline="0" dirty="0" smtClean="0">
                <a:latin typeface="+mn-lt"/>
              </a:rPr>
              <a:t>(CLICK) </a:t>
            </a:r>
            <a:r>
              <a:rPr lang="en-US" sz="1300" baseline="0" dirty="0" smtClean="0">
                <a:latin typeface="+mn-lt"/>
              </a:rPr>
              <a:t>Similarly: Connected speech training is a very promising avenue </a:t>
            </a:r>
            <a:r>
              <a:rPr lang="en-US" sz="1300" baseline="0" dirty="0" smtClean="0">
                <a:latin typeface="+mn-lt"/>
              </a:rPr>
              <a:t>for listening </a:t>
            </a:r>
            <a:r>
              <a:rPr lang="en-US" sz="1300" baseline="0" dirty="0" smtClean="0">
                <a:latin typeface="+mn-lt"/>
              </a:rPr>
              <a:t>and writing skills </a:t>
            </a:r>
            <a:r>
              <a:rPr lang="en-US" sz="1300" b="1" baseline="0" dirty="0" smtClean="0">
                <a:latin typeface="+mn-lt"/>
              </a:rPr>
              <a:t>(CLICK)</a:t>
            </a:r>
            <a:r>
              <a:rPr lang="en-US" sz="1300" baseline="0" dirty="0" smtClean="0">
                <a:latin typeface="+mn-lt"/>
              </a:rPr>
              <a:t>. But we need to examine this more in depth.</a:t>
            </a:r>
          </a:p>
          <a:p>
            <a:pPr marL="165237" indent="-165237" defTabSz="881261">
              <a:buFont typeface="Arial" panose="020B0604020202020204" pitchFamily="34" charset="0"/>
              <a:buChar char="•"/>
            </a:pPr>
            <a:r>
              <a:rPr lang="en-US" sz="1300" b="1" baseline="0" dirty="0" smtClean="0">
                <a:latin typeface="+mn-lt"/>
              </a:rPr>
              <a:t>(CLICK) </a:t>
            </a:r>
            <a:r>
              <a:rPr lang="en-US" sz="1300" baseline="0" dirty="0" smtClean="0">
                <a:latin typeface="+mn-lt"/>
              </a:rPr>
              <a:t>And bimodal input approaches: are these generally valid? </a:t>
            </a:r>
            <a:r>
              <a:rPr lang="en-US" sz="1300" dirty="0" smtClean="0">
                <a:latin typeface="+mn-lt"/>
              </a:rPr>
              <a:t>Do they also enhance phono-lexical representations and word recognition?</a:t>
            </a:r>
            <a:r>
              <a:rPr lang="en-US" sz="1300" baseline="0" dirty="0" smtClean="0">
                <a:latin typeface="+mn-lt"/>
              </a:rPr>
              <a:t> Are there pitfalls to avoid or proficiency levels at which it’s counterproductive? </a:t>
            </a:r>
            <a:r>
              <a:rPr lang="en-US" sz="1300" baseline="0" dirty="0" smtClean="0">
                <a:latin typeface="+mn-lt"/>
              </a:rPr>
              <a:t>(Again</a:t>
            </a:r>
            <a:r>
              <a:rPr lang="en-US" sz="1300" baseline="0" dirty="0" smtClean="0">
                <a:latin typeface="+mn-lt"/>
              </a:rPr>
              <a:t>, there are psycholinguistic methods that can be applied here to examine how much it actually shapes processing and listening … </a:t>
            </a:r>
            <a:r>
              <a:rPr lang="en-US" sz="1300" baseline="0" dirty="0" smtClean="0">
                <a:latin typeface="+mn-lt"/>
              </a:rPr>
              <a:t>)</a:t>
            </a:r>
            <a:endParaRPr lang="en-US" sz="1300" baseline="0" dirty="0" smtClean="0">
              <a:latin typeface="+mn-lt"/>
            </a:endParaRPr>
          </a:p>
        </p:txBody>
      </p:sp>
      <p:sp>
        <p:nvSpPr>
          <p:cNvPr id="4" name="Slide Number Placeholder 3"/>
          <p:cNvSpPr>
            <a:spLocks noGrp="1"/>
          </p:cNvSpPr>
          <p:nvPr>
            <p:ph type="sldNum" sz="quarter" idx="10"/>
          </p:nvPr>
        </p:nvSpPr>
        <p:spPr/>
        <p:txBody>
          <a:bodyPr/>
          <a:lstStyle/>
          <a:p>
            <a:fld id="{4F67769F-EF13-46D9-AF29-9547EF1BB342}" type="slidenum">
              <a:rPr lang="en-US" smtClean="0"/>
              <a:t>53</a:t>
            </a:fld>
            <a:endParaRPr lang="en-US"/>
          </a:p>
        </p:txBody>
      </p:sp>
    </p:spTree>
    <p:extLst>
      <p:ext uri="{BB962C8B-B14F-4D97-AF65-F5344CB8AC3E}">
        <p14:creationId xmlns:p14="http://schemas.microsoft.com/office/powerpoint/2010/main" val="301913779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n-US" sz="1300" dirty="0"/>
              <a:t>In the domain of individual differences, it would be very useful </a:t>
            </a:r>
            <a:r>
              <a:rPr lang="en-US" sz="1300" b="1" dirty="0" smtClean="0"/>
              <a:t>(CLICK) </a:t>
            </a:r>
            <a:r>
              <a:rPr lang="en-US" sz="1300" dirty="0" smtClean="0"/>
              <a:t>to </a:t>
            </a:r>
            <a:r>
              <a:rPr lang="en-US" sz="1300" dirty="0"/>
              <a:t>know </a:t>
            </a:r>
            <a:r>
              <a:rPr lang="en-US" sz="1300" dirty="0" smtClean="0"/>
              <a:t>if there’s a link between executive </a:t>
            </a:r>
            <a:r>
              <a:rPr lang="en-US" sz="1300" dirty="0"/>
              <a:t>functions relate to intelligibility improvements, for instance. </a:t>
            </a:r>
          </a:p>
          <a:p>
            <a:pPr marL="165237" lvl="1" indent="-165237" defTabSz="881261">
              <a:buFont typeface="Arial" panose="020B0604020202020204" pitchFamily="34" charset="0"/>
              <a:buChar char="•"/>
            </a:pPr>
            <a:r>
              <a:rPr lang="en-US" sz="1300" b="1" dirty="0" smtClean="0"/>
              <a:t>(CLICK) </a:t>
            </a:r>
            <a:r>
              <a:rPr lang="en-US" sz="1300" dirty="0" smtClean="0"/>
              <a:t>If there is such a link, perhaps then we might find that learners with higher EF benefit more from </a:t>
            </a:r>
            <a:r>
              <a:rPr lang="en-US" sz="1300" b="1" dirty="0" smtClean="0"/>
              <a:t>explicit</a:t>
            </a:r>
            <a:r>
              <a:rPr lang="en-US" sz="1300" dirty="0" smtClean="0"/>
              <a:t> instruction. </a:t>
            </a:r>
          </a:p>
          <a:p>
            <a:pPr defTabSz="931580">
              <a:defRPr/>
            </a:pPr>
            <a:endParaRPr lang="en-US" sz="1300" dirty="0" smtClean="0"/>
          </a:p>
          <a:p>
            <a:pPr defTabSz="931580">
              <a:defRPr/>
            </a:pPr>
            <a:r>
              <a:rPr lang="en-US" sz="1300" b="1" dirty="0" smtClean="0"/>
              <a:t>(CLICK) (PAUSE)</a:t>
            </a:r>
          </a:p>
          <a:p>
            <a:pPr defTabSz="931580">
              <a:defRPr/>
            </a:pPr>
            <a:r>
              <a:rPr lang="en-US" sz="1300" b="1" dirty="0" smtClean="0"/>
              <a:t>(CLICK) </a:t>
            </a:r>
            <a:r>
              <a:rPr lang="en-US" sz="1300" dirty="0" smtClean="0"/>
              <a:t>The </a:t>
            </a:r>
            <a:r>
              <a:rPr lang="en-US" sz="1300" dirty="0"/>
              <a:t>direct implication </a:t>
            </a:r>
            <a:r>
              <a:rPr lang="en-US" sz="1300" dirty="0" smtClean="0"/>
              <a:t>such findings would </a:t>
            </a:r>
            <a:r>
              <a:rPr lang="en-US" sz="1300" dirty="0"/>
              <a:t>be to develop a </a:t>
            </a:r>
            <a:r>
              <a:rPr lang="en-US" sz="1300" b="1" dirty="0" smtClean="0"/>
              <a:t>curriculum that may train Executive-Functions for </a:t>
            </a:r>
            <a:r>
              <a:rPr lang="en-US" sz="1300" b="1" dirty="0"/>
              <a:t>learners who need it </a:t>
            </a:r>
            <a:r>
              <a:rPr lang="en-US" sz="1300" dirty="0"/>
              <a:t>(see </a:t>
            </a:r>
            <a:r>
              <a:rPr lang="en-US" sz="1300" dirty="0" err="1"/>
              <a:t>Jaeggi</a:t>
            </a:r>
            <a:r>
              <a:rPr lang="en-US" sz="1300" dirty="0"/>
              <a:t> et al., 2011, for the feasibility of cognitive training approaches).</a:t>
            </a:r>
          </a:p>
          <a:p>
            <a:pPr defTabSz="931580">
              <a:defRPr/>
            </a:pPr>
            <a:endParaRPr lang="en-US" sz="1300" dirty="0" smtClean="0"/>
          </a:p>
          <a:p>
            <a:pPr defTabSz="931580">
              <a:defRPr/>
            </a:pPr>
            <a:r>
              <a:rPr lang="en-US" sz="1300" b="1" dirty="0" smtClean="0"/>
              <a:t>(CLICK) </a:t>
            </a:r>
            <a:r>
              <a:rPr lang="en-US" sz="1300" dirty="0" smtClean="0"/>
              <a:t>And </a:t>
            </a:r>
            <a:r>
              <a:rPr lang="en-US" sz="1300" dirty="0"/>
              <a:t>ultimately, we can also think of instruction </a:t>
            </a:r>
            <a:r>
              <a:rPr lang="en-US" sz="1300" b="1" dirty="0"/>
              <a:t>tailored</a:t>
            </a:r>
            <a:r>
              <a:rPr lang="en-US" sz="1300" dirty="0"/>
              <a:t> to the specific cognitive abilities of learners (so, in the line of Aptitude Treatment Interaction approaches, but with a cognitively based research) </a:t>
            </a:r>
          </a:p>
          <a:p>
            <a:pPr marL="171425" indent="-171425" defTabSz="931580">
              <a:buFont typeface="Symbol"/>
              <a:buChar char="Þ"/>
              <a:defRPr/>
            </a:pPr>
            <a:r>
              <a:rPr lang="en-US" sz="1300" b="1" dirty="0" smtClean="0"/>
              <a:t>The </a:t>
            </a:r>
            <a:r>
              <a:rPr lang="en-US" sz="1300" b="1" dirty="0"/>
              <a:t>ultimate goal would be to develop more </a:t>
            </a:r>
            <a:r>
              <a:rPr lang="en-US" sz="1300" b="1" dirty="0" smtClean="0"/>
              <a:t>effective methods </a:t>
            </a:r>
            <a:r>
              <a:rPr lang="en-US" sz="1300" b="1" dirty="0" smtClean="0"/>
              <a:t>for teaching pronunciation that are rooted </a:t>
            </a:r>
            <a:r>
              <a:rPr lang="en-US" sz="1300" b="1" dirty="0"/>
              <a:t>in psycholinguistic research on the </a:t>
            </a:r>
            <a:r>
              <a:rPr lang="en-US" sz="1300" b="1" dirty="0" smtClean="0"/>
              <a:t>role </a:t>
            </a:r>
            <a:r>
              <a:rPr lang="en-US" sz="1300" b="1" dirty="0"/>
              <a:t>of executive </a:t>
            </a:r>
            <a:r>
              <a:rPr lang="en-US" sz="1300" b="1" dirty="0" smtClean="0"/>
              <a:t>functions. </a:t>
            </a:r>
          </a:p>
        </p:txBody>
      </p:sp>
      <p:sp>
        <p:nvSpPr>
          <p:cNvPr id="4" name="Slide Number Placeholder 3"/>
          <p:cNvSpPr>
            <a:spLocks noGrp="1"/>
          </p:cNvSpPr>
          <p:nvPr>
            <p:ph type="sldNum" sz="quarter" idx="10"/>
          </p:nvPr>
        </p:nvSpPr>
        <p:spPr/>
        <p:txBody>
          <a:bodyPr/>
          <a:lstStyle/>
          <a:p>
            <a:fld id="{4F67769F-EF13-46D9-AF29-9547EF1BB342}" type="slidenum">
              <a:rPr lang="en-US" smtClean="0"/>
              <a:t>54</a:t>
            </a:fld>
            <a:endParaRPr lang="en-US"/>
          </a:p>
        </p:txBody>
      </p:sp>
    </p:spTree>
    <p:extLst>
      <p:ext uri="{BB962C8B-B14F-4D97-AF65-F5344CB8AC3E}">
        <p14:creationId xmlns:p14="http://schemas.microsoft.com/office/powerpoint/2010/main" val="100411053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with those hopefully promising directions for research and teaching, I’ll conclude by saying “let’s keep working”! </a:t>
            </a: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4F67769F-EF13-46D9-AF29-9547EF1BB342}" type="slidenum">
              <a:rPr lang="en-US" smtClean="0"/>
              <a:t>55</a:t>
            </a:fld>
            <a:endParaRPr lang="en-US"/>
          </a:p>
        </p:txBody>
      </p:sp>
    </p:spTree>
    <p:extLst>
      <p:ext uri="{BB962C8B-B14F-4D97-AF65-F5344CB8AC3E}">
        <p14:creationId xmlns:p14="http://schemas.microsoft.com/office/powerpoint/2010/main" val="179530350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And as you can imagine, I’m not working alone! I’d like to thank my amazing students and </a:t>
            </a:r>
            <a:r>
              <a:rPr lang="en-US" sz="1300" dirty="0" smtClean="0"/>
              <a:t>colleagues, </a:t>
            </a:r>
            <a:r>
              <a:rPr lang="en-US" sz="1300" dirty="0"/>
              <a:t>and everybody </a:t>
            </a:r>
            <a:r>
              <a:rPr lang="en-US" sz="1300" dirty="0" smtClean="0"/>
              <a:t>in </a:t>
            </a:r>
            <a:r>
              <a:rPr lang="en-US" sz="1300" dirty="0"/>
              <a:t>the field for inspiring me through their work.</a:t>
            </a:r>
            <a:r>
              <a:rPr lang="en-US" dirty="0"/>
              <a:t> </a:t>
            </a:r>
          </a:p>
          <a:p>
            <a:r>
              <a:rPr lang="en-US" dirty="0" smtClean="0"/>
              <a:t>And:</a:t>
            </a:r>
            <a:r>
              <a:rPr lang="en-US" baseline="0" dirty="0" smtClean="0"/>
              <a:t> </a:t>
            </a:r>
            <a:r>
              <a:rPr lang="en-US" b="1" dirty="0" smtClean="0"/>
              <a:t>Thank </a:t>
            </a:r>
            <a:r>
              <a:rPr lang="en-US" b="1" dirty="0" smtClean="0"/>
              <a:t>you</a:t>
            </a:r>
            <a:r>
              <a:rPr lang="en-US" b="1" baseline="0" dirty="0" smtClean="0"/>
              <a:t> </a:t>
            </a:r>
            <a:r>
              <a:rPr lang="en-US" baseline="0" dirty="0" smtClean="0"/>
              <a:t>for listening</a:t>
            </a:r>
            <a:r>
              <a:rPr lang="en-US" baseline="0" dirty="0" smtClean="0"/>
              <a:t>!</a:t>
            </a:r>
          </a:p>
          <a:p>
            <a:endParaRPr lang="en-US" dirty="0"/>
          </a:p>
          <a:p>
            <a:endParaRPr lang="en-US" dirty="0"/>
          </a:p>
        </p:txBody>
      </p:sp>
      <p:sp>
        <p:nvSpPr>
          <p:cNvPr id="4" name="Slide Number Placeholder 3"/>
          <p:cNvSpPr>
            <a:spLocks noGrp="1"/>
          </p:cNvSpPr>
          <p:nvPr>
            <p:ph type="sldNum" sz="quarter" idx="10"/>
          </p:nvPr>
        </p:nvSpPr>
        <p:spPr/>
        <p:txBody>
          <a:bodyPr/>
          <a:lstStyle/>
          <a:p>
            <a:fld id="{E2F9719D-72F2-4765-82FB-FE9DBB524B75}"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603698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And this gives rise to a lot of question from instructors on how to best achieve this goal.</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(CLICK) </a:t>
            </a:r>
            <a:r>
              <a:rPr lang="en-US" sz="1200" kern="1200" dirty="0" smtClean="0">
                <a:solidFill>
                  <a:schemeClr val="tx1"/>
                </a:solidFill>
                <a:effectLst/>
                <a:latin typeface="+mn-lt"/>
                <a:ea typeface="+mn-ea"/>
                <a:cs typeface="+mn-cs"/>
              </a:rPr>
              <a:t>Some of these questions are about the “</a:t>
            </a:r>
            <a:r>
              <a:rPr lang="en-US" sz="1200" b="1" kern="1200" dirty="0" smtClean="0">
                <a:solidFill>
                  <a:schemeClr val="tx1"/>
                </a:solidFill>
                <a:effectLst/>
                <a:latin typeface="+mn-lt"/>
                <a:ea typeface="+mn-ea"/>
                <a:cs typeface="+mn-cs"/>
              </a:rPr>
              <a:t>HOW</a:t>
            </a:r>
            <a:r>
              <a:rPr lang="en-US" sz="1200" kern="1200" dirty="0" smtClean="0">
                <a:solidFill>
                  <a:schemeClr val="tx1"/>
                </a:solidFill>
                <a:effectLst/>
                <a:latin typeface="+mn-lt"/>
                <a:ea typeface="+mn-ea"/>
                <a:cs typeface="+mn-cs"/>
              </a:rPr>
              <a:t>” of teaching: </a:t>
            </a:r>
            <a:r>
              <a:rPr lang="en-US" sz="1200" b="1" kern="1200" dirty="0" smtClean="0">
                <a:solidFill>
                  <a:schemeClr val="tx1"/>
                </a:solidFill>
                <a:effectLst/>
                <a:latin typeface="+mn-lt"/>
                <a:ea typeface="+mn-ea"/>
                <a:cs typeface="+mn-cs"/>
              </a:rPr>
              <a:t>(CLICK) </a:t>
            </a:r>
            <a:r>
              <a:rPr lang="en-US" sz="1200" kern="1200" dirty="0" smtClean="0">
                <a:solidFill>
                  <a:schemeClr val="tx1"/>
                </a:solidFill>
                <a:effectLst/>
                <a:latin typeface="+mn-lt"/>
                <a:ea typeface="+mn-ea"/>
                <a:cs typeface="+mn-cs"/>
              </a:rPr>
              <a:t>which method is best, how to do a good diagnosis, how do we integrate perception. </a:t>
            </a:r>
          </a:p>
          <a:p>
            <a:r>
              <a:rPr lang="en-US" sz="1200" b="1" kern="1200" dirty="0" smtClean="0">
                <a:solidFill>
                  <a:schemeClr val="tx1"/>
                </a:solidFill>
                <a:effectLst/>
                <a:latin typeface="+mn-lt"/>
                <a:ea typeface="+mn-ea"/>
                <a:cs typeface="+mn-cs"/>
              </a:rPr>
              <a:t>(CLICK)</a:t>
            </a:r>
            <a:r>
              <a:rPr lang="en-US" sz="1200" kern="1200" dirty="0" smtClean="0">
                <a:solidFill>
                  <a:schemeClr val="tx1"/>
                </a:solidFill>
                <a:effectLst/>
                <a:latin typeface="+mn-lt"/>
                <a:ea typeface="+mn-ea"/>
                <a:cs typeface="+mn-cs"/>
              </a:rPr>
              <a:t> Other questions are about </a:t>
            </a:r>
            <a:r>
              <a:rPr lang="en-US" sz="1200" b="1" kern="1200" dirty="0" smtClean="0">
                <a:solidFill>
                  <a:schemeClr val="tx1"/>
                </a:solidFill>
                <a:effectLst/>
                <a:latin typeface="+mn-lt"/>
                <a:ea typeface="+mn-ea"/>
                <a:cs typeface="+mn-cs"/>
              </a:rPr>
              <a:t>what</a:t>
            </a:r>
            <a:r>
              <a:rPr lang="en-US" sz="1200" kern="1200" dirty="0" smtClean="0">
                <a:solidFill>
                  <a:schemeClr val="tx1"/>
                </a:solidFill>
                <a:effectLst/>
                <a:latin typeface="+mn-lt"/>
                <a:ea typeface="+mn-ea"/>
                <a:cs typeface="+mn-cs"/>
              </a:rPr>
              <a:t> should be taught in priority: </a:t>
            </a:r>
            <a:r>
              <a:rPr lang="en-US" sz="1200" b="1" kern="1200" dirty="0" smtClean="0">
                <a:solidFill>
                  <a:schemeClr val="tx1"/>
                </a:solidFill>
                <a:effectLst/>
                <a:latin typeface="+mn-lt"/>
                <a:ea typeface="+mn-ea"/>
                <a:cs typeface="+mn-cs"/>
              </a:rPr>
              <a:t>(CLICK) </a:t>
            </a:r>
            <a:r>
              <a:rPr lang="en-US" sz="1200" kern="1200" dirty="0" smtClean="0">
                <a:solidFill>
                  <a:schemeClr val="tx1"/>
                </a:solidFill>
                <a:effectLst/>
                <a:latin typeface="+mn-lt"/>
                <a:ea typeface="+mn-ea"/>
                <a:cs typeface="+mn-cs"/>
              </a:rPr>
              <a:t>what matters most for intelligibility; or should we teach spelling…or questions related to what counts as “correct”, for instance</a:t>
            </a:r>
          </a:p>
          <a:p>
            <a:r>
              <a:rPr lang="en-US" sz="1200" b="1" kern="1200" dirty="0" smtClean="0">
                <a:solidFill>
                  <a:schemeClr val="tx1"/>
                </a:solidFill>
                <a:effectLst/>
                <a:latin typeface="+mn-lt"/>
                <a:ea typeface="+mn-ea"/>
                <a:cs typeface="+mn-cs"/>
              </a:rPr>
              <a:t>(CLICK)</a:t>
            </a:r>
            <a:r>
              <a:rPr lang="en-US" sz="1200" kern="1200" dirty="0" smtClean="0">
                <a:solidFill>
                  <a:schemeClr val="tx1"/>
                </a:solidFill>
                <a:effectLst/>
                <a:latin typeface="+mn-lt"/>
                <a:ea typeface="+mn-ea"/>
                <a:cs typeface="+mn-cs"/>
              </a:rPr>
              <a:t> Other questions address </a:t>
            </a:r>
            <a:r>
              <a:rPr lang="en-US" sz="1200" b="1" kern="1200" dirty="0" smtClean="0">
                <a:solidFill>
                  <a:schemeClr val="tx1"/>
                </a:solidFill>
                <a:effectLst/>
                <a:latin typeface="+mn-lt"/>
                <a:ea typeface="+mn-ea"/>
                <a:cs typeface="+mn-cs"/>
              </a:rPr>
              <a:t>(CLICK) </a:t>
            </a:r>
            <a:r>
              <a:rPr lang="en-US" sz="1200" kern="1200" dirty="0" smtClean="0">
                <a:solidFill>
                  <a:schemeClr val="tx1"/>
                </a:solidFill>
                <a:effectLst/>
                <a:latin typeface="+mn-lt"/>
                <a:ea typeface="+mn-ea"/>
                <a:cs typeface="+mn-cs"/>
              </a:rPr>
              <a:t>when to teach something and to whom, </a:t>
            </a:r>
          </a:p>
          <a:p>
            <a:r>
              <a:rPr lang="en-US" sz="1200" b="1" kern="1200" dirty="0" smtClean="0">
                <a:solidFill>
                  <a:schemeClr val="tx1"/>
                </a:solidFill>
                <a:effectLst/>
                <a:latin typeface="+mn-lt"/>
                <a:ea typeface="+mn-ea"/>
                <a:cs typeface="+mn-cs"/>
              </a:rPr>
              <a:t>(CLICK)</a:t>
            </a:r>
            <a:r>
              <a:rPr lang="en-US" sz="1200" kern="1200" dirty="0" smtClean="0">
                <a:solidFill>
                  <a:schemeClr val="tx1"/>
                </a:solidFill>
                <a:effectLst/>
                <a:latin typeface="+mn-lt"/>
                <a:ea typeface="+mn-ea"/>
                <a:cs typeface="+mn-cs"/>
              </a:rPr>
              <a:t> There are also questions about how to </a:t>
            </a:r>
            <a:r>
              <a:rPr lang="en-US" sz="1200" b="1" kern="1200" dirty="0" smtClean="0">
                <a:solidFill>
                  <a:schemeClr val="tx1"/>
                </a:solidFill>
                <a:effectLst/>
                <a:latin typeface="+mn-lt"/>
                <a:ea typeface="+mn-ea"/>
                <a:cs typeface="+mn-cs"/>
              </a:rPr>
              <a:t>(CLICK) </a:t>
            </a:r>
            <a:r>
              <a:rPr lang="en-US" sz="1200" kern="1200" dirty="0" smtClean="0">
                <a:solidFill>
                  <a:schemeClr val="tx1"/>
                </a:solidFill>
                <a:effectLst/>
                <a:latin typeface="+mn-lt"/>
                <a:ea typeface="+mn-ea"/>
                <a:cs typeface="+mn-cs"/>
              </a:rPr>
              <a:t> give feedback that works, and how we evaluate students’ progress. </a:t>
            </a:r>
          </a:p>
          <a:p>
            <a:r>
              <a:rPr lang="en-US" sz="1200" b="1" kern="1200" dirty="0" smtClean="0">
                <a:solidFill>
                  <a:schemeClr val="tx1"/>
                </a:solidFill>
                <a:effectLst/>
                <a:latin typeface="+mn-lt"/>
                <a:ea typeface="+mn-ea"/>
                <a:cs typeface="+mn-cs"/>
              </a:rPr>
              <a:t>(CLICK)</a:t>
            </a:r>
            <a:r>
              <a:rPr lang="en-US" sz="1200" kern="1200" dirty="0" smtClean="0">
                <a:solidFill>
                  <a:schemeClr val="tx1"/>
                </a:solidFill>
                <a:effectLst/>
                <a:latin typeface="+mn-lt"/>
                <a:ea typeface="+mn-ea"/>
                <a:cs typeface="+mn-cs"/>
              </a:rPr>
              <a:t> And finally, there are some fundamental questions, </a:t>
            </a:r>
            <a:r>
              <a:rPr lang="en-US" sz="1200" b="1" kern="1200" dirty="0" smtClean="0">
                <a:solidFill>
                  <a:schemeClr val="tx1"/>
                </a:solidFill>
                <a:effectLst/>
                <a:latin typeface="+mn-lt"/>
                <a:ea typeface="+mn-ea"/>
                <a:cs typeface="+mn-cs"/>
              </a:rPr>
              <a:t>such as</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(CLICK) why</a:t>
            </a:r>
            <a:r>
              <a:rPr lang="en-US" sz="1200" kern="1200" dirty="0" smtClean="0">
                <a:solidFill>
                  <a:schemeClr val="tx1"/>
                </a:solidFill>
                <a:effectLst/>
                <a:latin typeface="+mn-lt"/>
                <a:ea typeface="+mn-ea"/>
                <a:cs typeface="+mn-cs"/>
              </a:rPr>
              <a:t> we should teach pronunciation: does it work? Does it matter? Why are carry-over and automatization so hard to obtain? Or  why are some students so different from others?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F67769F-EF13-46D9-AF29-9547EF1BB342}" type="slidenum">
              <a:rPr lang="en-US" smtClean="0"/>
              <a:t>6</a:t>
            </a:fld>
            <a:endParaRPr lang="en-US"/>
          </a:p>
        </p:txBody>
      </p:sp>
    </p:spTree>
    <p:extLst>
      <p:ext uri="{BB962C8B-B14F-4D97-AF65-F5344CB8AC3E}">
        <p14:creationId xmlns:p14="http://schemas.microsoft.com/office/powerpoint/2010/main" val="2222847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Now, what is psycholinguistics about?</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(CLICK)</a:t>
            </a:r>
            <a:r>
              <a:rPr lang="en-US" sz="1200" kern="1200" dirty="0" smtClean="0">
                <a:solidFill>
                  <a:schemeClr val="tx1"/>
                </a:solidFill>
                <a:effectLst/>
                <a:latin typeface="+mn-lt"/>
                <a:ea typeface="+mn-ea"/>
                <a:cs typeface="+mn-cs"/>
              </a:rPr>
              <a:t> The term itself was coined in 1936 by Jacob Kantor in Bloomington at Indiana University. </a:t>
            </a:r>
          </a:p>
          <a:p>
            <a:r>
              <a:rPr lang="en-US" sz="1200" b="1" kern="1200" dirty="0" smtClean="0">
                <a:solidFill>
                  <a:schemeClr val="tx1"/>
                </a:solidFill>
                <a:effectLst/>
                <a:latin typeface="+mn-lt"/>
                <a:ea typeface="+mn-ea"/>
                <a:cs typeface="+mn-cs"/>
              </a:rPr>
              <a:t>(CLICK)</a:t>
            </a:r>
            <a:r>
              <a:rPr lang="en-US" sz="1200" kern="1200" dirty="0" smtClean="0">
                <a:solidFill>
                  <a:schemeClr val="tx1"/>
                </a:solidFill>
                <a:effectLst/>
                <a:latin typeface="+mn-lt"/>
                <a:ea typeface="+mn-ea"/>
                <a:cs typeface="+mn-cs"/>
              </a:rPr>
              <a:t> Psycholinguistics is the study of the relationship between linguistic behavior and psychological processes</a:t>
            </a:r>
          </a:p>
          <a:p>
            <a:r>
              <a:rPr lang="en-US" sz="1200" b="1" kern="1200" dirty="0" smtClean="0">
                <a:solidFill>
                  <a:schemeClr val="tx1"/>
                </a:solidFill>
                <a:effectLst/>
                <a:latin typeface="+mn-lt"/>
                <a:ea typeface="+mn-ea"/>
                <a:cs typeface="+mn-cs"/>
              </a:rPr>
              <a:t>(CLICK)</a:t>
            </a:r>
            <a:r>
              <a:rPr lang="en-US" sz="1200" kern="1200" dirty="0" smtClean="0">
                <a:solidFill>
                  <a:schemeClr val="tx1"/>
                </a:solidFill>
                <a:effectLst/>
                <a:latin typeface="+mn-lt"/>
                <a:ea typeface="+mn-ea"/>
                <a:cs typeface="+mn-cs"/>
              </a:rPr>
              <a:t> It  is about understanding</a:t>
            </a:r>
          </a:p>
          <a:p>
            <a:r>
              <a:rPr lang="en-US" sz="1200" kern="1200" dirty="0" smtClean="0">
                <a:solidFill>
                  <a:schemeClr val="tx1"/>
                </a:solidFill>
                <a:effectLst/>
                <a:latin typeface="+mn-lt"/>
                <a:ea typeface="+mn-ea"/>
                <a:cs typeface="+mn-cs"/>
              </a:rPr>
              <a:t>	how children acquire language; </a:t>
            </a:r>
          </a:p>
          <a:p>
            <a:r>
              <a:rPr lang="en-US" sz="1200" kern="1200" dirty="0" smtClean="0">
                <a:solidFill>
                  <a:schemeClr val="tx1"/>
                </a:solidFill>
                <a:effectLst/>
                <a:latin typeface="+mn-lt"/>
                <a:ea typeface="+mn-ea"/>
                <a:cs typeface="+mn-cs"/>
              </a:rPr>
              <a:t>	how people process and comprehend language; </a:t>
            </a:r>
          </a:p>
          <a:p>
            <a:r>
              <a:rPr lang="en-US" sz="1200" kern="1200" dirty="0" smtClean="0">
                <a:solidFill>
                  <a:schemeClr val="tx1"/>
                </a:solidFill>
                <a:effectLst/>
                <a:latin typeface="+mn-lt"/>
                <a:ea typeface="+mn-ea"/>
                <a:cs typeface="+mn-cs"/>
              </a:rPr>
              <a:t>	how they produce language; </a:t>
            </a:r>
          </a:p>
          <a:p>
            <a:r>
              <a:rPr lang="en-US" sz="1200" kern="1200" dirty="0" smtClean="0">
                <a:solidFill>
                  <a:schemeClr val="tx1"/>
                </a:solidFill>
                <a:effectLst/>
                <a:latin typeface="+mn-lt"/>
                <a:ea typeface="+mn-ea"/>
                <a:cs typeface="+mn-cs"/>
              </a:rPr>
              <a:t>	how they acquire a new language </a:t>
            </a:r>
            <a:endParaRPr lang="en-US" dirty="0"/>
          </a:p>
        </p:txBody>
      </p:sp>
      <p:sp>
        <p:nvSpPr>
          <p:cNvPr id="4" name="Slide Number Placeholder 3"/>
          <p:cNvSpPr>
            <a:spLocks noGrp="1"/>
          </p:cNvSpPr>
          <p:nvPr>
            <p:ph type="sldNum" sz="quarter" idx="10"/>
          </p:nvPr>
        </p:nvSpPr>
        <p:spPr/>
        <p:txBody>
          <a:bodyPr/>
          <a:lstStyle/>
          <a:p>
            <a:fld id="{4F67769F-EF13-46D9-AF29-9547EF1BB342}" type="slidenum">
              <a:rPr lang="en-US" smtClean="0"/>
              <a:t>7</a:t>
            </a:fld>
            <a:endParaRPr lang="en-US"/>
          </a:p>
        </p:txBody>
      </p:sp>
    </p:spTree>
    <p:extLst>
      <p:ext uri="{BB962C8B-B14F-4D97-AF65-F5344CB8AC3E}">
        <p14:creationId xmlns:p14="http://schemas.microsoft.com/office/powerpoint/2010/main" val="1527647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It’s a large field, with several subdomains.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And In the domain of psycholinguistics that’s our focus today</a:t>
            </a:r>
            <a:r>
              <a:rPr lang="en-US" sz="1200" kern="1200" dirty="0" smtClean="0">
                <a:solidFill>
                  <a:schemeClr val="tx1"/>
                </a:solidFill>
                <a:effectLst/>
                <a:latin typeface="+mn-lt"/>
                <a:ea typeface="+mn-ea"/>
                <a:cs typeface="+mn-cs"/>
              </a:rPr>
              <a:t>, we’re interested in how people process the sound system, the phonological grammar, and how they acquire it for a new language. This is called “Second Language Phonology”.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this area, questions are about </a:t>
            </a:r>
          </a:p>
          <a:p>
            <a:r>
              <a:rPr lang="en-US" sz="1200" b="1" kern="1200" dirty="0" smtClean="0">
                <a:solidFill>
                  <a:schemeClr val="tx1"/>
                </a:solidFill>
                <a:effectLst/>
                <a:latin typeface="+mn-lt"/>
                <a:ea typeface="+mn-ea"/>
                <a:cs typeface="+mn-cs"/>
              </a:rPr>
              <a:t>(CLICK) </a:t>
            </a:r>
            <a:r>
              <a:rPr lang="en-US" sz="1200" kern="1200" dirty="0" smtClean="0">
                <a:solidFill>
                  <a:schemeClr val="tx1"/>
                </a:solidFill>
                <a:effectLst/>
                <a:latin typeface="+mn-lt"/>
                <a:ea typeface="+mn-ea"/>
                <a:cs typeface="+mn-cs"/>
              </a:rPr>
              <a:t>representations, for instance, </a:t>
            </a:r>
            <a:r>
              <a:rPr lang="en-US" sz="1200" b="1" kern="1200" dirty="0" smtClean="0">
                <a:solidFill>
                  <a:schemeClr val="tx1"/>
                </a:solidFill>
                <a:effectLst/>
                <a:latin typeface="+mn-lt"/>
                <a:ea typeface="+mn-ea"/>
                <a:cs typeface="+mn-cs"/>
              </a:rPr>
              <a:t>(CLICK) </a:t>
            </a:r>
            <a:r>
              <a:rPr lang="en-US" sz="1200" kern="1200" dirty="0" smtClean="0">
                <a:solidFill>
                  <a:schemeClr val="tx1"/>
                </a:solidFill>
                <a:effectLst/>
                <a:latin typeface="+mn-lt"/>
                <a:ea typeface="+mn-ea"/>
                <a:cs typeface="+mn-cs"/>
              </a:rPr>
              <a:t>how are the words encoded, how is the phonological grammar represented.</a:t>
            </a:r>
          </a:p>
          <a:p>
            <a:r>
              <a:rPr lang="en-US" sz="1200" b="1" kern="1200" dirty="0" smtClean="0">
                <a:solidFill>
                  <a:schemeClr val="tx1"/>
                </a:solidFill>
                <a:effectLst/>
                <a:latin typeface="+mn-lt"/>
                <a:ea typeface="+mn-ea"/>
                <a:cs typeface="+mn-cs"/>
              </a:rPr>
              <a:t>(CLICK)</a:t>
            </a:r>
            <a:r>
              <a:rPr lang="en-US" sz="1200" kern="1200" dirty="0" smtClean="0">
                <a:solidFill>
                  <a:schemeClr val="tx1"/>
                </a:solidFill>
                <a:effectLst/>
                <a:latin typeface="+mn-lt"/>
                <a:ea typeface="+mn-ea"/>
                <a:cs typeface="+mn-cs"/>
              </a:rPr>
              <a:t> It also asks how these representations </a:t>
            </a:r>
            <a:r>
              <a:rPr lang="en-US" sz="1200" b="1" kern="1200" dirty="0" smtClean="0">
                <a:solidFill>
                  <a:schemeClr val="tx1"/>
                </a:solidFill>
                <a:effectLst/>
                <a:latin typeface="+mn-lt"/>
                <a:ea typeface="+mn-ea"/>
                <a:cs typeface="+mn-cs"/>
              </a:rPr>
              <a:t>(CLICK) </a:t>
            </a:r>
            <a:r>
              <a:rPr lang="en-US" sz="1200" kern="1200" dirty="0" smtClean="0">
                <a:solidFill>
                  <a:schemeClr val="tx1"/>
                </a:solidFill>
                <a:effectLst/>
                <a:latin typeface="+mn-lt"/>
                <a:ea typeface="+mn-ea"/>
                <a:cs typeface="+mn-cs"/>
              </a:rPr>
              <a:t>are processed, accessed and used – and how articulation, perception or word recognition in running speech works</a:t>
            </a:r>
          </a:p>
          <a:p>
            <a:r>
              <a:rPr lang="en-US" sz="1200" b="1" kern="1200" dirty="0" smtClean="0">
                <a:solidFill>
                  <a:schemeClr val="tx1"/>
                </a:solidFill>
                <a:effectLst/>
                <a:latin typeface="+mn-lt"/>
                <a:ea typeface="+mn-ea"/>
                <a:cs typeface="+mn-cs"/>
              </a:rPr>
              <a:t>(CLICK)</a:t>
            </a:r>
            <a:r>
              <a:rPr lang="en-US" sz="1200" kern="1200" dirty="0" smtClean="0">
                <a:solidFill>
                  <a:schemeClr val="tx1"/>
                </a:solidFill>
                <a:effectLst/>
                <a:latin typeface="+mn-lt"/>
                <a:ea typeface="+mn-ea"/>
                <a:cs typeface="+mn-cs"/>
              </a:rPr>
              <a:t> We’re asking how these representation and processing routines </a:t>
            </a:r>
            <a:r>
              <a:rPr lang="en-US" sz="1200" b="1" kern="1200" dirty="0" smtClean="0">
                <a:solidFill>
                  <a:schemeClr val="tx1"/>
                </a:solidFill>
                <a:effectLst/>
                <a:latin typeface="+mn-lt"/>
                <a:ea typeface="+mn-ea"/>
                <a:cs typeface="+mn-cs"/>
              </a:rPr>
              <a:t>(CLICK) </a:t>
            </a:r>
            <a:r>
              <a:rPr lang="en-US" sz="1200" kern="1200" dirty="0" smtClean="0">
                <a:solidFill>
                  <a:schemeClr val="tx1"/>
                </a:solidFill>
                <a:effectLst/>
                <a:latin typeface="+mn-lt"/>
                <a:ea typeface="+mn-ea"/>
                <a:cs typeface="+mn-cs"/>
              </a:rPr>
              <a:t>change over time, and what impacts these changes. Here, the role of instruction is addressed a little bit too. </a:t>
            </a:r>
          </a:p>
          <a:p>
            <a:r>
              <a:rPr lang="en-US" sz="1200" b="1" kern="1200" dirty="0" smtClean="0">
                <a:solidFill>
                  <a:schemeClr val="tx1"/>
                </a:solidFill>
                <a:effectLst/>
                <a:latin typeface="+mn-lt"/>
                <a:ea typeface="+mn-ea"/>
                <a:cs typeface="+mn-cs"/>
              </a:rPr>
              <a:t>(CLICK)</a:t>
            </a:r>
            <a:r>
              <a:rPr lang="en-US" sz="1200" kern="1200" dirty="0" smtClean="0">
                <a:solidFill>
                  <a:schemeClr val="tx1"/>
                </a:solidFill>
                <a:effectLst/>
                <a:latin typeface="+mn-lt"/>
                <a:ea typeface="+mn-ea"/>
                <a:cs typeface="+mn-cs"/>
              </a:rPr>
              <a:t> We’re asking also which neural structures </a:t>
            </a:r>
            <a:r>
              <a:rPr lang="en-US" sz="1200" b="1" kern="1200" dirty="0" smtClean="0">
                <a:solidFill>
                  <a:schemeClr val="tx1"/>
                </a:solidFill>
                <a:effectLst/>
                <a:latin typeface="+mn-lt"/>
                <a:ea typeface="+mn-ea"/>
                <a:cs typeface="+mn-cs"/>
              </a:rPr>
              <a:t>(CLICK) </a:t>
            </a:r>
            <a:r>
              <a:rPr lang="en-US" sz="1200" kern="1200" dirty="0" err="1" smtClean="0">
                <a:solidFill>
                  <a:schemeClr val="tx1"/>
                </a:solidFill>
                <a:effectLst/>
                <a:latin typeface="+mn-lt"/>
                <a:ea typeface="+mn-ea"/>
                <a:cs typeface="+mn-cs"/>
              </a:rPr>
              <a:t>subserve</a:t>
            </a:r>
            <a:r>
              <a:rPr lang="en-US" sz="1200" kern="1200" dirty="0" smtClean="0">
                <a:solidFill>
                  <a:schemeClr val="tx1"/>
                </a:solidFill>
                <a:effectLst/>
                <a:latin typeface="+mn-lt"/>
                <a:ea typeface="+mn-ea"/>
                <a:cs typeface="+mn-cs"/>
              </a:rPr>
              <a:t> linguistic knowledge, or which brain regions are involved.</a:t>
            </a:r>
          </a:p>
          <a:p>
            <a:r>
              <a:rPr lang="en-US" sz="1200" b="1" kern="1200" dirty="0" smtClean="0">
                <a:solidFill>
                  <a:schemeClr val="tx1"/>
                </a:solidFill>
                <a:effectLst/>
                <a:latin typeface="+mn-lt"/>
                <a:ea typeface="+mn-ea"/>
                <a:cs typeface="+mn-cs"/>
              </a:rPr>
              <a:t>(CLICK)</a:t>
            </a:r>
            <a:r>
              <a:rPr lang="en-US" sz="1200" kern="1200" dirty="0" smtClean="0">
                <a:solidFill>
                  <a:schemeClr val="tx1"/>
                </a:solidFill>
                <a:effectLst/>
                <a:latin typeface="+mn-lt"/>
                <a:ea typeface="+mn-ea"/>
                <a:cs typeface="+mn-cs"/>
              </a:rPr>
              <a:t> And there are also questions about interfaces, for example, about </a:t>
            </a:r>
            <a:r>
              <a:rPr lang="en-US" sz="1200" b="1" kern="1200" dirty="0" smtClean="0">
                <a:solidFill>
                  <a:schemeClr val="tx1"/>
                </a:solidFill>
                <a:effectLst/>
                <a:latin typeface="+mn-lt"/>
                <a:ea typeface="+mn-ea"/>
                <a:cs typeface="+mn-cs"/>
              </a:rPr>
              <a:t>(CLICK) </a:t>
            </a:r>
            <a:r>
              <a:rPr lang="en-US" sz="1200" kern="1200" dirty="0" smtClean="0">
                <a:solidFill>
                  <a:schemeClr val="tx1"/>
                </a:solidFill>
                <a:effectLst/>
                <a:latin typeface="+mn-lt"/>
                <a:ea typeface="+mn-ea"/>
                <a:cs typeface="+mn-cs"/>
              </a:rPr>
              <a:t>the role of metalinguistic representations, or the links between perception, lexical encoding and production, among others</a:t>
            </a:r>
          </a:p>
          <a:p>
            <a:endParaRPr lang="en-US" dirty="0"/>
          </a:p>
        </p:txBody>
      </p:sp>
      <p:sp>
        <p:nvSpPr>
          <p:cNvPr id="4" name="Slide Number Placeholder 3"/>
          <p:cNvSpPr>
            <a:spLocks noGrp="1"/>
          </p:cNvSpPr>
          <p:nvPr>
            <p:ph type="sldNum" sz="quarter" idx="10"/>
          </p:nvPr>
        </p:nvSpPr>
        <p:spPr/>
        <p:txBody>
          <a:bodyPr/>
          <a:lstStyle/>
          <a:p>
            <a:fld id="{4F67769F-EF13-46D9-AF29-9547EF1BB342}" type="slidenum">
              <a:rPr lang="en-US" smtClean="0"/>
              <a:t>8</a:t>
            </a:fld>
            <a:endParaRPr lang="en-US"/>
          </a:p>
        </p:txBody>
      </p:sp>
    </p:spTree>
    <p:extLst>
      <p:ext uri="{BB962C8B-B14F-4D97-AF65-F5344CB8AC3E}">
        <p14:creationId xmlns:p14="http://schemas.microsoft.com/office/powerpoint/2010/main" val="3688865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So, at first glance, there doesn’t seem to be much overlap between the </a:t>
            </a:r>
            <a:r>
              <a:rPr lang="en-US" sz="1300" dirty="0" smtClean="0"/>
              <a:t>two sets of questions </a:t>
            </a:r>
            <a:endParaRPr lang="en-US" sz="1300" dirty="0"/>
          </a:p>
          <a:p>
            <a:endParaRPr lang="en-US" sz="1300" dirty="0"/>
          </a:p>
          <a:p>
            <a:r>
              <a:rPr lang="en-US" sz="1300" dirty="0"/>
              <a:t>But luckily for us, there are very tight links between what </a:t>
            </a:r>
            <a:r>
              <a:rPr lang="en-US" sz="1300" b="1" dirty="0"/>
              <a:t>psycholinguists or L2 phonologists</a:t>
            </a:r>
            <a:r>
              <a:rPr lang="en-US" sz="1300" dirty="0"/>
              <a:t> do and what </a:t>
            </a:r>
            <a:r>
              <a:rPr lang="en-US" sz="1300" b="1" dirty="0"/>
              <a:t>pronunciation instructors</a:t>
            </a:r>
            <a:r>
              <a:rPr lang="en-US" sz="1300" dirty="0"/>
              <a:t> do. </a:t>
            </a:r>
          </a:p>
        </p:txBody>
      </p:sp>
      <p:sp>
        <p:nvSpPr>
          <p:cNvPr id="4" name="Slide Number Placeholder 3"/>
          <p:cNvSpPr>
            <a:spLocks noGrp="1"/>
          </p:cNvSpPr>
          <p:nvPr>
            <p:ph type="sldNum" sz="quarter" idx="10"/>
          </p:nvPr>
        </p:nvSpPr>
        <p:spPr/>
        <p:txBody>
          <a:bodyPr/>
          <a:lstStyle/>
          <a:p>
            <a:fld id="{4F67769F-EF13-46D9-AF29-9547EF1BB342}" type="slidenum">
              <a:rPr lang="en-US" smtClean="0"/>
              <a:t>9</a:t>
            </a:fld>
            <a:endParaRPr lang="en-US"/>
          </a:p>
        </p:txBody>
      </p:sp>
    </p:spTree>
    <p:extLst>
      <p:ext uri="{BB962C8B-B14F-4D97-AF65-F5344CB8AC3E}">
        <p14:creationId xmlns:p14="http://schemas.microsoft.com/office/powerpoint/2010/main" val="3688727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68F4290-9C77-4C90-A5AF-78CBDBE3727B}" type="datetimeFigureOut">
              <a:rPr lang="en-US" smtClean="0"/>
              <a:t>9/7/2017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A6EDFA-201C-4C39-8966-6BAAF7E1AB2C}" type="slidenum">
              <a:rPr lang="en-US" smtClean="0"/>
              <a:t>‹#›</a:t>
            </a:fld>
            <a:endParaRPr lang="en-US"/>
          </a:p>
        </p:txBody>
      </p:sp>
    </p:spTree>
    <p:extLst>
      <p:ext uri="{BB962C8B-B14F-4D97-AF65-F5344CB8AC3E}">
        <p14:creationId xmlns:p14="http://schemas.microsoft.com/office/powerpoint/2010/main" val="1948677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8F4290-9C77-4C90-A5AF-78CBDBE3727B}" type="datetimeFigureOut">
              <a:rPr lang="en-US" smtClean="0"/>
              <a:t>9/7/2017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A6EDFA-201C-4C39-8966-6BAAF7E1AB2C}" type="slidenum">
              <a:rPr lang="en-US" smtClean="0"/>
              <a:t>‹#›</a:t>
            </a:fld>
            <a:endParaRPr lang="en-US"/>
          </a:p>
        </p:txBody>
      </p:sp>
    </p:spTree>
    <p:extLst>
      <p:ext uri="{BB962C8B-B14F-4D97-AF65-F5344CB8AC3E}">
        <p14:creationId xmlns:p14="http://schemas.microsoft.com/office/powerpoint/2010/main" val="1594686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8F4290-9C77-4C90-A5AF-78CBDBE3727B}" type="datetimeFigureOut">
              <a:rPr lang="en-US" smtClean="0"/>
              <a:t>9/7/2017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A6EDFA-201C-4C39-8966-6BAAF7E1AB2C}" type="slidenum">
              <a:rPr lang="en-US" smtClean="0"/>
              <a:t>‹#›</a:t>
            </a:fld>
            <a:endParaRPr lang="en-US"/>
          </a:p>
        </p:txBody>
      </p:sp>
    </p:spTree>
    <p:extLst>
      <p:ext uri="{BB962C8B-B14F-4D97-AF65-F5344CB8AC3E}">
        <p14:creationId xmlns:p14="http://schemas.microsoft.com/office/powerpoint/2010/main" val="3961820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52"/>
          <p:cNvSpPr>
            <a:spLocks noChangeArrowheads="1"/>
          </p:cNvSpPr>
          <p:nvPr/>
        </p:nvSpPr>
        <p:spPr bwMode="auto">
          <a:xfrm>
            <a:off x="0" y="0"/>
            <a:ext cx="9144000" cy="4648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endParaRPr lang="en-US" altLang="en-US" sz="2400" i="1">
              <a:solidFill>
                <a:srgbClr val="000000"/>
              </a:solidFill>
              <a:latin typeface="Arial" charset="0"/>
            </a:endParaRPr>
          </a:p>
        </p:txBody>
      </p:sp>
      <p:sp>
        <p:nvSpPr>
          <p:cNvPr id="5" name="Rectangle 30"/>
          <p:cNvSpPr>
            <a:spLocks noChangeArrowheads="1"/>
          </p:cNvSpPr>
          <p:nvPr/>
        </p:nvSpPr>
        <p:spPr bwMode="auto">
          <a:xfrm>
            <a:off x="2212975" y="61007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endParaRPr lang="en-US" altLang="en-US" sz="2400" i="1">
              <a:solidFill>
                <a:srgbClr val="000000"/>
              </a:solidFill>
              <a:latin typeface="Arial" charset="0"/>
            </a:endParaRPr>
          </a:p>
        </p:txBody>
      </p:sp>
      <p:sp>
        <p:nvSpPr>
          <p:cNvPr id="6" name="Line 53"/>
          <p:cNvSpPr>
            <a:spLocks noChangeShapeType="1"/>
          </p:cNvSpPr>
          <p:nvPr/>
        </p:nvSpPr>
        <p:spPr bwMode="auto">
          <a:xfrm>
            <a:off x="0" y="4648200"/>
            <a:ext cx="9144000" cy="0"/>
          </a:xfrm>
          <a:prstGeom prst="line">
            <a:avLst/>
          </a:prstGeom>
          <a:noFill/>
          <a:ln w="476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7" name="Line 54"/>
          <p:cNvSpPr>
            <a:spLocks noChangeShapeType="1"/>
          </p:cNvSpPr>
          <p:nvPr/>
        </p:nvSpPr>
        <p:spPr bwMode="auto">
          <a:xfrm>
            <a:off x="2106613" y="2551113"/>
            <a:ext cx="49037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3075" name="Rectangle 3"/>
          <p:cNvSpPr>
            <a:spLocks noGrp="1" noChangeArrowheads="1"/>
          </p:cNvSpPr>
          <p:nvPr>
            <p:ph type="subTitle" idx="1"/>
          </p:nvPr>
        </p:nvSpPr>
        <p:spPr>
          <a:xfrm>
            <a:off x="457200" y="1763713"/>
            <a:ext cx="8226425" cy="508000"/>
          </a:xfrm>
        </p:spPr>
        <p:txBody>
          <a:bodyPr anchor="ctr"/>
          <a:lstStyle>
            <a:lvl1pPr marL="0" indent="0" algn="ctr">
              <a:buFontTx/>
              <a:buNone/>
              <a:defRPr/>
            </a:lvl1pPr>
          </a:lstStyle>
          <a:p>
            <a:r>
              <a:rPr lang="en-US" smtClean="0"/>
              <a:t>Click to edit Master subtitle style</a:t>
            </a:r>
            <a:endParaRPr lang="en-US"/>
          </a:p>
        </p:txBody>
      </p:sp>
      <p:sp>
        <p:nvSpPr>
          <p:cNvPr id="3091" name="Rectangle 19"/>
          <p:cNvSpPr>
            <a:spLocks noGrp="1" noChangeArrowheads="1"/>
          </p:cNvSpPr>
          <p:nvPr>
            <p:ph type="ctrTitle" sz="quarter"/>
          </p:nvPr>
        </p:nvSpPr>
        <p:spPr>
          <a:xfrm>
            <a:off x="455613" y="1014413"/>
            <a:ext cx="8226425" cy="776287"/>
          </a:xfrm>
        </p:spPr>
        <p:txBody>
          <a:bodyPr/>
          <a:lstStyle>
            <a:lvl1pPr algn="ctr">
              <a:defRPr sz="4200" b="0">
                <a:solidFill>
                  <a:schemeClr val="tx1"/>
                </a:solidFill>
              </a:defRPr>
            </a:lvl1pPr>
          </a:lstStyle>
          <a:p>
            <a:r>
              <a:rPr lang="en-US" smtClean="0"/>
              <a:t>Click to edit Master title style</a:t>
            </a:r>
            <a:endParaRPr lang="en-US"/>
          </a:p>
        </p:txBody>
      </p:sp>
    </p:spTree>
    <p:extLst>
      <p:ext uri="{BB962C8B-B14F-4D97-AF65-F5344CB8AC3E}">
        <p14:creationId xmlns:p14="http://schemas.microsoft.com/office/powerpoint/2010/main" val="35040895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8382000" y="6381750"/>
            <a:ext cx="533400" cy="400050"/>
          </a:xfrm>
          <a:prstGeom prst="rect">
            <a:avLst/>
          </a:prstGeom>
          <a:noFill/>
          <a:ln>
            <a:noFill/>
          </a:ln>
          <a:extLst/>
        </p:spPr>
        <p:txBody>
          <a:bodyPr>
            <a:spAutoFit/>
          </a:bodyPr>
          <a:lstStyle>
            <a:lvl1pPr>
              <a:defRPr sz="2400" i="1">
                <a:solidFill>
                  <a:schemeClr val="tx1"/>
                </a:solidFill>
                <a:latin typeface="Arial" charset="0"/>
                <a:ea typeface="ＭＳ Ｐゴシック" pitchFamily="34" charset="-128"/>
              </a:defRPr>
            </a:lvl1pPr>
            <a:lvl2pPr marL="742950" indent="-285750">
              <a:defRPr sz="2400" i="1">
                <a:solidFill>
                  <a:schemeClr val="tx1"/>
                </a:solidFill>
                <a:latin typeface="Arial" charset="0"/>
                <a:ea typeface="ＭＳ Ｐゴシック" pitchFamily="34" charset="-128"/>
              </a:defRPr>
            </a:lvl2pPr>
            <a:lvl3pPr marL="1143000" indent="-228600">
              <a:defRPr sz="2400" i="1">
                <a:solidFill>
                  <a:schemeClr val="tx1"/>
                </a:solidFill>
                <a:latin typeface="Arial" charset="0"/>
                <a:ea typeface="ＭＳ Ｐゴシック" pitchFamily="34" charset="-128"/>
              </a:defRPr>
            </a:lvl3pPr>
            <a:lvl4pPr marL="1600200" indent="-228600">
              <a:defRPr sz="2400" i="1">
                <a:solidFill>
                  <a:schemeClr val="tx1"/>
                </a:solidFill>
                <a:latin typeface="Arial" charset="0"/>
                <a:ea typeface="ＭＳ Ｐゴシック" pitchFamily="34" charset="-128"/>
              </a:defRPr>
            </a:lvl4pPr>
            <a:lvl5pPr marL="2057400" indent="-228600">
              <a:defRPr sz="2400" i="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pitchFamily="34" charset="-128"/>
              </a:defRPr>
            </a:lvl9pPr>
          </a:lstStyle>
          <a:p>
            <a:pPr eaLnBrk="0" hangingPunct="0">
              <a:defRPr/>
            </a:pPr>
            <a:fld id="{75331B5D-CD85-4A8C-98D3-D4DC9D68041D}" type="slidenum">
              <a:rPr lang="en-US" sz="2000" smtClean="0">
                <a:solidFill>
                  <a:srgbClr val="000000"/>
                </a:solidFill>
              </a:rPr>
              <a:pPr eaLnBrk="0" hangingPunct="0">
                <a:defRPr/>
              </a:pPr>
              <a:t>‹#›</a:t>
            </a:fld>
            <a:endParaRPr lang="en-US" sz="2000" dirty="0" smtClean="0">
              <a:solidFill>
                <a:srgbClr val="000000"/>
              </a:solidFill>
            </a:endParaRPr>
          </a:p>
        </p:txBody>
      </p:sp>
      <p:sp>
        <p:nvSpPr>
          <p:cNvPr id="2" name="Title 1"/>
          <p:cNvSpPr>
            <a:spLocks noGrp="1"/>
          </p:cNvSpPr>
          <p:nvPr>
            <p:ph type="title"/>
          </p:nvPr>
        </p:nvSpPr>
        <p:spPr>
          <a:xfrm>
            <a:off x="457200" y="939800"/>
            <a:ext cx="8177213" cy="1143000"/>
          </a:xfrm>
        </p:spPr>
        <p:txBody>
          <a:bodyPr/>
          <a:lstStyle>
            <a:lvl1pPr>
              <a:defRPr>
                <a:latin typeface="Segoe UI Semibold" panose="020B0702040204020203"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981200"/>
            <a:ext cx="8178800" cy="4038600"/>
          </a:xfrm>
        </p:spPr>
        <p:txBody>
          <a:bodyPr/>
          <a:lstStyle>
            <a:lvl1pPr>
              <a:defRPr>
                <a:latin typeface="Segoe UI" panose="020B0502040204020203" pitchFamily="34" charset="0"/>
                <a:ea typeface="Segoe UI" panose="020B0502040204020203" pitchFamily="34" charset="0"/>
                <a:cs typeface="Segoe UI" panose="020B0502040204020203" pitchFamily="34" charset="0"/>
              </a:defRPr>
            </a:lvl1pPr>
            <a:lvl2pPr>
              <a:buFont typeface="Courier New" pitchFamily="49" charset="0"/>
              <a:buChar char="o"/>
              <a:defRPr sz="2400">
                <a:latin typeface="Segoe UI" panose="020B0502040204020203" pitchFamily="34" charset="0"/>
                <a:ea typeface="Segoe UI" panose="020B0502040204020203" pitchFamily="34" charset="0"/>
                <a:cs typeface="Segoe UI" panose="020B0502040204020203" pitchFamily="34" charset="0"/>
              </a:defRPr>
            </a:lvl2pPr>
            <a:lvl3pPr>
              <a:defRPr sz="2000">
                <a:latin typeface="Segoe UI" panose="020B0502040204020203" pitchFamily="34" charset="0"/>
                <a:ea typeface="Segoe UI" panose="020B0502040204020203" pitchFamily="34" charset="0"/>
                <a:cs typeface="Segoe UI" panose="020B0502040204020203" pitchFamily="34" charset="0"/>
              </a:defRPr>
            </a:lvl3pPr>
            <a:lvl4pPr>
              <a:defRPr sz="1800">
                <a:latin typeface="Segoe UI" panose="020B0502040204020203" pitchFamily="34" charset="0"/>
                <a:ea typeface="Segoe UI" panose="020B0502040204020203" pitchFamily="34" charset="0"/>
                <a:cs typeface="Segoe UI" panose="020B0502040204020203" pitchFamily="34" charset="0"/>
              </a:defRPr>
            </a:lvl4pPr>
            <a:lvl5pPr>
              <a:defRPr sz="1800">
                <a:latin typeface="Segoe UI" panose="020B0502040204020203" pitchFamily="34" charset="0"/>
                <a:ea typeface="Segoe UI" panose="020B0502040204020203" pitchFamily="34" charset="0"/>
                <a:cs typeface="Segoe UI" panose="020B0502040204020203"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eaLnBrk="1" hangingPunct="1">
              <a:defRPr i="1">
                <a:solidFill>
                  <a:srgbClr val="000000"/>
                </a:solidFill>
                <a:latin typeface="Calibri" pitchFamily="34" charset="0"/>
                <a:cs typeface="Arial" charset="0"/>
              </a:defRPr>
            </a:lvl1pPr>
          </a:lstStyle>
          <a:p>
            <a:fld id="{EC232437-149F-43C6-90DC-6CB31260BB66}" type="datetime1">
              <a:rPr lang="en-US" smtClean="0"/>
              <a:pPr/>
              <a:t>9/7/2017</a:t>
            </a:fld>
            <a:endParaRPr lang="en-US" dirty="0"/>
          </a:p>
        </p:txBody>
      </p:sp>
      <p:sp>
        <p:nvSpPr>
          <p:cNvPr id="7" name="TextBox 6"/>
          <p:cNvSpPr txBox="1"/>
          <p:nvPr userDrawn="1"/>
        </p:nvSpPr>
        <p:spPr>
          <a:xfrm>
            <a:off x="228600" y="6459379"/>
            <a:ext cx="2895600" cy="246221"/>
          </a:xfrm>
          <a:prstGeom prst="rect">
            <a:avLst/>
          </a:prstGeom>
          <a:noFill/>
        </p:spPr>
        <p:txBody>
          <a:bodyPr wrap="square" rtlCol="0">
            <a:spAutoFit/>
          </a:bodyPr>
          <a:lstStyle/>
          <a:p>
            <a:pPr>
              <a:defRPr/>
            </a:pPr>
            <a:r>
              <a:rPr lang="en-US" sz="1000" dirty="0" smtClean="0">
                <a:solidFill>
                  <a:srgbClr val="6D6E70"/>
                </a:solidFill>
              </a:rPr>
              <a:t>The road toward bridging the gap</a:t>
            </a:r>
            <a:r>
              <a:rPr lang="en-US" sz="1000" baseline="0" dirty="0" smtClean="0">
                <a:solidFill>
                  <a:srgbClr val="6D6E70"/>
                </a:solidFill>
              </a:rPr>
              <a:t> </a:t>
            </a:r>
            <a:endParaRPr lang="en-US" sz="1000" dirty="0" smtClean="0">
              <a:solidFill>
                <a:srgbClr val="6D6E70"/>
              </a:solidFill>
            </a:endParaRPr>
          </a:p>
        </p:txBody>
      </p:sp>
      <p:sp>
        <p:nvSpPr>
          <p:cNvPr id="8" name="TextBox 7"/>
          <p:cNvSpPr txBox="1"/>
          <p:nvPr userDrawn="1"/>
        </p:nvSpPr>
        <p:spPr>
          <a:xfrm>
            <a:off x="3200400" y="6459379"/>
            <a:ext cx="3505200" cy="246221"/>
          </a:xfrm>
          <a:prstGeom prst="rect">
            <a:avLst/>
          </a:prstGeom>
          <a:noFill/>
        </p:spPr>
        <p:txBody>
          <a:bodyPr wrap="square" rtlCol="0">
            <a:spAutoFit/>
          </a:bodyPr>
          <a:lstStyle/>
          <a:p>
            <a:pPr algn="ctr">
              <a:defRPr/>
            </a:pPr>
            <a:r>
              <a:rPr lang="en-US" sz="1000" dirty="0" smtClean="0">
                <a:solidFill>
                  <a:srgbClr val="6D6E70"/>
                </a:solidFill>
              </a:rPr>
              <a:t>PSLLT 2017 – Salt Lake City</a:t>
            </a:r>
          </a:p>
        </p:txBody>
      </p:sp>
    </p:spTree>
    <p:extLst>
      <p:ext uri="{BB962C8B-B14F-4D97-AF65-F5344CB8AC3E}">
        <p14:creationId xmlns:p14="http://schemas.microsoft.com/office/powerpoint/2010/main" val="26999957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1" hangingPunct="1">
              <a:defRPr i="1">
                <a:solidFill>
                  <a:srgbClr val="000000"/>
                </a:solidFill>
                <a:latin typeface="Calibri" pitchFamily="34" charset="0"/>
                <a:cs typeface="Arial" charset="0"/>
              </a:defRPr>
            </a:lvl1pPr>
          </a:lstStyle>
          <a:p>
            <a:endParaRPr lang="en-US"/>
          </a:p>
        </p:txBody>
      </p:sp>
      <p:sp>
        <p:nvSpPr>
          <p:cNvPr id="5" name="Footer Placeholder 4"/>
          <p:cNvSpPr>
            <a:spLocks noGrp="1"/>
          </p:cNvSpPr>
          <p:nvPr>
            <p:ph type="ftr" sz="quarter" idx="11"/>
          </p:nvPr>
        </p:nvSpPr>
        <p:spPr/>
        <p:txBody>
          <a:bodyPr/>
          <a:lstStyle>
            <a:lvl1pPr eaLnBrk="1" hangingPunct="1">
              <a:defRPr i="1">
                <a:solidFill>
                  <a:srgbClr val="000000"/>
                </a:solidFill>
                <a:latin typeface="Calibri" pitchFamily="34" charset="0"/>
                <a:cs typeface="Arial" charset="0"/>
              </a:defRPr>
            </a:lvl1pPr>
          </a:lstStyle>
          <a:p>
            <a:endParaRPr lang="en-US"/>
          </a:p>
        </p:txBody>
      </p:sp>
    </p:spTree>
    <p:extLst>
      <p:ext uri="{BB962C8B-B14F-4D97-AF65-F5344CB8AC3E}">
        <p14:creationId xmlns:p14="http://schemas.microsoft.com/office/powerpoint/2010/main" val="2883568405"/>
      </p:ext>
    </p:extLst>
  </p:cSld>
  <p:clrMapOvr>
    <a:masterClrMapping/>
  </p:clrMapOvr>
  <p:timing>
    <p:tnLst>
      <p:par>
        <p:cTn id="1" dur="indefinite" restart="never" nodeType="tmRoot"/>
      </p:par>
    </p:tnLst>
  </p:timing>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2580" y="939800"/>
            <a:ext cx="8171834" cy="1143000"/>
          </a:xfrm>
        </p:spPr>
        <p:txBody>
          <a:bodyPr/>
          <a:lstStyle>
            <a:lvl1pPr>
              <a:defRPr>
                <a:latin typeface="Segoe UI Semibold" panose="020B0702040204020203"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84188" y="1981200"/>
            <a:ext cx="4011612" cy="4038600"/>
          </a:xfrm>
        </p:spPr>
        <p:txBody>
          <a:bodyPr/>
          <a:lstStyle>
            <a:lvl1pPr>
              <a:defRPr sz="2800">
                <a:latin typeface="Segoe UI" panose="020B0502040204020203" pitchFamily="34" charset="0"/>
                <a:ea typeface="Segoe UI" panose="020B0502040204020203" pitchFamily="34" charset="0"/>
                <a:cs typeface="Segoe UI" panose="020B0502040204020203" pitchFamily="34" charset="0"/>
              </a:defRPr>
            </a:lvl1pPr>
            <a:lvl2pPr>
              <a:defRPr sz="2400">
                <a:latin typeface="Segoe UI" panose="020B0502040204020203" pitchFamily="34" charset="0"/>
                <a:ea typeface="Segoe UI" panose="020B0502040204020203" pitchFamily="34" charset="0"/>
                <a:cs typeface="Segoe UI" panose="020B0502040204020203" pitchFamily="34" charset="0"/>
              </a:defRPr>
            </a:lvl2pPr>
            <a:lvl3pPr>
              <a:defRPr sz="2000">
                <a:latin typeface="Segoe UI" panose="020B0502040204020203" pitchFamily="34" charset="0"/>
                <a:ea typeface="Segoe UI" panose="020B0502040204020203" pitchFamily="34" charset="0"/>
                <a:cs typeface="Segoe UI" panose="020B0502040204020203" pitchFamily="34" charset="0"/>
              </a:defRPr>
            </a:lvl3pPr>
            <a:lvl4pPr>
              <a:defRPr sz="1800">
                <a:latin typeface="Segoe UI" panose="020B0502040204020203" pitchFamily="34" charset="0"/>
                <a:ea typeface="Segoe UI" panose="020B0502040204020203" pitchFamily="34" charset="0"/>
                <a:cs typeface="Segoe UI" panose="020B0502040204020203" pitchFamily="34" charset="0"/>
              </a:defRPr>
            </a:lvl4pPr>
            <a:lvl5pPr>
              <a:defRPr sz="1800">
                <a:latin typeface="Segoe UI" panose="020B0502040204020203" pitchFamily="34" charset="0"/>
                <a:ea typeface="Segoe UI" panose="020B0502040204020203" pitchFamily="34" charset="0"/>
                <a:cs typeface="Segoe UI" panose="020B0502040204020203"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985708" cy="4038600"/>
          </a:xfrm>
        </p:spPr>
        <p:txBody>
          <a:bodyPr/>
          <a:lstStyle>
            <a:lvl1pPr>
              <a:defRPr sz="2800">
                <a:latin typeface="Segoe UI" panose="020B0502040204020203" pitchFamily="34" charset="0"/>
                <a:ea typeface="Segoe UI" panose="020B0502040204020203" pitchFamily="34" charset="0"/>
                <a:cs typeface="Segoe UI" panose="020B0502040204020203" pitchFamily="34" charset="0"/>
              </a:defRPr>
            </a:lvl1pPr>
            <a:lvl2pPr>
              <a:defRPr sz="2400">
                <a:latin typeface="Segoe UI" panose="020B0502040204020203" pitchFamily="34" charset="0"/>
                <a:ea typeface="Segoe UI" panose="020B0502040204020203" pitchFamily="34" charset="0"/>
                <a:cs typeface="Segoe UI" panose="020B0502040204020203" pitchFamily="34" charset="0"/>
              </a:defRPr>
            </a:lvl2pPr>
            <a:lvl3pPr>
              <a:defRPr sz="2000">
                <a:latin typeface="Segoe UI" panose="020B0502040204020203" pitchFamily="34" charset="0"/>
                <a:ea typeface="Segoe UI" panose="020B0502040204020203" pitchFamily="34" charset="0"/>
                <a:cs typeface="Segoe UI" panose="020B0502040204020203" pitchFamily="34" charset="0"/>
              </a:defRPr>
            </a:lvl3pPr>
            <a:lvl4pPr>
              <a:defRPr sz="1800">
                <a:latin typeface="Segoe UI" panose="020B0502040204020203" pitchFamily="34" charset="0"/>
                <a:ea typeface="Segoe UI" panose="020B0502040204020203" pitchFamily="34" charset="0"/>
                <a:cs typeface="Segoe UI" panose="020B0502040204020203" pitchFamily="34" charset="0"/>
              </a:defRPr>
            </a:lvl4pPr>
            <a:lvl5pPr>
              <a:defRPr sz="1800">
                <a:latin typeface="Segoe UI" panose="020B0502040204020203" pitchFamily="34" charset="0"/>
                <a:ea typeface="Segoe UI" panose="020B0502040204020203" pitchFamily="34" charset="0"/>
                <a:cs typeface="Segoe UI" panose="020B0502040204020203"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eaLnBrk="1" hangingPunct="1">
              <a:defRPr i="1">
                <a:solidFill>
                  <a:srgbClr val="000000"/>
                </a:solidFill>
                <a:latin typeface="Calibri" pitchFamily="34" charset="0"/>
                <a:cs typeface="Arial" charset="0"/>
              </a:defRPr>
            </a:lvl1pPr>
          </a:lstStyle>
          <a:p>
            <a:fld id="{F9EFF417-31E8-4F93-A769-8D7625D2BD1E}" type="datetime1">
              <a:rPr lang="en-US" smtClean="0"/>
              <a:pPr/>
              <a:t>9/7/2017</a:t>
            </a:fld>
            <a:endParaRPr lang="en-US" dirty="0"/>
          </a:p>
        </p:txBody>
      </p:sp>
      <p:sp>
        <p:nvSpPr>
          <p:cNvPr id="6" name="Footer Placeholder 5"/>
          <p:cNvSpPr>
            <a:spLocks noGrp="1"/>
          </p:cNvSpPr>
          <p:nvPr>
            <p:ph type="ftr" sz="quarter" idx="11"/>
          </p:nvPr>
        </p:nvSpPr>
        <p:spPr/>
        <p:txBody>
          <a:bodyPr/>
          <a:lstStyle>
            <a:lvl1pPr eaLnBrk="1" hangingPunct="1">
              <a:defRPr i="1">
                <a:solidFill>
                  <a:srgbClr val="000000"/>
                </a:solidFill>
                <a:latin typeface="Calibri" pitchFamily="34" charset="0"/>
                <a:cs typeface="Arial" charset="0"/>
              </a:defRPr>
            </a:lvl1pPr>
          </a:lstStyle>
          <a:p>
            <a:endParaRPr lang="en-US" dirty="0"/>
          </a:p>
        </p:txBody>
      </p:sp>
      <p:sp>
        <p:nvSpPr>
          <p:cNvPr id="7" name="TextBox 6"/>
          <p:cNvSpPr txBox="1">
            <a:spLocks noChangeArrowheads="1"/>
          </p:cNvSpPr>
          <p:nvPr userDrawn="1"/>
        </p:nvSpPr>
        <p:spPr bwMode="auto">
          <a:xfrm>
            <a:off x="8382000" y="6381750"/>
            <a:ext cx="533400" cy="400050"/>
          </a:xfrm>
          <a:prstGeom prst="rect">
            <a:avLst/>
          </a:prstGeom>
          <a:noFill/>
          <a:ln>
            <a:noFill/>
          </a:ln>
          <a:extLst/>
        </p:spPr>
        <p:txBody>
          <a:bodyPr>
            <a:spAutoFit/>
          </a:bodyPr>
          <a:lstStyle>
            <a:lvl1pPr>
              <a:defRPr sz="2400" i="1">
                <a:solidFill>
                  <a:schemeClr val="tx1"/>
                </a:solidFill>
                <a:latin typeface="Arial" charset="0"/>
                <a:ea typeface="ＭＳ Ｐゴシック" pitchFamily="34" charset="-128"/>
              </a:defRPr>
            </a:lvl1pPr>
            <a:lvl2pPr marL="742950" indent="-285750">
              <a:defRPr sz="2400" i="1">
                <a:solidFill>
                  <a:schemeClr val="tx1"/>
                </a:solidFill>
                <a:latin typeface="Arial" charset="0"/>
                <a:ea typeface="ＭＳ Ｐゴシック" pitchFamily="34" charset="-128"/>
              </a:defRPr>
            </a:lvl2pPr>
            <a:lvl3pPr marL="1143000" indent="-228600">
              <a:defRPr sz="2400" i="1">
                <a:solidFill>
                  <a:schemeClr val="tx1"/>
                </a:solidFill>
                <a:latin typeface="Arial" charset="0"/>
                <a:ea typeface="ＭＳ Ｐゴシック" pitchFamily="34" charset="-128"/>
              </a:defRPr>
            </a:lvl3pPr>
            <a:lvl4pPr marL="1600200" indent="-228600">
              <a:defRPr sz="2400" i="1">
                <a:solidFill>
                  <a:schemeClr val="tx1"/>
                </a:solidFill>
                <a:latin typeface="Arial" charset="0"/>
                <a:ea typeface="ＭＳ Ｐゴシック" pitchFamily="34" charset="-128"/>
              </a:defRPr>
            </a:lvl4pPr>
            <a:lvl5pPr marL="2057400" indent="-228600">
              <a:defRPr sz="2400" i="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pitchFamily="34" charset="-128"/>
              </a:defRPr>
            </a:lvl9pPr>
          </a:lstStyle>
          <a:p>
            <a:pPr eaLnBrk="0" hangingPunct="0">
              <a:defRPr/>
            </a:pPr>
            <a:fld id="{75331B5D-CD85-4A8C-98D3-D4DC9D68041D}" type="slidenum">
              <a:rPr lang="en-US" sz="2000" smtClean="0">
                <a:solidFill>
                  <a:srgbClr val="000000"/>
                </a:solidFill>
              </a:rPr>
              <a:pPr eaLnBrk="0" hangingPunct="0">
                <a:defRPr/>
              </a:pPr>
              <a:t>‹#›</a:t>
            </a:fld>
            <a:endParaRPr lang="en-US" sz="2000" dirty="0" smtClean="0">
              <a:solidFill>
                <a:srgbClr val="000000"/>
              </a:solidFill>
            </a:endParaRPr>
          </a:p>
        </p:txBody>
      </p:sp>
      <p:sp>
        <p:nvSpPr>
          <p:cNvPr id="8" name="TextBox 7"/>
          <p:cNvSpPr txBox="1"/>
          <p:nvPr userDrawn="1"/>
        </p:nvSpPr>
        <p:spPr>
          <a:xfrm>
            <a:off x="228600" y="6459379"/>
            <a:ext cx="2895600" cy="246221"/>
          </a:xfrm>
          <a:prstGeom prst="rect">
            <a:avLst/>
          </a:prstGeom>
          <a:noFill/>
        </p:spPr>
        <p:txBody>
          <a:bodyPr wrap="square" rtlCol="0">
            <a:spAutoFit/>
          </a:bodyPr>
          <a:lstStyle/>
          <a:p>
            <a:pPr>
              <a:defRPr/>
            </a:pPr>
            <a:r>
              <a:rPr lang="en-US" sz="1000" dirty="0" smtClean="0">
                <a:solidFill>
                  <a:srgbClr val="6D6E70"/>
                </a:solidFill>
              </a:rPr>
              <a:t>The road toward bridging the gap</a:t>
            </a:r>
            <a:r>
              <a:rPr lang="en-US" sz="1000" baseline="0" dirty="0" smtClean="0">
                <a:solidFill>
                  <a:srgbClr val="6D6E70"/>
                </a:solidFill>
              </a:rPr>
              <a:t> </a:t>
            </a:r>
            <a:endParaRPr lang="en-US" sz="1000" dirty="0" smtClean="0">
              <a:solidFill>
                <a:srgbClr val="6D6E70"/>
              </a:solidFill>
            </a:endParaRPr>
          </a:p>
        </p:txBody>
      </p:sp>
      <p:sp>
        <p:nvSpPr>
          <p:cNvPr id="9" name="TextBox 8"/>
          <p:cNvSpPr txBox="1"/>
          <p:nvPr userDrawn="1"/>
        </p:nvSpPr>
        <p:spPr>
          <a:xfrm>
            <a:off x="3200400" y="6459379"/>
            <a:ext cx="3505200" cy="246221"/>
          </a:xfrm>
          <a:prstGeom prst="rect">
            <a:avLst/>
          </a:prstGeom>
          <a:noFill/>
        </p:spPr>
        <p:txBody>
          <a:bodyPr wrap="square" rtlCol="0">
            <a:spAutoFit/>
          </a:bodyPr>
          <a:lstStyle/>
          <a:p>
            <a:pPr algn="ctr">
              <a:defRPr/>
            </a:pPr>
            <a:r>
              <a:rPr lang="en-US" sz="1000" dirty="0" smtClean="0">
                <a:solidFill>
                  <a:srgbClr val="6D6E70"/>
                </a:solidFill>
              </a:rPr>
              <a:t>PSLLT 2017 – Salt Lake City</a:t>
            </a:r>
          </a:p>
        </p:txBody>
      </p:sp>
    </p:spTree>
    <p:extLst>
      <p:ext uri="{BB962C8B-B14F-4D97-AF65-F5344CB8AC3E}">
        <p14:creationId xmlns:p14="http://schemas.microsoft.com/office/powerpoint/2010/main" val="17696096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1" hangingPunct="1">
              <a:defRPr i="1">
                <a:solidFill>
                  <a:srgbClr val="000000"/>
                </a:solidFill>
                <a:latin typeface="Calibri" pitchFamily="34" charset="0"/>
                <a:cs typeface="Arial" charset="0"/>
              </a:defRPr>
            </a:lvl1pPr>
          </a:lstStyle>
          <a:p>
            <a:fld id="{7313F3AE-4E6F-494B-9909-BC3EBB7E48A6}" type="datetime1">
              <a:rPr lang="en-US" smtClean="0"/>
              <a:pPr/>
              <a:t>9/7/2017</a:t>
            </a:fld>
            <a:endParaRPr lang="en-US" dirty="0"/>
          </a:p>
        </p:txBody>
      </p:sp>
      <p:sp>
        <p:nvSpPr>
          <p:cNvPr id="8" name="Footer Placeholder 7"/>
          <p:cNvSpPr>
            <a:spLocks noGrp="1"/>
          </p:cNvSpPr>
          <p:nvPr>
            <p:ph type="ftr" sz="quarter" idx="11"/>
          </p:nvPr>
        </p:nvSpPr>
        <p:spPr/>
        <p:txBody>
          <a:bodyPr/>
          <a:lstStyle>
            <a:lvl1pPr eaLnBrk="1" hangingPunct="1">
              <a:defRPr i="1">
                <a:solidFill>
                  <a:srgbClr val="000000"/>
                </a:solidFill>
                <a:latin typeface="Calibri" pitchFamily="34" charset="0"/>
                <a:cs typeface="Arial" charset="0"/>
              </a:defRPr>
            </a:lvl1pPr>
          </a:lstStyle>
          <a:p>
            <a:endParaRPr lang="en-US" dirty="0"/>
          </a:p>
        </p:txBody>
      </p:sp>
      <p:sp>
        <p:nvSpPr>
          <p:cNvPr id="9" name="TextBox 8"/>
          <p:cNvSpPr txBox="1">
            <a:spLocks noChangeArrowheads="1"/>
          </p:cNvSpPr>
          <p:nvPr userDrawn="1"/>
        </p:nvSpPr>
        <p:spPr bwMode="auto">
          <a:xfrm>
            <a:off x="8382000" y="6381750"/>
            <a:ext cx="533400" cy="400050"/>
          </a:xfrm>
          <a:prstGeom prst="rect">
            <a:avLst/>
          </a:prstGeom>
          <a:noFill/>
          <a:ln>
            <a:noFill/>
          </a:ln>
          <a:extLst/>
        </p:spPr>
        <p:txBody>
          <a:bodyPr>
            <a:spAutoFit/>
          </a:bodyPr>
          <a:lstStyle>
            <a:lvl1pPr>
              <a:defRPr sz="2400" i="1">
                <a:solidFill>
                  <a:schemeClr val="tx1"/>
                </a:solidFill>
                <a:latin typeface="Arial" charset="0"/>
                <a:ea typeface="ＭＳ Ｐゴシック" pitchFamily="34" charset="-128"/>
              </a:defRPr>
            </a:lvl1pPr>
            <a:lvl2pPr marL="742950" indent="-285750">
              <a:defRPr sz="2400" i="1">
                <a:solidFill>
                  <a:schemeClr val="tx1"/>
                </a:solidFill>
                <a:latin typeface="Arial" charset="0"/>
                <a:ea typeface="ＭＳ Ｐゴシック" pitchFamily="34" charset="-128"/>
              </a:defRPr>
            </a:lvl2pPr>
            <a:lvl3pPr marL="1143000" indent="-228600">
              <a:defRPr sz="2400" i="1">
                <a:solidFill>
                  <a:schemeClr val="tx1"/>
                </a:solidFill>
                <a:latin typeface="Arial" charset="0"/>
                <a:ea typeface="ＭＳ Ｐゴシック" pitchFamily="34" charset="-128"/>
              </a:defRPr>
            </a:lvl3pPr>
            <a:lvl4pPr marL="1600200" indent="-228600">
              <a:defRPr sz="2400" i="1">
                <a:solidFill>
                  <a:schemeClr val="tx1"/>
                </a:solidFill>
                <a:latin typeface="Arial" charset="0"/>
                <a:ea typeface="ＭＳ Ｐゴシック" pitchFamily="34" charset="-128"/>
              </a:defRPr>
            </a:lvl4pPr>
            <a:lvl5pPr marL="2057400" indent="-228600">
              <a:defRPr sz="2400" i="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pitchFamily="34" charset="-128"/>
              </a:defRPr>
            </a:lvl9pPr>
          </a:lstStyle>
          <a:p>
            <a:pPr eaLnBrk="0" hangingPunct="0">
              <a:defRPr/>
            </a:pPr>
            <a:fld id="{75331B5D-CD85-4A8C-98D3-D4DC9D68041D}" type="slidenum">
              <a:rPr lang="en-US" sz="2000" smtClean="0">
                <a:solidFill>
                  <a:srgbClr val="000000"/>
                </a:solidFill>
              </a:rPr>
              <a:pPr eaLnBrk="0" hangingPunct="0">
                <a:defRPr/>
              </a:pPr>
              <a:t>‹#›</a:t>
            </a:fld>
            <a:endParaRPr lang="en-US" sz="2000" dirty="0" smtClean="0">
              <a:solidFill>
                <a:srgbClr val="000000"/>
              </a:solidFill>
            </a:endParaRPr>
          </a:p>
        </p:txBody>
      </p:sp>
      <p:sp>
        <p:nvSpPr>
          <p:cNvPr id="10" name="TextBox 9"/>
          <p:cNvSpPr txBox="1"/>
          <p:nvPr userDrawn="1"/>
        </p:nvSpPr>
        <p:spPr>
          <a:xfrm>
            <a:off x="228600" y="6459379"/>
            <a:ext cx="2895600" cy="246221"/>
          </a:xfrm>
          <a:prstGeom prst="rect">
            <a:avLst/>
          </a:prstGeom>
          <a:noFill/>
        </p:spPr>
        <p:txBody>
          <a:bodyPr wrap="square" rtlCol="0">
            <a:spAutoFit/>
          </a:bodyPr>
          <a:lstStyle/>
          <a:p>
            <a:pPr>
              <a:defRPr/>
            </a:pPr>
            <a:r>
              <a:rPr lang="en-US" sz="1000" dirty="0" smtClean="0">
                <a:solidFill>
                  <a:srgbClr val="6D6E70"/>
                </a:solidFill>
              </a:rPr>
              <a:t>The road toward bridging the gap</a:t>
            </a:r>
            <a:r>
              <a:rPr lang="en-US" sz="1000" baseline="0" dirty="0" smtClean="0">
                <a:solidFill>
                  <a:srgbClr val="6D6E70"/>
                </a:solidFill>
              </a:rPr>
              <a:t> </a:t>
            </a:r>
            <a:endParaRPr lang="en-US" sz="1000" dirty="0" smtClean="0">
              <a:solidFill>
                <a:srgbClr val="6D6E70"/>
              </a:solidFill>
            </a:endParaRPr>
          </a:p>
        </p:txBody>
      </p:sp>
      <p:sp>
        <p:nvSpPr>
          <p:cNvPr id="11" name="TextBox 10"/>
          <p:cNvSpPr txBox="1"/>
          <p:nvPr userDrawn="1"/>
        </p:nvSpPr>
        <p:spPr>
          <a:xfrm>
            <a:off x="3200400" y="6459379"/>
            <a:ext cx="3505200" cy="246221"/>
          </a:xfrm>
          <a:prstGeom prst="rect">
            <a:avLst/>
          </a:prstGeom>
          <a:noFill/>
        </p:spPr>
        <p:txBody>
          <a:bodyPr wrap="square" rtlCol="0">
            <a:spAutoFit/>
          </a:bodyPr>
          <a:lstStyle/>
          <a:p>
            <a:pPr algn="ctr">
              <a:defRPr/>
            </a:pPr>
            <a:r>
              <a:rPr lang="en-US" sz="1000" dirty="0" smtClean="0">
                <a:solidFill>
                  <a:srgbClr val="6D6E70"/>
                </a:solidFill>
              </a:rPr>
              <a:t>PSLLT 2017 – Salt Lake City</a:t>
            </a:r>
          </a:p>
        </p:txBody>
      </p:sp>
    </p:spTree>
    <p:extLst>
      <p:ext uri="{BB962C8B-B14F-4D97-AF65-F5344CB8AC3E}">
        <p14:creationId xmlns:p14="http://schemas.microsoft.com/office/powerpoint/2010/main" val="39639458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939800"/>
            <a:ext cx="8177213"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1" hangingPunct="1">
              <a:defRPr i="1">
                <a:solidFill>
                  <a:srgbClr val="000000"/>
                </a:solidFill>
                <a:latin typeface="Calibri" pitchFamily="34" charset="0"/>
                <a:cs typeface="Arial" charset="0"/>
              </a:defRPr>
            </a:lvl1pPr>
          </a:lstStyle>
          <a:p>
            <a:fld id="{147BE92D-0C88-4F91-9F94-EBBF9DA79B9B}" type="datetime1">
              <a:rPr lang="en-US" smtClean="0"/>
              <a:pPr/>
              <a:t>9/7/2017</a:t>
            </a:fld>
            <a:endParaRPr lang="en-US" dirty="0"/>
          </a:p>
        </p:txBody>
      </p:sp>
      <p:sp>
        <p:nvSpPr>
          <p:cNvPr id="4" name="Footer Placeholder 3"/>
          <p:cNvSpPr>
            <a:spLocks noGrp="1"/>
          </p:cNvSpPr>
          <p:nvPr>
            <p:ph type="ftr" sz="quarter" idx="11"/>
          </p:nvPr>
        </p:nvSpPr>
        <p:spPr/>
        <p:txBody>
          <a:bodyPr/>
          <a:lstStyle>
            <a:lvl1pPr eaLnBrk="1" hangingPunct="1">
              <a:defRPr i="1">
                <a:solidFill>
                  <a:srgbClr val="000000"/>
                </a:solidFill>
                <a:latin typeface="Calibri" pitchFamily="34" charset="0"/>
                <a:cs typeface="Arial" charset="0"/>
              </a:defRPr>
            </a:lvl1pPr>
          </a:lstStyle>
          <a:p>
            <a:endParaRPr lang="en-US" dirty="0"/>
          </a:p>
        </p:txBody>
      </p:sp>
      <p:sp>
        <p:nvSpPr>
          <p:cNvPr id="5" name="TextBox 4"/>
          <p:cNvSpPr txBox="1">
            <a:spLocks noChangeArrowheads="1"/>
          </p:cNvSpPr>
          <p:nvPr userDrawn="1"/>
        </p:nvSpPr>
        <p:spPr bwMode="auto">
          <a:xfrm>
            <a:off x="8382000" y="6381750"/>
            <a:ext cx="533400" cy="400050"/>
          </a:xfrm>
          <a:prstGeom prst="rect">
            <a:avLst/>
          </a:prstGeom>
          <a:noFill/>
          <a:ln>
            <a:noFill/>
          </a:ln>
          <a:extLst/>
        </p:spPr>
        <p:txBody>
          <a:bodyPr>
            <a:spAutoFit/>
          </a:bodyPr>
          <a:lstStyle>
            <a:lvl1pPr>
              <a:defRPr sz="2400" i="1">
                <a:solidFill>
                  <a:schemeClr val="tx1"/>
                </a:solidFill>
                <a:latin typeface="Arial" charset="0"/>
                <a:ea typeface="ＭＳ Ｐゴシック" pitchFamily="34" charset="-128"/>
              </a:defRPr>
            </a:lvl1pPr>
            <a:lvl2pPr marL="742950" indent="-285750">
              <a:defRPr sz="2400" i="1">
                <a:solidFill>
                  <a:schemeClr val="tx1"/>
                </a:solidFill>
                <a:latin typeface="Arial" charset="0"/>
                <a:ea typeface="ＭＳ Ｐゴシック" pitchFamily="34" charset="-128"/>
              </a:defRPr>
            </a:lvl2pPr>
            <a:lvl3pPr marL="1143000" indent="-228600">
              <a:defRPr sz="2400" i="1">
                <a:solidFill>
                  <a:schemeClr val="tx1"/>
                </a:solidFill>
                <a:latin typeface="Arial" charset="0"/>
                <a:ea typeface="ＭＳ Ｐゴシック" pitchFamily="34" charset="-128"/>
              </a:defRPr>
            </a:lvl3pPr>
            <a:lvl4pPr marL="1600200" indent="-228600">
              <a:defRPr sz="2400" i="1">
                <a:solidFill>
                  <a:schemeClr val="tx1"/>
                </a:solidFill>
                <a:latin typeface="Arial" charset="0"/>
                <a:ea typeface="ＭＳ Ｐゴシック" pitchFamily="34" charset="-128"/>
              </a:defRPr>
            </a:lvl4pPr>
            <a:lvl5pPr marL="2057400" indent="-228600">
              <a:defRPr sz="2400" i="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pitchFamily="34" charset="-128"/>
              </a:defRPr>
            </a:lvl9pPr>
          </a:lstStyle>
          <a:p>
            <a:pPr eaLnBrk="0" hangingPunct="0">
              <a:defRPr/>
            </a:pPr>
            <a:fld id="{75331B5D-CD85-4A8C-98D3-D4DC9D68041D}" type="slidenum">
              <a:rPr lang="en-US" sz="2000" smtClean="0">
                <a:solidFill>
                  <a:srgbClr val="000000"/>
                </a:solidFill>
              </a:rPr>
              <a:pPr eaLnBrk="0" hangingPunct="0">
                <a:defRPr/>
              </a:pPr>
              <a:t>‹#›</a:t>
            </a:fld>
            <a:endParaRPr lang="en-US" sz="2000" dirty="0" smtClean="0">
              <a:solidFill>
                <a:srgbClr val="000000"/>
              </a:solidFill>
            </a:endParaRPr>
          </a:p>
        </p:txBody>
      </p:sp>
      <p:sp>
        <p:nvSpPr>
          <p:cNvPr id="6" name="TextBox 5"/>
          <p:cNvSpPr txBox="1"/>
          <p:nvPr userDrawn="1"/>
        </p:nvSpPr>
        <p:spPr>
          <a:xfrm>
            <a:off x="228600" y="6459379"/>
            <a:ext cx="2895600" cy="246221"/>
          </a:xfrm>
          <a:prstGeom prst="rect">
            <a:avLst/>
          </a:prstGeom>
          <a:noFill/>
        </p:spPr>
        <p:txBody>
          <a:bodyPr wrap="square" rtlCol="0">
            <a:spAutoFit/>
          </a:bodyPr>
          <a:lstStyle/>
          <a:p>
            <a:pPr>
              <a:defRPr/>
            </a:pPr>
            <a:r>
              <a:rPr lang="en-US" sz="1000" dirty="0" smtClean="0">
                <a:solidFill>
                  <a:srgbClr val="6D6E70"/>
                </a:solidFill>
              </a:rPr>
              <a:t>The road toward bridging the gap</a:t>
            </a:r>
            <a:r>
              <a:rPr lang="en-US" sz="1000" baseline="0" dirty="0" smtClean="0">
                <a:solidFill>
                  <a:srgbClr val="6D6E70"/>
                </a:solidFill>
              </a:rPr>
              <a:t> </a:t>
            </a:r>
            <a:endParaRPr lang="en-US" sz="1000" dirty="0" smtClean="0">
              <a:solidFill>
                <a:srgbClr val="6D6E70"/>
              </a:solidFill>
            </a:endParaRPr>
          </a:p>
        </p:txBody>
      </p:sp>
      <p:sp>
        <p:nvSpPr>
          <p:cNvPr id="7" name="TextBox 6"/>
          <p:cNvSpPr txBox="1"/>
          <p:nvPr userDrawn="1"/>
        </p:nvSpPr>
        <p:spPr>
          <a:xfrm>
            <a:off x="3200400" y="6459379"/>
            <a:ext cx="3505200" cy="246221"/>
          </a:xfrm>
          <a:prstGeom prst="rect">
            <a:avLst/>
          </a:prstGeom>
          <a:noFill/>
        </p:spPr>
        <p:txBody>
          <a:bodyPr wrap="square" rtlCol="0">
            <a:spAutoFit/>
          </a:bodyPr>
          <a:lstStyle/>
          <a:p>
            <a:pPr algn="ctr">
              <a:defRPr/>
            </a:pPr>
            <a:r>
              <a:rPr lang="en-US" sz="1000" dirty="0" smtClean="0">
                <a:solidFill>
                  <a:srgbClr val="6D6E70"/>
                </a:solidFill>
              </a:rPr>
              <a:t>PSLLT 2017 – Salt Lake City</a:t>
            </a:r>
          </a:p>
        </p:txBody>
      </p:sp>
    </p:spTree>
    <p:extLst>
      <p:ext uri="{BB962C8B-B14F-4D97-AF65-F5344CB8AC3E}">
        <p14:creationId xmlns:p14="http://schemas.microsoft.com/office/powerpoint/2010/main" val="11694824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1" hangingPunct="1">
              <a:defRPr i="1">
                <a:solidFill>
                  <a:srgbClr val="000000"/>
                </a:solidFill>
                <a:latin typeface="Calibri" pitchFamily="34" charset="0"/>
                <a:cs typeface="Arial" charset="0"/>
              </a:defRPr>
            </a:lvl1pPr>
          </a:lstStyle>
          <a:p>
            <a:endParaRPr lang="en-US"/>
          </a:p>
        </p:txBody>
      </p:sp>
      <p:sp>
        <p:nvSpPr>
          <p:cNvPr id="3" name="Footer Placeholder 2"/>
          <p:cNvSpPr>
            <a:spLocks noGrp="1"/>
          </p:cNvSpPr>
          <p:nvPr>
            <p:ph type="ftr" sz="quarter" idx="11"/>
          </p:nvPr>
        </p:nvSpPr>
        <p:spPr/>
        <p:txBody>
          <a:bodyPr/>
          <a:lstStyle>
            <a:lvl1pPr eaLnBrk="1" hangingPunct="1">
              <a:defRPr i="1">
                <a:solidFill>
                  <a:srgbClr val="000000"/>
                </a:solidFill>
                <a:latin typeface="Calibri" pitchFamily="34" charset="0"/>
                <a:cs typeface="Arial" charset="0"/>
              </a:defRPr>
            </a:lvl1pPr>
          </a:lstStyle>
          <a:p>
            <a:endParaRPr lang="en-US"/>
          </a:p>
        </p:txBody>
      </p:sp>
      <p:sp>
        <p:nvSpPr>
          <p:cNvPr id="4" name="TextBox 3"/>
          <p:cNvSpPr txBox="1">
            <a:spLocks noChangeArrowheads="1"/>
          </p:cNvSpPr>
          <p:nvPr userDrawn="1"/>
        </p:nvSpPr>
        <p:spPr bwMode="auto">
          <a:xfrm>
            <a:off x="8382000" y="6381750"/>
            <a:ext cx="533400" cy="400050"/>
          </a:xfrm>
          <a:prstGeom prst="rect">
            <a:avLst/>
          </a:prstGeom>
          <a:noFill/>
          <a:ln>
            <a:noFill/>
          </a:ln>
          <a:extLst/>
        </p:spPr>
        <p:txBody>
          <a:bodyPr>
            <a:spAutoFit/>
          </a:bodyPr>
          <a:lstStyle>
            <a:lvl1pPr>
              <a:defRPr sz="2400" i="1">
                <a:solidFill>
                  <a:schemeClr val="tx1"/>
                </a:solidFill>
                <a:latin typeface="Arial" charset="0"/>
                <a:ea typeface="ＭＳ Ｐゴシック" pitchFamily="34" charset="-128"/>
              </a:defRPr>
            </a:lvl1pPr>
            <a:lvl2pPr marL="742950" indent="-285750">
              <a:defRPr sz="2400" i="1">
                <a:solidFill>
                  <a:schemeClr val="tx1"/>
                </a:solidFill>
                <a:latin typeface="Arial" charset="0"/>
                <a:ea typeface="ＭＳ Ｐゴシック" pitchFamily="34" charset="-128"/>
              </a:defRPr>
            </a:lvl2pPr>
            <a:lvl3pPr marL="1143000" indent="-228600">
              <a:defRPr sz="2400" i="1">
                <a:solidFill>
                  <a:schemeClr val="tx1"/>
                </a:solidFill>
                <a:latin typeface="Arial" charset="0"/>
                <a:ea typeface="ＭＳ Ｐゴシック" pitchFamily="34" charset="-128"/>
              </a:defRPr>
            </a:lvl3pPr>
            <a:lvl4pPr marL="1600200" indent="-228600">
              <a:defRPr sz="2400" i="1">
                <a:solidFill>
                  <a:schemeClr val="tx1"/>
                </a:solidFill>
                <a:latin typeface="Arial" charset="0"/>
                <a:ea typeface="ＭＳ Ｐゴシック" pitchFamily="34" charset="-128"/>
              </a:defRPr>
            </a:lvl4pPr>
            <a:lvl5pPr marL="2057400" indent="-228600">
              <a:defRPr sz="2400" i="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pitchFamily="34" charset="-128"/>
              </a:defRPr>
            </a:lvl9pPr>
          </a:lstStyle>
          <a:p>
            <a:pPr eaLnBrk="0" hangingPunct="0">
              <a:defRPr/>
            </a:pPr>
            <a:fld id="{75331B5D-CD85-4A8C-98D3-D4DC9D68041D}" type="slidenum">
              <a:rPr lang="en-US" sz="2000" smtClean="0">
                <a:solidFill>
                  <a:srgbClr val="000000"/>
                </a:solidFill>
              </a:rPr>
              <a:pPr eaLnBrk="0" hangingPunct="0">
                <a:defRPr/>
              </a:pPr>
              <a:t>‹#›</a:t>
            </a:fld>
            <a:endParaRPr lang="en-US" sz="2000" dirty="0" smtClean="0">
              <a:solidFill>
                <a:srgbClr val="000000"/>
              </a:solidFill>
            </a:endParaRPr>
          </a:p>
        </p:txBody>
      </p:sp>
      <p:sp>
        <p:nvSpPr>
          <p:cNvPr id="5" name="TextBox 4"/>
          <p:cNvSpPr txBox="1"/>
          <p:nvPr userDrawn="1"/>
        </p:nvSpPr>
        <p:spPr>
          <a:xfrm>
            <a:off x="228600" y="6459379"/>
            <a:ext cx="2895600" cy="246221"/>
          </a:xfrm>
          <a:prstGeom prst="rect">
            <a:avLst/>
          </a:prstGeom>
          <a:noFill/>
        </p:spPr>
        <p:txBody>
          <a:bodyPr wrap="square" rtlCol="0">
            <a:spAutoFit/>
          </a:bodyPr>
          <a:lstStyle/>
          <a:p>
            <a:pPr>
              <a:defRPr/>
            </a:pPr>
            <a:r>
              <a:rPr lang="en-US" sz="1000" dirty="0" smtClean="0">
                <a:solidFill>
                  <a:srgbClr val="6D6E70"/>
                </a:solidFill>
              </a:rPr>
              <a:t>The road toward bridging the gap</a:t>
            </a:r>
            <a:r>
              <a:rPr lang="en-US" sz="1000" baseline="0" dirty="0" smtClean="0">
                <a:solidFill>
                  <a:srgbClr val="6D6E70"/>
                </a:solidFill>
              </a:rPr>
              <a:t> </a:t>
            </a:r>
            <a:endParaRPr lang="en-US" sz="1000" dirty="0" smtClean="0">
              <a:solidFill>
                <a:srgbClr val="6D6E70"/>
              </a:solidFill>
            </a:endParaRPr>
          </a:p>
        </p:txBody>
      </p:sp>
      <p:sp>
        <p:nvSpPr>
          <p:cNvPr id="6" name="TextBox 5"/>
          <p:cNvSpPr txBox="1"/>
          <p:nvPr userDrawn="1"/>
        </p:nvSpPr>
        <p:spPr>
          <a:xfrm>
            <a:off x="3200400" y="6459379"/>
            <a:ext cx="3505200" cy="246221"/>
          </a:xfrm>
          <a:prstGeom prst="rect">
            <a:avLst/>
          </a:prstGeom>
          <a:noFill/>
        </p:spPr>
        <p:txBody>
          <a:bodyPr wrap="square" rtlCol="0">
            <a:spAutoFit/>
          </a:bodyPr>
          <a:lstStyle/>
          <a:p>
            <a:pPr algn="ctr">
              <a:defRPr/>
            </a:pPr>
            <a:r>
              <a:rPr lang="en-US" sz="1000" dirty="0" smtClean="0">
                <a:solidFill>
                  <a:srgbClr val="6D6E70"/>
                </a:solidFill>
              </a:rPr>
              <a:t>PSLLT 2017 – Salt Lake City</a:t>
            </a:r>
          </a:p>
        </p:txBody>
      </p:sp>
    </p:spTree>
    <p:extLst>
      <p:ext uri="{BB962C8B-B14F-4D97-AF65-F5344CB8AC3E}">
        <p14:creationId xmlns:p14="http://schemas.microsoft.com/office/powerpoint/2010/main" val="267248649"/>
      </p:ext>
    </p:extLst>
  </p:cSld>
  <p:clrMapOvr>
    <a:masterClrMapping/>
  </p:clrMapOvr>
  <p:timing>
    <p:tnLst>
      <p:par>
        <p:cTn id="1" dur="indefinite" restart="never" nodeType="tmRoot"/>
      </p:par>
    </p:tnLst>
  </p:timing>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1" hangingPunct="1">
              <a:defRPr i="1">
                <a:solidFill>
                  <a:srgbClr val="000000"/>
                </a:solidFill>
                <a:latin typeface="Calibri" pitchFamily="34" charset="0"/>
                <a:cs typeface="Arial" charset="0"/>
              </a:defRPr>
            </a:lvl1pPr>
          </a:lstStyle>
          <a:p>
            <a:endParaRPr lang="en-US"/>
          </a:p>
        </p:txBody>
      </p:sp>
      <p:sp>
        <p:nvSpPr>
          <p:cNvPr id="6" name="Footer Placeholder 5"/>
          <p:cNvSpPr>
            <a:spLocks noGrp="1"/>
          </p:cNvSpPr>
          <p:nvPr>
            <p:ph type="ftr" sz="quarter" idx="11"/>
          </p:nvPr>
        </p:nvSpPr>
        <p:spPr/>
        <p:txBody>
          <a:bodyPr/>
          <a:lstStyle>
            <a:lvl1pPr eaLnBrk="1" hangingPunct="1">
              <a:defRPr i="1">
                <a:solidFill>
                  <a:srgbClr val="000000"/>
                </a:solidFill>
                <a:latin typeface="Calibri" pitchFamily="34" charset="0"/>
                <a:cs typeface="Arial" charset="0"/>
              </a:defRPr>
            </a:lvl1pPr>
          </a:lstStyle>
          <a:p>
            <a:endParaRPr lang="en-US"/>
          </a:p>
        </p:txBody>
      </p:sp>
      <p:sp>
        <p:nvSpPr>
          <p:cNvPr id="7" name="TextBox 6"/>
          <p:cNvSpPr txBox="1">
            <a:spLocks noChangeArrowheads="1"/>
          </p:cNvSpPr>
          <p:nvPr userDrawn="1"/>
        </p:nvSpPr>
        <p:spPr bwMode="auto">
          <a:xfrm>
            <a:off x="8382000" y="6381750"/>
            <a:ext cx="533400" cy="400050"/>
          </a:xfrm>
          <a:prstGeom prst="rect">
            <a:avLst/>
          </a:prstGeom>
          <a:noFill/>
          <a:ln>
            <a:noFill/>
          </a:ln>
          <a:extLst/>
        </p:spPr>
        <p:txBody>
          <a:bodyPr>
            <a:spAutoFit/>
          </a:bodyPr>
          <a:lstStyle>
            <a:lvl1pPr>
              <a:defRPr sz="2400" i="1">
                <a:solidFill>
                  <a:schemeClr val="tx1"/>
                </a:solidFill>
                <a:latin typeface="Arial" charset="0"/>
                <a:ea typeface="ＭＳ Ｐゴシック" pitchFamily="34" charset="-128"/>
              </a:defRPr>
            </a:lvl1pPr>
            <a:lvl2pPr marL="742950" indent="-285750">
              <a:defRPr sz="2400" i="1">
                <a:solidFill>
                  <a:schemeClr val="tx1"/>
                </a:solidFill>
                <a:latin typeface="Arial" charset="0"/>
                <a:ea typeface="ＭＳ Ｐゴシック" pitchFamily="34" charset="-128"/>
              </a:defRPr>
            </a:lvl2pPr>
            <a:lvl3pPr marL="1143000" indent="-228600">
              <a:defRPr sz="2400" i="1">
                <a:solidFill>
                  <a:schemeClr val="tx1"/>
                </a:solidFill>
                <a:latin typeface="Arial" charset="0"/>
                <a:ea typeface="ＭＳ Ｐゴシック" pitchFamily="34" charset="-128"/>
              </a:defRPr>
            </a:lvl3pPr>
            <a:lvl4pPr marL="1600200" indent="-228600">
              <a:defRPr sz="2400" i="1">
                <a:solidFill>
                  <a:schemeClr val="tx1"/>
                </a:solidFill>
                <a:latin typeface="Arial" charset="0"/>
                <a:ea typeface="ＭＳ Ｐゴシック" pitchFamily="34" charset="-128"/>
              </a:defRPr>
            </a:lvl4pPr>
            <a:lvl5pPr marL="2057400" indent="-228600">
              <a:defRPr sz="2400" i="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pitchFamily="34" charset="-128"/>
              </a:defRPr>
            </a:lvl9pPr>
          </a:lstStyle>
          <a:p>
            <a:pPr eaLnBrk="0" hangingPunct="0">
              <a:defRPr/>
            </a:pPr>
            <a:fld id="{75331B5D-CD85-4A8C-98D3-D4DC9D68041D}" type="slidenum">
              <a:rPr lang="en-US" sz="2000" smtClean="0">
                <a:solidFill>
                  <a:srgbClr val="000000"/>
                </a:solidFill>
              </a:rPr>
              <a:pPr eaLnBrk="0" hangingPunct="0">
                <a:defRPr/>
              </a:pPr>
              <a:t>‹#›</a:t>
            </a:fld>
            <a:endParaRPr lang="en-US" sz="2000" dirty="0" smtClean="0">
              <a:solidFill>
                <a:srgbClr val="000000"/>
              </a:solidFill>
            </a:endParaRPr>
          </a:p>
        </p:txBody>
      </p:sp>
      <p:sp>
        <p:nvSpPr>
          <p:cNvPr id="8" name="TextBox 7"/>
          <p:cNvSpPr txBox="1"/>
          <p:nvPr userDrawn="1"/>
        </p:nvSpPr>
        <p:spPr>
          <a:xfrm>
            <a:off x="228600" y="6459379"/>
            <a:ext cx="2895600" cy="246221"/>
          </a:xfrm>
          <a:prstGeom prst="rect">
            <a:avLst/>
          </a:prstGeom>
          <a:noFill/>
        </p:spPr>
        <p:txBody>
          <a:bodyPr wrap="square" rtlCol="0">
            <a:spAutoFit/>
          </a:bodyPr>
          <a:lstStyle/>
          <a:p>
            <a:pPr>
              <a:defRPr/>
            </a:pPr>
            <a:r>
              <a:rPr lang="en-US" sz="1000" dirty="0" smtClean="0">
                <a:solidFill>
                  <a:srgbClr val="6D6E70"/>
                </a:solidFill>
              </a:rPr>
              <a:t>The road toward bridging the gap</a:t>
            </a:r>
            <a:r>
              <a:rPr lang="en-US" sz="1000" baseline="0" dirty="0" smtClean="0">
                <a:solidFill>
                  <a:srgbClr val="6D6E70"/>
                </a:solidFill>
              </a:rPr>
              <a:t> </a:t>
            </a:r>
            <a:endParaRPr lang="en-US" sz="1000" dirty="0" smtClean="0">
              <a:solidFill>
                <a:srgbClr val="6D6E70"/>
              </a:solidFill>
            </a:endParaRPr>
          </a:p>
        </p:txBody>
      </p:sp>
      <p:sp>
        <p:nvSpPr>
          <p:cNvPr id="9" name="TextBox 8"/>
          <p:cNvSpPr txBox="1"/>
          <p:nvPr userDrawn="1"/>
        </p:nvSpPr>
        <p:spPr>
          <a:xfrm>
            <a:off x="3200400" y="6459379"/>
            <a:ext cx="3505200" cy="246221"/>
          </a:xfrm>
          <a:prstGeom prst="rect">
            <a:avLst/>
          </a:prstGeom>
          <a:noFill/>
        </p:spPr>
        <p:txBody>
          <a:bodyPr wrap="square" rtlCol="0">
            <a:spAutoFit/>
          </a:bodyPr>
          <a:lstStyle/>
          <a:p>
            <a:pPr algn="ctr">
              <a:defRPr/>
            </a:pPr>
            <a:r>
              <a:rPr lang="en-US" sz="1000" dirty="0" smtClean="0">
                <a:solidFill>
                  <a:srgbClr val="6D6E70"/>
                </a:solidFill>
              </a:rPr>
              <a:t>PSLLT 2017 – Salt Lake City</a:t>
            </a:r>
          </a:p>
        </p:txBody>
      </p:sp>
    </p:spTree>
    <p:extLst>
      <p:ext uri="{BB962C8B-B14F-4D97-AF65-F5344CB8AC3E}">
        <p14:creationId xmlns:p14="http://schemas.microsoft.com/office/powerpoint/2010/main" val="718970315"/>
      </p:ext>
    </p:extLst>
  </p:cSld>
  <p:clrMapOvr>
    <a:masterClrMapping/>
  </p:clrMapOvr>
  <p:timing>
    <p:tnLst>
      <p:par>
        <p:cTn id="1" dur="indefinite" restart="never" nodeType="tmRoot"/>
      </p:par>
    </p:tn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8F4290-9C77-4C90-A5AF-78CBDBE3727B}" type="datetimeFigureOut">
              <a:rPr lang="en-US" smtClean="0"/>
              <a:t>9/7/2017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A6EDFA-201C-4C39-8966-6BAAF7E1AB2C}" type="slidenum">
              <a:rPr lang="en-US" smtClean="0"/>
              <a:t>‹#›</a:t>
            </a:fld>
            <a:endParaRPr lang="en-US"/>
          </a:p>
        </p:txBody>
      </p:sp>
    </p:spTree>
    <p:extLst>
      <p:ext uri="{BB962C8B-B14F-4D97-AF65-F5344CB8AC3E}">
        <p14:creationId xmlns:p14="http://schemas.microsoft.com/office/powerpoint/2010/main" val="39054783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1" hangingPunct="1">
              <a:defRPr i="1">
                <a:solidFill>
                  <a:srgbClr val="000000"/>
                </a:solidFill>
                <a:latin typeface="Calibri" pitchFamily="34" charset="0"/>
                <a:cs typeface="Arial" charset="0"/>
              </a:defRPr>
            </a:lvl1pPr>
          </a:lstStyle>
          <a:p>
            <a:endParaRPr lang="en-US"/>
          </a:p>
        </p:txBody>
      </p:sp>
      <p:sp>
        <p:nvSpPr>
          <p:cNvPr id="6" name="Footer Placeholder 5"/>
          <p:cNvSpPr>
            <a:spLocks noGrp="1"/>
          </p:cNvSpPr>
          <p:nvPr>
            <p:ph type="ftr" sz="quarter" idx="11"/>
          </p:nvPr>
        </p:nvSpPr>
        <p:spPr/>
        <p:txBody>
          <a:bodyPr/>
          <a:lstStyle>
            <a:lvl1pPr eaLnBrk="1" hangingPunct="1">
              <a:defRPr i="1">
                <a:solidFill>
                  <a:srgbClr val="000000"/>
                </a:solidFill>
                <a:latin typeface="Calibri" pitchFamily="34" charset="0"/>
                <a:cs typeface="Arial" charset="0"/>
              </a:defRPr>
            </a:lvl1pPr>
          </a:lstStyle>
          <a:p>
            <a:endParaRPr lang="en-US"/>
          </a:p>
        </p:txBody>
      </p:sp>
      <p:sp>
        <p:nvSpPr>
          <p:cNvPr id="7" name="TextBox 6"/>
          <p:cNvSpPr txBox="1">
            <a:spLocks noChangeArrowheads="1"/>
          </p:cNvSpPr>
          <p:nvPr userDrawn="1"/>
        </p:nvSpPr>
        <p:spPr bwMode="auto">
          <a:xfrm>
            <a:off x="8382000" y="6381750"/>
            <a:ext cx="533400" cy="400050"/>
          </a:xfrm>
          <a:prstGeom prst="rect">
            <a:avLst/>
          </a:prstGeom>
          <a:noFill/>
          <a:ln>
            <a:noFill/>
          </a:ln>
          <a:extLst/>
        </p:spPr>
        <p:txBody>
          <a:bodyPr>
            <a:spAutoFit/>
          </a:bodyPr>
          <a:lstStyle>
            <a:lvl1pPr>
              <a:defRPr sz="2400" i="1">
                <a:solidFill>
                  <a:schemeClr val="tx1"/>
                </a:solidFill>
                <a:latin typeface="Arial" charset="0"/>
                <a:ea typeface="ＭＳ Ｐゴシック" pitchFamily="34" charset="-128"/>
              </a:defRPr>
            </a:lvl1pPr>
            <a:lvl2pPr marL="742950" indent="-285750">
              <a:defRPr sz="2400" i="1">
                <a:solidFill>
                  <a:schemeClr val="tx1"/>
                </a:solidFill>
                <a:latin typeface="Arial" charset="0"/>
                <a:ea typeface="ＭＳ Ｐゴシック" pitchFamily="34" charset="-128"/>
              </a:defRPr>
            </a:lvl2pPr>
            <a:lvl3pPr marL="1143000" indent="-228600">
              <a:defRPr sz="2400" i="1">
                <a:solidFill>
                  <a:schemeClr val="tx1"/>
                </a:solidFill>
                <a:latin typeface="Arial" charset="0"/>
                <a:ea typeface="ＭＳ Ｐゴシック" pitchFamily="34" charset="-128"/>
              </a:defRPr>
            </a:lvl3pPr>
            <a:lvl4pPr marL="1600200" indent="-228600">
              <a:defRPr sz="2400" i="1">
                <a:solidFill>
                  <a:schemeClr val="tx1"/>
                </a:solidFill>
                <a:latin typeface="Arial" charset="0"/>
                <a:ea typeface="ＭＳ Ｐゴシック" pitchFamily="34" charset="-128"/>
              </a:defRPr>
            </a:lvl4pPr>
            <a:lvl5pPr marL="2057400" indent="-228600">
              <a:defRPr sz="2400" i="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pitchFamily="34" charset="-128"/>
              </a:defRPr>
            </a:lvl9pPr>
          </a:lstStyle>
          <a:p>
            <a:pPr eaLnBrk="0" hangingPunct="0">
              <a:defRPr/>
            </a:pPr>
            <a:fld id="{75331B5D-CD85-4A8C-98D3-D4DC9D68041D}" type="slidenum">
              <a:rPr lang="en-US" sz="2000" smtClean="0">
                <a:solidFill>
                  <a:srgbClr val="000000"/>
                </a:solidFill>
              </a:rPr>
              <a:pPr eaLnBrk="0" hangingPunct="0">
                <a:defRPr/>
              </a:pPr>
              <a:t>‹#›</a:t>
            </a:fld>
            <a:endParaRPr lang="en-US" sz="2000" dirty="0" smtClean="0">
              <a:solidFill>
                <a:srgbClr val="000000"/>
              </a:solidFill>
            </a:endParaRPr>
          </a:p>
        </p:txBody>
      </p:sp>
      <p:sp>
        <p:nvSpPr>
          <p:cNvPr id="8" name="TextBox 7"/>
          <p:cNvSpPr txBox="1"/>
          <p:nvPr userDrawn="1"/>
        </p:nvSpPr>
        <p:spPr>
          <a:xfrm>
            <a:off x="228600" y="6459379"/>
            <a:ext cx="2895600" cy="246221"/>
          </a:xfrm>
          <a:prstGeom prst="rect">
            <a:avLst/>
          </a:prstGeom>
          <a:noFill/>
        </p:spPr>
        <p:txBody>
          <a:bodyPr wrap="square" rtlCol="0">
            <a:spAutoFit/>
          </a:bodyPr>
          <a:lstStyle/>
          <a:p>
            <a:pPr>
              <a:defRPr/>
            </a:pPr>
            <a:r>
              <a:rPr lang="en-US" sz="1000" dirty="0" smtClean="0">
                <a:solidFill>
                  <a:srgbClr val="6D6E70"/>
                </a:solidFill>
              </a:rPr>
              <a:t>The road toward bridging the gap</a:t>
            </a:r>
            <a:r>
              <a:rPr lang="en-US" sz="1000" baseline="0" dirty="0" smtClean="0">
                <a:solidFill>
                  <a:srgbClr val="6D6E70"/>
                </a:solidFill>
              </a:rPr>
              <a:t> </a:t>
            </a:r>
            <a:endParaRPr lang="en-US" sz="1000" dirty="0" smtClean="0">
              <a:solidFill>
                <a:srgbClr val="6D6E70"/>
              </a:solidFill>
            </a:endParaRPr>
          </a:p>
        </p:txBody>
      </p:sp>
      <p:sp>
        <p:nvSpPr>
          <p:cNvPr id="9" name="TextBox 8"/>
          <p:cNvSpPr txBox="1"/>
          <p:nvPr userDrawn="1"/>
        </p:nvSpPr>
        <p:spPr>
          <a:xfrm>
            <a:off x="3200400" y="6459379"/>
            <a:ext cx="3505200" cy="246221"/>
          </a:xfrm>
          <a:prstGeom prst="rect">
            <a:avLst/>
          </a:prstGeom>
          <a:noFill/>
        </p:spPr>
        <p:txBody>
          <a:bodyPr wrap="square" rtlCol="0">
            <a:spAutoFit/>
          </a:bodyPr>
          <a:lstStyle/>
          <a:p>
            <a:pPr algn="ctr">
              <a:defRPr/>
            </a:pPr>
            <a:r>
              <a:rPr lang="en-US" sz="1000" dirty="0" smtClean="0">
                <a:solidFill>
                  <a:srgbClr val="6D6E70"/>
                </a:solidFill>
              </a:rPr>
              <a:t>PSLLT 2017 – Salt Lake City</a:t>
            </a:r>
          </a:p>
        </p:txBody>
      </p:sp>
    </p:spTree>
    <p:extLst>
      <p:ext uri="{BB962C8B-B14F-4D97-AF65-F5344CB8AC3E}">
        <p14:creationId xmlns:p14="http://schemas.microsoft.com/office/powerpoint/2010/main" val="2909040352"/>
      </p:ext>
    </p:extLst>
  </p:cSld>
  <p:clrMapOvr>
    <a:masterClrMapping/>
  </p:clrMapOvr>
  <p:timing>
    <p:tnLst>
      <p:par>
        <p:cTn id="1" dur="indefinite" restart="never" nodeType="tmRoot"/>
      </p:par>
    </p:tnLst>
  </p:timing>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1" hangingPunct="1">
              <a:defRPr i="1">
                <a:solidFill>
                  <a:srgbClr val="000000"/>
                </a:solidFill>
                <a:latin typeface="Calibri" pitchFamily="34" charset="0"/>
                <a:cs typeface="Arial" charset="0"/>
              </a:defRPr>
            </a:lvl1pPr>
          </a:lstStyle>
          <a:p>
            <a:endParaRPr lang="en-US"/>
          </a:p>
        </p:txBody>
      </p:sp>
      <p:sp>
        <p:nvSpPr>
          <p:cNvPr id="5" name="Footer Placeholder 4"/>
          <p:cNvSpPr>
            <a:spLocks noGrp="1"/>
          </p:cNvSpPr>
          <p:nvPr>
            <p:ph type="ftr" sz="quarter" idx="11"/>
          </p:nvPr>
        </p:nvSpPr>
        <p:spPr/>
        <p:txBody>
          <a:bodyPr/>
          <a:lstStyle>
            <a:lvl1pPr eaLnBrk="1" hangingPunct="1">
              <a:defRPr i="1">
                <a:solidFill>
                  <a:srgbClr val="000000"/>
                </a:solidFill>
                <a:latin typeface="Calibri" pitchFamily="34" charset="0"/>
                <a:cs typeface="Arial" charset="0"/>
              </a:defRPr>
            </a:lvl1pPr>
          </a:lstStyle>
          <a:p>
            <a:endParaRPr lang="en-US"/>
          </a:p>
        </p:txBody>
      </p:sp>
    </p:spTree>
    <p:extLst>
      <p:ext uri="{BB962C8B-B14F-4D97-AF65-F5344CB8AC3E}">
        <p14:creationId xmlns:p14="http://schemas.microsoft.com/office/powerpoint/2010/main" val="3639528329"/>
      </p:ext>
    </p:extLst>
  </p:cSld>
  <p:clrMapOvr>
    <a:masterClrMapping/>
  </p:clrMapOvr>
  <p:timing>
    <p:tnLst>
      <p:par>
        <p:cTn id="1" dur="indefinite" restart="never" nodeType="tmRoot"/>
      </p:par>
    </p:tnLst>
  </p:timing>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939800"/>
            <a:ext cx="1778000" cy="5080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0" y="939800"/>
            <a:ext cx="5181600" cy="5080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1" hangingPunct="1">
              <a:defRPr i="1">
                <a:solidFill>
                  <a:srgbClr val="000000"/>
                </a:solidFill>
                <a:latin typeface="Calibri" pitchFamily="34" charset="0"/>
                <a:cs typeface="Arial" charset="0"/>
              </a:defRPr>
            </a:lvl1pPr>
          </a:lstStyle>
          <a:p>
            <a:endParaRPr lang="en-US"/>
          </a:p>
        </p:txBody>
      </p:sp>
      <p:sp>
        <p:nvSpPr>
          <p:cNvPr id="5" name="Footer Placeholder 4"/>
          <p:cNvSpPr>
            <a:spLocks noGrp="1"/>
          </p:cNvSpPr>
          <p:nvPr>
            <p:ph type="ftr" sz="quarter" idx="11"/>
          </p:nvPr>
        </p:nvSpPr>
        <p:spPr/>
        <p:txBody>
          <a:bodyPr/>
          <a:lstStyle>
            <a:lvl1pPr eaLnBrk="1" hangingPunct="1">
              <a:defRPr i="1">
                <a:solidFill>
                  <a:srgbClr val="000000"/>
                </a:solidFill>
                <a:latin typeface="Calibri" pitchFamily="34" charset="0"/>
                <a:cs typeface="Arial" charset="0"/>
              </a:defRPr>
            </a:lvl1pPr>
          </a:lstStyle>
          <a:p>
            <a:endParaRPr lang="en-US"/>
          </a:p>
        </p:txBody>
      </p:sp>
    </p:spTree>
    <p:extLst>
      <p:ext uri="{BB962C8B-B14F-4D97-AF65-F5344CB8AC3E}">
        <p14:creationId xmlns:p14="http://schemas.microsoft.com/office/powerpoint/2010/main" val="1186011416"/>
      </p:ext>
    </p:extLst>
  </p:cSld>
  <p:clrMapOvr>
    <a:masterClrMapping/>
  </p:clrMapOvr>
  <p:timing>
    <p:tnLst>
      <p:par>
        <p:cTn id="1" dur="indefinite" restart="never" nodeType="tmRoot"/>
      </p:par>
    </p:tnLst>
  </p:timing>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6_Section Header">
    <p:bg>
      <p:bgPr>
        <a:gradFill>
          <a:gsLst>
            <a:gs pos="47000">
              <a:schemeClr val="accent2">
                <a:lumMod val="90000"/>
                <a:lumOff val="10000"/>
              </a:schemeClr>
            </a:gs>
            <a:gs pos="71000">
              <a:schemeClr val="bg1"/>
            </a:gs>
            <a:gs pos="60000">
              <a:schemeClr val="accent1">
                <a:tint val="44500"/>
                <a:satMod val="160000"/>
              </a:schemeClr>
            </a:gs>
            <a:gs pos="100000">
              <a:schemeClr val="bg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44" y="3972304"/>
            <a:ext cx="5417344" cy="1666496"/>
          </a:xfrm>
        </p:spPr>
        <p:txBody>
          <a:bodyPr anchor="t" anchorCtr="0"/>
          <a:lstStyle>
            <a:lvl1pPr algn="l">
              <a:buNone/>
              <a:defRPr kumimoji="0" lang="en-US" sz="2400" kern="1200" dirty="0" smtClean="0">
                <a:solidFill>
                  <a:schemeClr val="tx2"/>
                </a:solidFill>
                <a:latin typeface="+mn-lt"/>
                <a:ea typeface="+mn-ea"/>
                <a:cs typeface="+mn-cs"/>
              </a:defRPr>
            </a:lvl1pPr>
          </a:lstStyle>
          <a:p>
            <a:r>
              <a:rPr kumimoji="0" lang="en-US" dirty="0" smtClean="0"/>
              <a:t>Click to edit Master title style</a:t>
            </a:r>
            <a:endParaRPr kumimoji="0" lang="en-US" dirty="0"/>
          </a:p>
        </p:txBody>
      </p:sp>
      <p:sp>
        <p:nvSpPr>
          <p:cNvPr id="6" name="Slide Number Placeholder 5"/>
          <p:cNvSpPr>
            <a:spLocks noGrp="1"/>
          </p:cNvSpPr>
          <p:nvPr>
            <p:ph type="sldNum" sz="quarter" idx="12"/>
          </p:nvPr>
        </p:nvSpPr>
        <p:spPr>
          <a:xfrm>
            <a:off x="8176607" y="6370320"/>
            <a:ext cx="800100" cy="365760"/>
          </a:xfrm>
          <a:prstGeom prst="rect">
            <a:avLst/>
          </a:prstGeom>
        </p:spPr>
        <p:txBody>
          <a:bodyPr/>
          <a:lstStyle/>
          <a:p>
            <a:fld id="{21DEFB65-9709-4E16-ACF2-C8FD3A9083E3}" type="slidenum">
              <a:rPr lang="en-US" smtClean="0">
                <a:solidFill>
                  <a:srgbClr val="000000"/>
                </a:solidFill>
              </a:rPr>
              <a:pPr/>
              <a:t>‹#›</a:t>
            </a:fld>
            <a:endParaRPr lang="en-US" dirty="0">
              <a:solidFill>
                <a:srgbClr val="000000"/>
              </a:solidFill>
            </a:endParaRPr>
          </a:p>
        </p:txBody>
      </p:sp>
      <p:sp>
        <p:nvSpPr>
          <p:cNvPr id="9" name="Rectangle 8"/>
          <p:cNvSpPr/>
          <p:nvPr userDrawn="1"/>
        </p:nvSpPr>
        <p:spPr>
          <a:xfrm flipV="1">
            <a:off x="5410182" y="390071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0" name="Rectangle 9"/>
          <p:cNvSpPr/>
          <p:nvPr userDrawn="1"/>
        </p:nvSpPr>
        <p:spPr>
          <a:xfrm flipV="1">
            <a:off x="5410200" y="398772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1" name="Rectangle 10"/>
          <p:cNvSpPr/>
          <p:nvPr userDrawn="1"/>
        </p:nvSpPr>
        <p:spPr>
          <a:xfrm flipV="1">
            <a:off x="5410200" y="420587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2" name="Rectangle 11"/>
          <p:cNvSpPr/>
          <p:nvPr userDrawn="1"/>
        </p:nvSpPr>
        <p:spPr>
          <a:xfrm flipV="1">
            <a:off x="5410200" y="425511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3" name="Rectangle 12"/>
          <p:cNvSpPr/>
          <p:nvPr userDrawn="1"/>
        </p:nvSpPr>
        <p:spPr>
          <a:xfrm flipV="1">
            <a:off x="5410200" y="429028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useBgFill="1">
        <p:nvSpPr>
          <p:cNvPr id="14" name="Rounded Rectangle 13"/>
          <p:cNvSpPr/>
          <p:nvPr userDrawn="1"/>
        </p:nvSpPr>
        <p:spPr bwMode="white">
          <a:xfrm>
            <a:off x="5410200" y="405311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useBgFill="1">
        <p:nvSpPr>
          <p:cNvPr id="15" name="Rounded Rectangle 14"/>
          <p:cNvSpPr/>
          <p:nvPr userDrawn="1"/>
        </p:nvSpPr>
        <p:spPr bwMode="white">
          <a:xfrm>
            <a:off x="7376507" y="415169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6" name="Rectangle 15"/>
          <p:cNvSpPr/>
          <p:nvPr userDrawn="1"/>
        </p:nvSpPr>
        <p:spPr>
          <a:xfrm>
            <a:off x="1" y="374037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7" name="Rectangle 16"/>
          <p:cNvSpPr/>
          <p:nvPr userDrawn="1"/>
        </p:nvSpPr>
        <p:spPr>
          <a:xfrm>
            <a:off x="0" y="3766237"/>
            <a:ext cx="9144001" cy="140677"/>
          </a:xfrm>
          <a:prstGeom prst="rect">
            <a:avLst/>
          </a:prstGeom>
          <a:solidFill>
            <a:srgbClr val="540054"/>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8" name="Rectangle 17"/>
          <p:cNvSpPr/>
          <p:nvPr userDrawn="1"/>
        </p:nvSpPr>
        <p:spPr>
          <a:xfrm flipV="1">
            <a:off x="6414051" y="3733800"/>
            <a:ext cx="2729950" cy="248432"/>
          </a:xfrm>
          <a:prstGeom prst="rect">
            <a:avLst/>
          </a:prstGeom>
          <a:solidFill>
            <a:srgbClr val="540054"/>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pic>
        <p:nvPicPr>
          <p:cNvPr id="19" name="Picture 2" descr="http://www.iub.edu/%7Eiubmap/bloomington/img/branding/iub_white-large.g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53112" y="6324600"/>
            <a:ext cx="1995488" cy="476250"/>
          </a:xfrm>
          <a:prstGeom prst="rect">
            <a:avLst/>
          </a:prstGeom>
          <a:noFill/>
          <a:extLst>
            <a:ext uri="{909E8E84-426E-40DD-AFC4-6F175D3DCCD1}">
              <a14:hiddenFill xmlns:a14="http://schemas.microsoft.com/office/drawing/2010/main">
                <a:solidFill>
                  <a:srgbClr val="FFFFFF"/>
                </a:solidFill>
              </a14:hiddenFill>
            </a:ext>
          </a:extLst>
        </p:spPr>
      </p:pic>
      <p:sp>
        <p:nvSpPr>
          <p:cNvPr id="20" name="Footer Placeholder 4"/>
          <p:cNvSpPr txBox="1">
            <a:spLocks/>
          </p:cNvSpPr>
          <p:nvPr userDrawn="1"/>
        </p:nvSpPr>
        <p:spPr>
          <a:xfrm>
            <a:off x="2876550" y="6400800"/>
            <a:ext cx="2362200" cy="304800"/>
          </a:xfrm>
          <a:prstGeom prst="rect">
            <a:avLst/>
          </a:prstGeom>
        </p:spPr>
        <p:txBody>
          <a:bodyPr vert="horz"/>
          <a:lstStyle>
            <a:defPPr>
              <a:defRPr lang="en-US"/>
            </a:defPPr>
            <a:lvl1pPr marL="0" algn="r" defTabSz="914400" rtl="0" eaLnBrk="1" latinLnBrk="0" hangingPunct="1">
              <a:defRPr kumimoji="0" sz="8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solidFill>
                  <a:srgbClr val="6D6E70"/>
                </a:solidFill>
              </a:rPr>
              <a:t>MA in theoretical and applied linguistics, </a:t>
            </a:r>
            <a:r>
              <a:rPr lang="en-US" dirty="0" err="1" smtClean="0">
                <a:solidFill>
                  <a:srgbClr val="6D6E70"/>
                </a:solidFill>
              </a:rPr>
              <a:t>Universitat</a:t>
            </a:r>
            <a:r>
              <a:rPr lang="en-US" dirty="0" smtClean="0">
                <a:solidFill>
                  <a:srgbClr val="6D6E70"/>
                </a:solidFill>
              </a:rPr>
              <a:t> </a:t>
            </a:r>
            <a:r>
              <a:rPr lang="en-US" dirty="0" err="1" smtClean="0">
                <a:solidFill>
                  <a:srgbClr val="6D6E70"/>
                </a:solidFill>
              </a:rPr>
              <a:t>Pompeu</a:t>
            </a:r>
            <a:r>
              <a:rPr lang="en-US" dirty="0" smtClean="0">
                <a:solidFill>
                  <a:srgbClr val="6D6E70"/>
                </a:solidFill>
              </a:rPr>
              <a:t> </a:t>
            </a:r>
            <a:r>
              <a:rPr lang="en-US" dirty="0" err="1" smtClean="0">
                <a:solidFill>
                  <a:srgbClr val="6D6E70"/>
                </a:solidFill>
              </a:rPr>
              <a:t>Fabra</a:t>
            </a:r>
            <a:r>
              <a:rPr lang="en-US" dirty="0" smtClean="0">
                <a:solidFill>
                  <a:srgbClr val="6D6E70"/>
                </a:solidFill>
              </a:rPr>
              <a:t> -- Isabelle Darcy</a:t>
            </a:r>
          </a:p>
        </p:txBody>
      </p:sp>
      <p:sp>
        <p:nvSpPr>
          <p:cNvPr id="21" name="TextBox 20"/>
          <p:cNvSpPr txBox="1"/>
          <p:nvPr userDrawn="1"/>
        </p:nvSpPr>
        <p:spPr>
          <a:xfrm>
            <a:off x="304800" y="6400800"/>
            <a:ext cx="2571750" cy="369332"/>
          </a:xfrm>
          <a:prstGeom prst="rect">
            <a:avLst/>
          </a:prstGeom>
          <a:noFill/>
        </p:spPr>
        <p:txBody>
          <a:bodyPr wrap="square" rtlCol="0">
            <a:spAutoFit/>
          </a:bodyPr>
          <a:lstStyle/>
          <a:p>
            <a:pPr algn="r">
              <a:defRPr/>
            </a:pPr>
            <a:r>
              <a:rPr lang="en-US" sz="900" dirty="0" smtClean="0">
                <a:solidFill>
                  <a:srgbClr val="6D6E70"/>
                </a:solidFill>
              </a:rPr>
              <a:t>Powerful and effective pronunciation instruction</a:t>
            </a:r>
          </a:p>
        </p:txBody>
      </p:sp>
      <p:sp>
        <p:nvSpPr>
          <p:cNvPr id="22" name="Rectangle 21"/>
          <p:cNvSpPr/>
          <p:nvPr userDrawn="1"/>
        </p:nvSpPr>
        <p:spPr>
          <a:xfrm>
            <a:off x="0" y="0"/>
            <a:ext cx="9144000" cy="3701700"/>
          </a:xfrm>
          <a:prstGeom prst="rect">
            <a:avLst/>
          </a:prstGeom>
          <a:solidFill>
            <a:srgbClr val="37005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Tree>
    <p:extLst>
      <p:ext uri="{BB962C8B-B14F-4D97-AF65-F5344CB8AC3E}">
        <p14:creationId xmlns:p14="http://schemas.microsoft.com/office/powerpoint/2010/main" val="196779786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52"/>
          <p:cNvSpPr>
            <a:spLocks noChangeArrowheads="1"/>
          </p:cNvSpPr>
          <p:nvPr/>
        </p:nvSpPr>
        <p:spPr bwMode="auto">
          <a:xfrm>
            <a:off x="0" y="0"/>
            <a:ext cx="9144000" cy="4648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endParaRPr lang="en-US" altLang="en-US" sz="2400" i="1">
              <a:solidFill>
                <a:srgbClr val="000000"/>
              </a:solidFill>
              <a:latin typeface="Arial" charset="0"/>
            </a:endParaRPr>
          </a:p>
        </p:txBody>
      </p:sp>
      <p:sp>
        <p:nvSpPr>
          <p:cNvPr id="5" name="Rectangle 30"/>
          <p:cNvSpPr>
            <a:spLocks noChangeArrowheads="1"/>
          </p:cNvSpPr>
          <p:nvPr/>
        </p:nvSpPr>
        <p:spPr bwMode="auto">
          <a:xfrm>
            <a:off x="2212975" y="61007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endParaRPr lang="en-US" altLang="en-US" sz="2400" i="1">
              <a:solidFill>
                <a:srgbClr val="000000"/>
              </a:solidFill>
              <a:latin typeface="Arial" charset="0"/>
            </a:endParaRPr>
          </a:p>
        </p:txBody>
      </p:sp>
      <p:sp>
        <p:nvSpPr>
          <p:cNvPr id="6" name="Line 53"/>
          <p:cNvSpPr>
            <a:spLocks noChangeShapeType="1"/>
          </p:cNvSpPr>
          <p:nvPr/>
        </p:nvSpPr>
        <p:spPr bwMode="auto">
          <a:xfrm>
            <a:off x="0" y="4648200"/>
            <a:ext cx="9144000" cy="0"/>
          </a:xfrm>
          <a:prstGeom prst="line">
            <a:avLst/>
          </a:prstGeom>
          <a:noFill/>
          <a:ln w="476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7" name="Line 54"/>
          <p:cNvSpPr>
            <a:spLocks noChangeShapeType="1"/>
          </p:cNvSpPr>
          <p:nvPr/>
        </p:nvSpPr>
        <p:spPr bwMode="auto">
          <a:xfrm>
            <a:off x="2106613" y="2551113"/>
            <a:ext cx="49037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3075" name="Rectangle 3"/>
          <p:cNvSpPr>
            <a:spLocks noGrp="1" noChangeArrowheads="1"/>
          </p:cNvSpPr>
          <p:nvPr>
            <p:ph type="subTitle" idx="1"/>
          </p:nvPr>
        </p:nvSpPr>
        <p:spPr>
          <a:xfrm>
            <a:off x="457200" y="1763713"/>
            <a:ext cx="8226425" cy="508000"/>
          </a:xfrm>
        </p:spPr>
        <p:txBody>
          <a:bodyPr anchor="ctr"/>
          <a:lstStyle>
            <a:lvl1pPr marL="0" indent="0" algn="ctr">
              <a:buFontTx/>
              <a:buNone/>
              <a:defRPr/>
            </a:lvl1pPr>
          </a:lstStyle>
          <a:p>
            <a:r>
              <a:rPr lang="en-US" smtClean="0"/>
              <a:t>Click to edit Master subtitle style</a:t>
            </a:r>
            <a:endParaRPr lang="en-US"/>
          </a:p>
        </p:txBody>
      </p:sp>
      <p:sp>
        <p:nvSpPr>
          <p:cNvPr id="3091" name="Rectangle 19"/>
          <p:cNvSpPr>
            <a:spLocks noGrp="1" noChangeArrowheads="1"/>
          </p:cNvSpPr>
          <p:nvPr>
            <p:ph type="ctrTitle" sz="quarter"/>
          </p:nvPr>
        </p:nvSpPr>
        <p:spPr>
          <a:xfrm>
            <a:off x="455613" y="1014413"/>
            <a:ext cx="8226425" cy="776287"/>
          </a:xfrm>
        </p:spPr>
        <p:txBody>
          <a:bodyPr/>
          <a:lstStyle>
            <a:lvl1pPr algn="ctr">
              <a:defRPr sz="4200" b="0">
                <a:solidFill>
                  <a:schemeClr val="tx1"/>
                </a:solidFill>
              </a:defRPr>
            </a:lvl1pPr>
          </a:lstStyle>
          <a:p>
            <a:r>
              <a:rPr lang="en-US" smtClean="0"/>
              <a:t>Click to edit Master title style</a:t>
            </a:r>
            <a:endParaRPr lang="en-US"/>
          </a:p>
        </p:txBody>
      </p:sp>
    </p:spTree>
    <p:extLst>
      <p:ext uri="{BB962C8B-B14F-4D97-AF65-F5344CB8AC3E}">
        <p14:creationId xmlns:p14="http://schemas.microsoft.com/office/powerpoint/2010/main" val="26579262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8382000" y="6381750"/>
            <a:ext cx="533400" cy="400050"/>
          </a:xfrm>
          <a:prstGeom prst="rect">
            <a:avLst/>
          </a:prstGeom>
          <a:noFill/>
          <a:ln>
            <a:noFill/>
          </a:ln>
          <a:extLst/>
        </p:spPr>
        <p:txBody>
          <a:bodyPr>
            <a:spAutoFit/>
          </a:bodyPr>
          <a:lstStyle>
            <a:lvl1pPr>
              <a:defRPr sz="2400" i="1">
                <a:solidFill>
                  <a:schemeClr val="tx1"/>
                </a:solidFill>
                <a:latin typeface="Arial" charset="0"/>
                <a:ea typeface="ＭＳ Ｐゴシック" pitchFamily="34" charset="-128"/>
              </a:defRPr>
            </a:lvl1pPr>
            <a:lvl2pPr marL="742950" indent="-285750">
              <a:defRPr sz="2400" i="1">
                <a:solidFill>
                  <a:schemeClr val="tx1"/>
                </a:solidFill>
                <a:latin typeface="Arial" charset="0"/>
                <a:ea typeface="ＭＳ Ｐゴシック" pitchFamily="34" charset="-128"/>
              </a:defRPr>
            </a:lvl2pPr>
            <a:lvl3pPr marL="1143000" indent="-228600">
              <a:defRPr sz="2400" i="1">
                <a:solidFill>
                  <a:schemeClr val="tx1"/>
                </a:solidFill>
                <a:latin typeface="Arial" charset="0"/>
                <a:ea typeface="ＭＳ Ｐゴシック" pitchFamily="34" charset="-128"/>
              </a:defRPr>
            </a:lvl3pPr>
            <a:lvl4pPr marL="1600200" indent="-228600">
              <a:defRPr sz="2400" i="1">
                <a:solidFill>
                  <a:schemeClr val="tx1"/>
                </a:solidFill>
                <a:latin typeface="Arial" charset="0"/>
                <a:ea typeface="ＭＳ Ｐゴシック" pitchFamily="34" charset="-128"/>
              </a:defRPr>
            </a:lvl4pPr>
            <a:lvl5pPr marL="2057400" indent="-228600">
              <a:defRPr sz="2400" i="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pitchFamily="34" charset="-128"/>
              </a:defRPr>
            </a:lvl9pPr>
          </a:lstStyle>
          <a:p>
            <a:pPr eaLnBrk="0" hangingPunct="0">
              <a:defRPr/>
            </a:pPr>
            <a:fld id="{75331B5D-CD85-4A8C-98D3-D4DC9D68041D}" type="slidenum">
              <a:rPr lang="en-US" sz="2000" smtClean="0">
                <a:solidFill>
                  <a:srgbClr val="000000"/>
                </a:solidFill>
              </a:rPr>
              <a:pPr eaLnBrk="0" hangingPunct="0">
                <a:defRPr/>
              </a:pPr>
              <a:t>‹#›</a:t>
            </a:fld>
            <a:endParaRPr lang="en-US" sz="2000" dirty="0" smtClean="0">
              <a:solidFill>
                <a:srgbClr val="000000"/>
              </a:solidFill>
            </a:endParaRPr>
          </a:p>
        </p:txBody>
      </p:sp>
      <p:sp>
        <p:nvSpPr>
          <p:cNvPr id="2" name="Title 1"/>
          <p:cNvSpPr>
            <a:spLocks noGrp="1"/>
          </p:cNvSpPr>
          <p:nvPr>
            <p:ph type="title"/>
          </p:nvPr>
        </p:nvSpPr>
        <p:spPr>
          <a:xfrm>
            <a:off x="457200" y="939800"/>
            <a:ext cx="8177213" cy="1143000"/>
          </a:xfrm>
        </p:spPr>
        <p:txBody>
          <a:bodyPr/>
          <a:lstStyle>
            <a:lvl1pPr>
              <a:defRPr>
                <a:latin typeface="Segoe UI Semibold" panose="020B0702040204020203"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981200"/>
            <a:ext cx="8178800" cy="4038600"/>
          </a:xfrm>
        </p:spPr>
        <p:txBody>
          <a:bodyPr/>
          <a:lstStyle>
            <a:lvl1pPr>
              <a:defRPr>
                <a:latin typeface="Segoe UI" panose="020B0502040204020203" pitchFamily="34" charset="0"/>
                <a:ea typeface="Segoe UI" panose="020B0502040204020203" pitchFamily="34" charset="0"/>
                <a:cs typeface="Segoe UI" panose="020B0502040204020203" pitchFamily="34" charset="0"/>
              </a:defRPr>
            </a:lvl1pPr>
            <a:lvl2pPr>
              <a:buFont typeface="Courier New" pitchFamily="49" charset="0"/>
              <a:buChar char="o"/>
              <a:defRPr sz="2400">
                <a:latin typeface="Segoe UI" panose="020B0502040204020203" pitchFamily="34" charset="0"/>
                <a:ea typeface="Segoe UI" panose="020B0502040204020203" pitchFamily="34" charset="0"/>
                <a:cs typeface="Segoe UI" panose="020B0502040204020203" pitchFamily="34" charset="0"/>
              </a:defRPr>
            </a:lvl2pPr>
            <a:lvl3pPr>
              <a:defRPr sz="2000">
                <a:latin typeface="Segoe UI" panose="020B0502040204020203" pitchFamily="34" charset="0"/>
                <a:ea typeface="Segoe UI" panose="020B0502040204020203" pitchFamily="34" charset="0"/>
                <a:cs typeface="Segoe UI" panose="020B0502040204020203" pitchFamily="34" charset="0"/>
              </a:defRPr>
            </a:lvl3pPr>
            <a:lvl4pPr>
              <a:defRPr sz="1800">
                <a:latin typeface="Segoe UI" panose="020B0502040204020203" pitchFamily="34" charset="0"/>
                <a:ea typeface="Segoe UI" panose="020B0502040204020203" pitchFamily="34" charset="0"/>
                <a:cs typeface="Segoe UI" panose="020B0502040204020203" pitchFamily="34" charset="0"/>
              </a:defRPr>
            </a:lvl4pPr>
            <a:lvl5pPr>
              <a:defRPr sz="1800">
                <a:latin typeface="Segoe UI" panose="020B0502040204020203" pitchFamily="34" charset="0"/>
                <a:ea typeface="Segoe UI" panose="020B0502040204020203" pitchFamily="34" charset="0"/>
                <a:cs typeface="Segoe UI" panose="020B0502040204020203"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eaLnBrk="1" hangingPunct="1">
              <a:defRPr i="1">
                <a:solidFill>
                  <a:srgbClr val="000000"/>
                </a:solidFill>
                <a:latin typeface="Calibri" pitchFamily="34" charset="0"/>
                <a:cs typeface="Arial" charset="0"/>
              </a:defRPr>
            </a:lvl1pPr>
          </a:lstStyle>
          <a:p>
            <a:fld id="{EC232437-149F-43C6-90DC-6CB31260BB66}" type="datetime1">
              <a:rPr lang="en-US" smtClean="0"/>
              <a:pPr/>
              <a:t>9/7/2017</a:t>
            </a:fld>
            <a:endParaRPr lang="en-US" dirty="0"/>
          </a:p>
        </p:txBody>
      </p:sp>
      <p:sp>
        <p:nvSpPr>
          <p:cNvPr id="7" name="TextBox 6"/>
          <p:cNvSpPr txBox="1"/>
          <p:nvPr userDrawn="1"/>
        </p:nvSpPr>
        <p:spPr>
          <a:xfrm>
            <a:off x="228600" y="6459379"/>
            <a:ext cx="2895600" cy="246221"/>
          </a:xfrm>
          <a:prstGeom prst="rect">
            <a:avLst/>
          </a:prstGeom>
          <a:noFill/>
        </p:spPr>
        <p:txBody>
          <a:bodyPr wrap="square" rtlCol="0">
            <a:spAutoFit/>
          </a:bodyPr>
          <a:lstStyle/>
          <a:p>
            <a:pPr>
              <a:defRPr/>
            </a:pPr>
            <a:r>
              <a:rPr lang="en-US" sz="1000" dirty="0" smtClean="0">
                <a:solidFill>
                  <a:srgbClr val="6D6E70"/>
                </a:solidFill>
              </a:rPr>
              <a:t>Powerful and effective pronunciation instruction</a:t>
            </a:r>
          </a:p>
        </p:txBody>
      </p:sp>
      <p:sp>
        <p:nvSpPr>
          <p:cNvPr id="8" name="TextBox 7"/>
          <p:cNvSpPr txBox="1"/>
          <p:nvPr userDrawn="1"/>
        </p:nvSpPr>
        <p:spPr>
          <a:xfrm>
            <a:off x="3200400" y="6459379"/>
            <a:ext cx="3505200" cy="246221"/>
          </a:xfrm>
          <a:prstGeom prst="rect">
            <a:avLst/>
          </a:prstGeom>
          <a:noFill/>
        </p:spPr>
        <p:txBody>
          <a:bodyPr wrap="square" rtlCol="0">
            <a:spAutoFit/>
          </a:bodyPr>
          <a:lstStyle/>
          <a:p>
            <a:pPr algn="ctr">
              <a:defRPr/>
            </a:pPr>
            <a:r>
              <a:rPr lang="en-US" sz="1000" dirty="0" err="1" smtClean="0">
                <a:solidFill>
                  <a:srgbClr val="6D6E70"/>
                </a:solidFill>
              </a:rPr>
              <a:t>Universitat</a:t>
            </a:r>
            <a:r>
              <a:rPr lang="en-US" sz="1000" dirty="0" smtClean="0">
                <a:solidFill>
                  <a:srgbClr val="6D6E70"/>
                </a:solidFill>
              </a:rPr>
              <a:t> </a:t>
            </a:r>
            <a:r>
              <a:rPr lang="en-US" sz="1000" dirty="0" err="1" smtClean="0">
                <a:solidFill>
                  <a:srgbClr val="6D6E70"/>
                </a:solidFill>
              </a:rPr>
              <a:t>Pompeu</a:t>
            </a:r>
            <a:r>
              <a:rPr lang="en-US" sz="1000" dirty="0" smtClean="0">
                <a:solidFill>
                  <a:srgbClr val="6D6E70"/>
                </a:solidFill>
              </a:rPr>
              <a:t> </a:t>
            </a:r>
            <a:r>
              <a:rPr lang="en-US" sz="1000" dirty="0" err="1" smtClean="0">
                <a:solidFill>
                  <a:srgbClr val="6D6E70"/>
                </a:solidFill>
              </a:rPr>
              <a:t>Fabra</a:t>
            </a:r>
            <a:r>
              <a:rPr lang="en-US" sz="1000" dirty="0" smtClean="0">
                <a:solidFill>
                  <a:srgbClr val="6D6E70"/>
                </a:solidFill>
              </a:rPr>
              <a:t> -- Isabelle Darcy</a:t>
            </a:r>
          </a:p>
        </p:txBody>
      </p:sp>
    </p:spTree>
    <p:extLst>
      <p:ext uri="{BB962C8B-B14F-4D97-AF65-F5344CB8AC3E}">
        <p14:creationId xmlns:p14="http://schemas.microsoft.com/office/powerpoint/2010/main" val="38210882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1" hangingPunct="1">
              <a:defRPr i="1">
                <a:solidFill>
                  <a:srgbClr val="000000"/>
                </a:solidFill>
                <a:latin typeface="Calibri" pitchFamily="34" charset="0"/>
                <a:cs typeface="Arial" charset="0"/>
              </a:defRPr>
            </a:lvl1pPr>
          </a:lstStyle>
          <a:p>
            <a:endParaRPr lang="en-US"/>
          </a:p>
        </p:txBody>
      </p:sp>
      <p:sp>
        <p:nvSpPr>
          <p:cNvPr id="5" name="Footer Placeholder 4"/>
          <p:cNvSpPr>
            <a:spLocks noGrp="1"/>
          </p:cNvSpPr>
          <p:nvPr>
            <p:ph type="ftr" sz="quarter" idx="11"/>
          </p:nvPr>
        </p:nvSpPr>
        <p:spPr/>
        <p:txBody>
          <a:bodyPr/>
          <a:lstStyle>
            <a:lvl1pPr eaLnBrk="1" hangingPunct="1">
              <a:defRPr i="1">
                <a:solidFill>
                  <a:srgbClr val="000000"/>
                </a:solidFill>
                <a:latin typeface="Calibri" pitchFamily="34" charset="0"/>
                <a:cs typeface="Arial" charset="0"/>
              </a:defRPr>
            </a:lvl1pPr>
          </a:lstStyle>
          <a:p>
            <a:endParaRPr lang="en-US"/>
          </a:p>
        </p:txBody>
      </p:sp>
    </p:spTree>
    <p:extLst>
      <p:ext uri="{BB962C8B-B14F-4D97-AF65-F5344CB8AC3E}">
        <p14:creationId xmlns:p14="http://schemas.microsoft.com/office/powerpoint/2010/main" val="1867694148"/>
      </p:ext>
    </p:extLst>
  </p:cSld>
  <p:clrMapOvr>
    <a:masterClrMapping/>
  </p:clrMapOvr>
  <p:timing>
    <p:tnLst>
      <p:par>
        <p:cTn id="1" dur="indefinite" restart="never" nodeType="tmRoot"/>
      </p:par>
    </p:tnLst>
  </p:timing>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2580" y="939800"/>
            <a:ext cx="8171834" cy="1143000"/>
          </a:xfrm>
        </p:spPr>
        <p:txBody>
          <a:bodyPr/>
          <a:lstStyle>
            <a:lvl1pPr>
              <a:defRPr>
                <a:latin typeface="Segoe UI Semibold" panose="020B0702040204020203"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84188" y="1981200"/>
            <a:ext cx="4011612" cy="4038600"/>
          </a:xfrm>
        </p:spPr>
        <p:txBody>
          <a:bodyPr/>
          <a:lstStyle>
            <a:lvl1pPr>
              <a:defRPr sz="2800">
                <a:latin typeface="Segoe UI" panose="020B0502040204020203" pitchFamily="34" charset="0"/>
                <a:ea typeface="Segoe UI" panose="020B0502040204020203" pitchFamily="34" charset="0"/>
                <a:cs typeface="Segoe UI" panose="020B0502040204020203" pitchFamily="34" charset="0"/>
              </a:defRPr>
            </a:lvl1pPr>
            <a:lvl2pPr>
              <a:defRPr sz="2400">
                <a:latin typeface="Segoe UI" panose="020B0502040204020203" pitchFamily="34" charset="0"/>
                <a:ea typeface="Segoe UI" panose="020B0502040204020203" pitchFamily="34" charset="0"/>
                <a:cs typeface="Segoe UI" panose="020B0502040204020203" pitchFamily="34" charset="0"/>
              </a:defRPr>
            </a:lvl2pPr>
            <a:lvl3pPr>
              <a:defRPr sz="2000">
                <a:latin typeface="Segoe UI" panose="020B0502040204020203" pitchFamily="34" charset="0"/>
                <a:ea typeface="Segoe UI" panose="020B0502040204020203" pitchFamily="34" charset="0"/>
                <a:cs typeface="Segoe UI" panose="020B0502040204020203" pitchFamily="34" charset="0"/>
              </a:defRPr>
            </a:lvl3pPr>
            <a:lvl4pPr>
              <a:defRPr sz="1800">
                <a:latin typeface="Segoe UI" panose="020B0502040204020203" pitchFamily="34" charset="0"/>
                <a:ea typeface="Segoe UI" panose="020B0502040204020203" pitchFamily="34" charset="0"/>
                <a:cs typeface="Segoe UI" panose="020B0502040204020203" pitchFamily="34" charset="0"/>
              </a:defRPr>
            </a:lvl4pPr>
            <a:lvl5pPr>
              <a:defRPr sz="1800">
                <a:latin typeface="Segoe UI" panose="020B0502040204020203" pitchFamily="34" charset="0"/>
                <a:ea typeface="Segoe UI" panose="020B0502040204020203" pitchFamily="34" charset="0"/>
                <a:cs typeface="Segoe UI" panose="020B0502040204020203"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985708" cy="4038600"/>
          </a:xfrm>
        </p:spPr>
        <p:txBody>
          <a:bodyPr/>
          <a:lstStyle>
            <a:lvl1pPr>
              <a:defRPr sz="2800">
                <a:latin typeface="Segoe UI" panose="020B0502040204020203" pitchFamily="34" charset="0"/>
                <a:ea typeface="Segoe UI" panose="020B0502040204020203" pitchFamily="34" charset="0"/>
                <a:cs typeface="Segoe UI" panose="020B0502040204020203" pitchFamily="34" charset="0"/>
              </a:defRPr>
            </a:lvl1pPr>
            <a:lvl2pPr>
              <a:defRPr sz="2400">
                <a:latin typeface="Segoe UI" panose="020B0502040204020203" pitchFamily="34" charset="0"/>
                <a:ea typeface="Segoe UI" panose="020B0502040204020203" pitchFamily="34" charset="0"/>
                <a:cs typeface="Segoe UI" panose="020B0502040204020203" pitchFamily="34" charset="0"/>
              </a:defRPr>
            </a:lvl2pPr>
            <a:lvl3pPr>
              <a:defRPr sz="2000">
                <a:latin typeface="Segoe UI" panose="020B0502040204020203" pitchFamily="34" charset="0"/>
                <a:ea typeface="Segoe UI" panose="020B0502040204020203" pitchFamily="34" charset="0"/>
                <a:cs typeface="Segoe UI" panose="020B0502040204020203" pitchFamily="34" charset="0"/>
              </a:defRPr>
            </a:lvl3pPr>
            <a:lvl4pPr>
              <a:defRPr sz="1800">
                <a:latin typeface="Segoe UI" panose="020B0502040204020203" pitchFamily="34" charset="0"/>
                <a:ea typeface="Segoe UI" panose="020B0502040204020203" pitchFamily="34" charset="0"/>
                <a:cs typeface="Segoe UI" panose="020B0502040204020203" pitchFamily="34" charset="0"/>
              </a:defRPr>
            </a:lvl4pPr>
            <a:lvl5pPr>
              <a:defRPr sz="1800">
                <a:latin typeface="Segoe UI" panose="020B0502040204020203" pitchFamily="34" charset="0"/>
                <a:ea typeface="Segoe UI" panose="020B0502040204020203" pitchFamily="34" charset="0"/>
                <a:cs typeface="Segoe UI" panose="020B0502040204020203"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eaLnBrk="1" hangingPunct="1">
              <a:defRPr i="1">
                <a:solidFill>
                  <a:srgbClr val="000000"/>
                </a:solidFill>
                <a:latin typeface="Calibri" pitchFamily="34" charset="0"/>
                <a:cs typeface="Arial" charset="0"/>
              </a:defRPr>
            </a:lvl1pPr>
          </a:lstStyle>
          <a:p>
            <a:fld id="{F9EFF417-31E8-4F93-A769-8D7625D2BD1E}" type="datetime1">
              <a:rPr lang="en-US" smtClean="0"/>
              <a:pPr/>
              <a:t>9/7/2017</a:t>
            </a:fld>
            <a:endParaRPr lang="en-US" dirty="0"/>
          </a:p>
        </p:txBody>
      </p:sp>
      <p:sp>
        <p:nvSpPr>
          <p:cNvPr id="6" name="Footer Placeholder 5"/>
          <p:cNvSpPr>
            <a:spLocks noGrp="1"/>
          </p:cNvSpPr>
          <p:nvPr>
            <p:ph type="ftr" sz="quarter" idx="11"/>
          </p:nvPr>
        </p:nvSpPr>
        <p:spPr/>
        <p:txBody>
          <a:bodyPr/>
          <a:lstStyle>
            <a:lvl1pPr eaLnBrk="1" hangingPunct="1">
              <a:defRPr i="1">
                <a:solidFill>
                  <a:srgbClr val="000000"/>
                </a:solidFill>
                <a:latin typeface="Calibri" pitchFamily="34" charset="0"/>
                <a:cs typeface="Arial" charset="0"/>
              </a:defRPr>
            </a:lvl1pPr>
          </a:lstStyle>
          <a:p>
            <a:endParaRPr lang="en-US" dirty="0"/>
          </a:p>
        </p:txBody>
      </p:sp>
      <p:sp>
        <p:nvSpPr>
          <p:cNvPr id="7" name="TextBox 6"/>
          <p:cNvSpPr txBox="1">
            <a:spLocks noChangeArrowheads="1"/>
          </p:cNvSpPr>
          <p:nvPr userDrawn="1"/>
        </p:nvSpPr>
        <p:spPr bwMode="auto">
          <a:xfrm>
            <a:off x="8382000" y="6381750"/>
            <a:ext cx="533400" cy="400050"/>
          </a:xfrm>
          <a:prstGeom prst="rect">
            <a:avLst/>
          </a:prstGeom>
          <a:noFill/>
          <a:ln>
            <a:noFill/>
          </a:ln>
          <a:extLst/>
        </p:spPr>
        <p:txBody>
          <a:bodyPr>
            <a:spAutoFit/>
          </a:bodyPr>
          <a:lstStyle>
            <a:lvl1pPr>
              <a:defRPr sz="2400" i="1">
                <a:solidFill>
                  <a:schemeClr val="tx1"/>
                </a:solidFill>
                <a:latin typeface="Arial" charset="0"/>
                <a:ea typeface="ＭＳ Ｐゴシック" pitchFamily="34" charset="-128"/>
              </a:defRPr>
            </a:lvl1pPr>
            <a:lvl2pPr marL="742950" indent="-285750">
              <a:defRPr sz="2400" i="1">
                <a:solidFill>
                  <a:schemeClr val="tx1"/>
                </a:solidFill>
                <a:latin typeface="Arial" charset="0"/>
                <a:ea typeface="ＭＳ Ｐゴシック" pitchFamily="34" charset="-128"/>
              </a:defRPr>
            </a:lvl2pPr>
            <a:lvl3pPr marL="1143000" indent="-228600">
              <a:defRPr sz="2400" i="1">
                <a:solidFill>
                  <a:schemeClr val="tx1"/>
                </a:solidFill>
                <a:latin typeface="Arial" charset="0"/>
                <a:ea typeface="ＭＳ Ｐゴシック" pitchFamily="34" charset="-128"/>
              </a:defRPr>
            </a:lvl3pPr>
            <a:lvl4pPr marL="1600200" indent="-228600">
              <a:defRPr sz="2400" i="1">
                <a:solidFill>
                  <a:schemeClr val="tx1"/>
                </a:solidFill>
                <a:latin typeface="Arial" charset="0"/>
                <a:ea typeface="ＭＳ Ｐゴシック" pitchFamily="34" charset="-128"/>
              </a:defRPr>
            </a:lvl4pPr>
            <a:lvl5pPr marL="2057400" indent="-228600">
              <a:defRPr sz="2400" i="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pitchFamily="34" charset="-128"/>
              </a:defRPr>
            </a:lvl9pPr>
          </a:lstStyle>
          <a:p>
            <a:pPr eaLnBrk="0" hangingPunct="0">
              <a:defRPr/>
            </a:pPr>
            <a:fld id="{75331B5D-CD85-4A8C-98D3-D4DC9D68041D}" type="slidenum">
              <a:rPr lang="en-US" sz="2000" smtClean="0">
                <a:solidFill>
                  <a:srgbClr val="000000"/>
                </a:solidFill>
              </a:rPr>
              <a:pPr eaLnBrk="0" hangingPunct="0">
                <a:defRPr/>
              </a:pPr>
              <a:t>‹#›</a:t>
            </a:fld>
            <a:endParaRPr lang="en-US" sz="2000" dirty="0" smtClean="0">
              <a:solidFill>
                <a:srgbClr val="000000"/>
              </a:solidFill>
            </a:endParaRPr>
          </a:p>
        </p:txBody>
      </p:sp>
      <p:sp>
        <p:nvSpPr>
          <p:cNvPr id="8" name="TextBox 7"/>
          <p:cNvSpPr txBox="1"/>
          <p:nvPr userDrawn="1"/>
        </p:nvSpPr>
        <p:spPr>
          <a:xfrm>
            <a:off x="228600" y="6459379"/>
            <a:ext cx="2895600" cy="246221"/>
          </a:xfrm>
          <a:prstGeom prst="rect">
            <a:avLst/>
          </a:prstGeom>
          <a:noFill/>
        </p:spPr>
        <p:txBody>
          <a:bodyPr wrap="square" rtlCol="0">
            <a:spAutoFit/>
          </a:bodyPr>
          <a:lstStyle/>
          <a:p>
            <a:pPr>
              <a:defRPr/>
            </a:pPr>
            <a:r>
              <a:rPr lang="en-US" sz="1000" dirty="0" smtClean="0">
                <a:solidFill>
                  <a:srgbClr val="6D6E70"/>
                </a:solidFill>
              </a:rPr>
              <a:t>Powerful and effective pronunciation instruction</a:t>
            </a:r>
          </a:p>
        </p:txBody>
      </p:sp>
      <p:sp>
        <p:nvSpPr>
          <p:cNvPr id="9" name="TextBox 8"/>
          <p:cNvSpPr txBox="1"/>
          <p:nvPr userDrawn="1"/>
        </p:nvSpPr>
        <p:spPr>
          <a:xfrm>
            <a:off x="3200400" y="6459379"/>
            <a:ext cx="3505200" cy="246221"/>
          </a:xfrm>
          <a:prstGeom prst="rect">
            <a:avLst/>
          </a:prstGeom>
          <a:noFill/>
        </p:spPr>
        <p:txBody>
          <a:bodyPr wrap="square" rtlCol="0">
            <a:spAutoFit/>
          </a:bodyPr>
          <a:lstStyle/>
          <a:p>
            <a:pPr algn="ctr">
              <a:defRPr/>
            </a:pPr>
            <a:r>
              <a:rPr lang="en-US" sz="1000" dirty="0" err="1" smtClean="0">
                <a:solidFill>
                  <a:srgbClr val="6D6E70"/>
                </a:solidFill>
              </a:rPr>
              <a:t>Universitat</a:t>
            </a:r>
            <a:r>
              <a:rPr lang="en-US" sz="1000" dirty="0" smtClean="0">
                <a:solidFill>
                  <a:srgbClr val="6D6E70"/>
                </a:solidFill>
              </a:rPr>
              <a:t> </a:t>
            </a:r>
            <a:r>
              <a:rPr lang="en-US" sz="1000" dirty="0" err="1" smtClean="0">
                <a:solidFill>
                  <a:srgbClr val="6D6E70"/>
                </a:solidFill>
              </a:rPr>
              <a:t>Pompeu</a:t>
            </a:r>
            <a:r>
              <a:rPr lang="en-US" sz="1000" dirty="0" smtClean="0">
                <a:solidFill>
                  <a:srgbClr val="6D6E70"/>
                </a:solidFill>
              </a:rPr>
              <a:t> </a:t>
            </a:r>
            <a:r>
              <a:rPr lang="en-US" sz="1000" dirty="0" err="1" smtClean="0">
                <a:solidFill>
                  <a:srgbClr val="6D6E70"/>
                </a:solidFill>
              </a:rPr>
              <a:t>Fabra</a:t>
            </a:r>
            <a:r>
              <a:rPr lang="en-US" sz="1000" dirty="0" smtClean="0">
                <a:solidFill>
                  <a:srgbClr val="6D6E70"/>
                </a:solidFill>
              </a:rPr>
              <a:t> -- Isabelle Darcy</a:t>
            </a:r>
          </a:p>
        </p:txBody>
      </p:sp>
    </p:spTree>
    <p:extLst>
      <p:ext uri="{BB962C8B-B14F-4D97-AF65-F5344CB8AC3E}">
        <p14:creationId xmlns:p14="http://schemas.microsoft.com/office/powerpoint/2010/main" val="39055685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1" hangingPunct="1">
              <a:defRPr i="1">
                <a:solidFill>
                  <a:srgbClr val="000000"/>
                </a:solidFill>
                <a:latin typeface="Calibri" pitchFamily="34" charset="0"/>
                <a:cs typeface="Arial" charset="0"/>
              </a:defRPr>
            </a:lvl1pPr>
          </a:lstStyle>
          <a:p>
            <a:fld id="{7313F3AE-4E6F-494B-9909-BC3EBB7E48A6}" type="datetime1">
              <a:rPr lang="en-US" smtClean="0"/>
              <a:pPr/>
              <a:t>9/7/2017</a:t>
            </a:fld>
            <a:endParaRPr lang="en-US" dirty="0"/>
          </a:p>
        </p:txBody>
      </p:sp>
      <p:sp>
        <p:nvSpPr>
          <p:cNvPr id="8" name="Footer Placeholder 7"/>
          <p:cNvSpPr>
            <a:spLocks noGrp="1"/>
          </p:cNvSpPr>
          <p:nvPr>
            <p:ph type="ftr" sz="quarter" idx="11"/>
          </p:nvPr>
        </p:nvSpPr>
        <p:spPr/>
        <p:txBody>
          <a:bodyPr/>
          <a:lstStyle>
            <a:lvl1pPr eaLnBrk="1" hangingPunct="1">
              <a:defRPr i="1">
                <a:solidFill>
                  <a:srgbClr val="000000"/>
                </a:solidFill>
                <a:latin typeface="Calibri" pitchFamily="34" charset="0"/>
                <a:cs typeface="Arial" charset="0"/>
              </a:defRPr>
            </a:lvl1pPr>
          </a:lstStyle>
          <a:p>
            <a:endParaRPr lang="en-US" dirty="0"/>
          </a:p>
        </p:txBody>
      </p:sp>
      <p:sp>
        <p:nvSpPr>
          <p:cNvPr id="9" name="TextBox 8"/>
          <p:cNvSpPr txBox="1">
            <a:spLocks noChangeArrowheads="1"/>
          </p:cNvSpPr>
          <p:nvPr userDrawn="1"/>
        </p:nvSpPr>
        <p:spPr bwMode="auto">
          <a:xfrm>
            <a:off x="8382000" y="6381750"/>
            <a:ext cx="533400" cy="400050"/>
          </a:xfrm>
          <a:prstGeom prst="rect">
            <a:avLst/>
          </a:prstGeom>
          <a:noFill/>
          <a:ln>
            <a:noFill/>
          </a:ln>
          <a:extLst/>
        </p:spPr>
        <p:txBody>
          <a:bodyPr>
            <a:spAutoFit/>
          </a:bodyPr>
          <a:lstStyle>
            <a:lvl1pPr>
              <a:defRPr sz="2400" i="1">
                <a:solidFill>
                  <a:schemeClr val="tx1"/>
                </a:solidFill>
                <a:latin typeface="Arial" charset="0"/>
                <a:ea typeface="ＭＳ Ｐゴシック" pitchFamily="34" charset="-128"/>
              </a:defRPr>
            </a:lvl1pPr>
            <a:lvl2pPr marL="742950" indent="-285750">
              <a:defRPr sz="2400" i="1">
                <a:solidFill>
                  <a:schemeClr val="tx1"/>
                </a:solidFill>
                <a:latin typeface="Arial" charset="0"/>
                <a:ea typeface="ＭＳ Ｐゴシック" pitchFamily="34" charset="-128"/>
              </a:defRPr>
            </a:lvl2pPr>
            <a:lvl3pPr marL="1143000" indent="-228600">
              <a:defRPr sz="2400" i="1">
                <a:solidFill>
                  <a:schemeClr val="tx1"/>
                </a:solidFill>
                <a:latin typeface="Arial" charset="0"/>
                <a:ea typeface="ＭＳ Ｐゴシック" pitchFamily="34" charset="-128"/>
              </a:defRPr>
            </a:lvl3pPr>
            <a:lvl4pPr marL="1600200" indent="-228600">
              <a:defRPr sz="2400" i="1">
                <a:solidFill>
                  <a:schemeClr val="tx1"/>
                </a:solidFill>
                <a:latin typeface="Arial" charset="0"/>
                <a:ea typeface="ＭＳ Ｐゴシック" pitchFamily="34" charset="-128"/>
              </a:defRPr>
            </a:lvl4pPr>
            <a:lvl5pPr marL="2057400" indent="-228600">
              <a:defRPr sz="2400" i="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pitchFamily="34" charset="-128"/>
              </a:defRPr>
            </a:lvl9pPr>
          </a:lstStyle>
          <a:p>
            <a:pPr eaLnBrk="0" hangingPunct="0">
              <a:defRPr/>
            </a:pPr>
            <a:fld id="{75331B5D-CD85-4A8C-98D3-D4DC9D68041D}" type="slidenum">
              <a:rPr lang="en-US" sz="2000" smtClean="0">
                <a:solidFill>
                  <a:srgbClr val="000000"/>
                </a:solidFill>
              </a:rPr>
              <a:pPr eaLnBrk="0" hangingPunct="0">
                <a:defRPr/>
              </a:pPr>
              <a:t>‹#›</a:t>
            </a:fld>
            <a:endParaRPr lang="en-US" sz="2000" dirty="0" smtClean="0">
              <a:solidFill>
                <a:srgbClr val="000000"/>
              </a:solidFill>
            </a:endParaRPr>
          </a:p>
        </p:txBody>
      </p:sp>
      <p:sp>
        <p:nvSpPr>
          <p:cNvPr id="10" name="TextBox 9"/>
          <p:cNvSpPr txBox="1"/>
          <p:nvPr userDrawn="1"/>
        </p:nvSpPr>
        <p:spPr>
          <a:xfrm>
            <a:off x="228600" y="6459379"/>
            <a:ext cx="2895600" cy="246221"/>
          </a:xfrm>
          <a:prstGeom prst="rect">
            <a:avLst/>
          </a:prstGeom>
          <a:noFill/>
        </p:spPr>
        <p:txBody>
          <a:bodyPr wrap="square" rtlCol="0">
            <a:spAutoFit/>
          </a:bodyPr>
          <a:lstStyle/>
          <a:p>
            <a:pPr>
              <a:defRPr/>
            </a:pPr>
            <a:r>
              <a:rPr lang="en-US" sz="1000" dirty="0" smtClean="0">
                <a:solidFill>
                  <a:srgbClr val="6D6E70"/>
                </a:solidFill>
              </a:rPr>
              <a:t>Powerful and effective pronunciation instruction</a:t>
            </a:r>
          </a:p>
        </p:txBody>
      </p:sp>
      <p:sp>
        <p:nvSpPr>
          <p:cNvPr id="11" name="TextBox 10"/>
          <p:cNvSpPr txBox="1"/>
          <p:nvPr userDrawn="1"/>
        </p:nvSpPr>
        <p:spPr>
          <a:xfrm>
            <a:off x="3200400" y="6459379"/>
            <a:ext cx="3505200" cy="246221"/>
          </a:xfrm>
          <a:prstGeom prst="rect">
            <a:avLst/>
          </a:prstGeom>
          <a:noFill/>
        </p:spPr>
        <p:txBody>
          <a:bodyPr wrap="square" rtlCol="0">
            <a:spAutoFit/>
          </a:bodyPr>
          <a:lstStyle/>
          <a:p>
            <a:pPr algn="ctr">
              <a:defRPr/>
            </a:pPr>
            <a:r>
              <a:rPr lang="en-US" sz="1000" dirty="0" err="1" smtClean="0">
                <a:solidFill>
                  <a:srgbClr val="6D6E70"/>
                </a:solidFill>
              </a:rPr>
              <a:t>Universitat</a:t>
            </a:r>
            <a:r>
              <a:rPr lang="en-US" sz="1000" dirty="0" smtClean="0">
                <a:solidFill>
                  <a:srgbClr val="6D6E70"/>
                </a:solidFill>
              </a:rPr>
              <a:t> </a:t>
            </a:r>
            <a:r>
              <a:rPr lang="en-US" sz="1000" dirty="0" err="1" smtClean="0">
                <a:solidFill>
                  <a:srgbClr val="6D6E70"/>
                </a:solidFill>
              </a:rPr>
              <a:t>Pompeu</a:t>
            </a:r>
            <a:r>
              <a:rPr lang="en-US" sz="1000" dirty="0" smtClean="0">
                <a:solidFill>
                  <a:srgbClr val="6D6E70"/>
                </a:solidFill>
              </a:rPr>
              <a:t> </a:t>
            </a:r>
            <a:r>
              <a:rPr lang="en-US" sz="1000" dirty="0" err="1" smtClean="0">
                <a:solidFill>
                  <a:srgbClr val="6D6E70"/>
                </a:solidFill>
              </a:rPr>
              <a:t>Fabra</a:t>
            </a:r>
            <a:r>
              <a:rPr lang="en-US" sz="1000" dirty="0" smtClean="0">
                <a:solidFill>
                  <a:srgbClr val="6D6E70"/>
                </a:solidFill>
              </a:rPr>
              <a:t> -- Isabelle Darcy</a:t>
            </a:r>
          </a:p>
        </p:txBody>
      </p:sp>
    </p:spTree>
    <p:extLst>
      <p:ext uri="{BB962C8B-B14F-4D97-AF65-F5344CB8AC3E}">
        <p14:creationId xmlns:p14="http://schemas.microsoft.com/office/powerpoint/2010/main" val="7585518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939800"/>
            <a:ext cx="8177213"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1" hangingPunct="1">
              <a:defRPr i="1">
                <a:solidFill>
                  <a:srgbClr val="000000"/>
                </a:solidFill>
                <a:latin typeface="Calibri" pitchFamily="34" charset="0"/>
                <a:cs typeface="Arial" charset="0"/>
              </a:defRPr>
            </a:lvl1pPr>
          </a:lstStyle>
          <a:p>
            <a:fld id="{147BE92D-0C88-4F91-9F94-EBBF9DA79B9B}" type="datetime1">
              <a:rPr lang="en-US" smtClean="0"/>
              <a:pPr/>
              <a:t>9/7/2017</a:t>
            </a:fld>
            <a:endParaRPr lang="en-US" dirty="0"/>
          </a:p>
        </p:txBody>
      </p:sp>
      <p:sp>
        <p:nvSpPr>
          <p:cNvPr id="4" name="Footer Placeholder 3"/>
          <p:cNvSpPr>
            <a:spLocks noGrp="1"/>
          </p:cNvSpPr>
          <p:nvPr>
            <p:ph type="ftr" sz="quarter" idx="11"/>
          </p:nvPr>
        </p:nvSpPr>
        <p:spPr/>
        <p:txBody>
          <a:bodyPr/>
          <a:lstStyle>
            <a:lvl1pPr eaLnBrk="1" hangingPunct="1">
              <a:defRPr i="1">
                <a:solidFill>
                  <a:srgbClr val="000000"/>
                </a:solidFill>
                <a:latin typeface="Calibri" pitchFamily="34" charset="0"/>
                <a:cs typeface="Arial" charset="0"/>
              </a:defRPr>
            </a:lvl1pPr>
          </a:lstStyle>
          <a:p>
            <a:endParaRPr lang="en-US" dirty="0"/>
          </a:p>
        </p:txBody>
      </p:sp>
      <p:sp>
        <p:nvSpPr>
          <p:cNvPr id="5" name="TextBox 4"/>
          <p:cNvSpPr txBox="1">
            <a:spLocks noChangeArrowheads="1"/>
          </p:cNvSpPr>
          <p:nvPr userDrawn="1"/>
        </p:nvSpPr>
        <p:spPr bwMode="auto">
          <a:xfrm>
            <a:off x="8382000" y="6381750"/>
            <a:ext cx="533400" cy="400050"/>
          </a:xfrm>
          <a:prstGeom prst="rect">
            <a:avLst/>
          </a:prstGeom>
          <a:noFill/>
          <a:ln>
            <a:noFill/>
          </a:ln>
          <a:extLst/>
        </p:spPr>
        <p:txBody>
          <a:bodyPr>
            <a:spAutoFit/>
          </a:bodyPr>
          <a:lstStyle>
            <a:lvl1pPr>
              <a:defRPr sz="2400" i="1">
                <a:solidFill>
                  <a:schemeClr val="tx1"/>
                </a:solidFill>
                <a:latin typeface="Arial" charset="0"/>
                <a:ea typeface="ＭＳ Ｐゴシック" pitchFamily="34" charset="-128"/>
              </a:defRPr>
            </a:lvl1pPr>
            <a:lvl2pPr marL="742950" indent="-285750">
              <a:defRPr sz="2400" i="1">
                <a:solidFill>
                  <a:schemeClr val="tx1"/>
                </a:solidFill>
                <a:latin typeface="Arial" charset="0"/>
                <a:ea typeface="ＭＳ Ｐゴシック" pitchFamily="34" charset="-128"/>
              </a:defRPr>
            </a:lvl2pPr>
            <a:lvl3pPr marL="1143000" indent="-228600">
              <a:defRPr sz="2400" i="1">
                <a:solidFill>
                  <a:schemeClr val="tx1"/>
                </a:solidFill>
                <a:latin typeface="Arial" charset="0"/>
                <a:ea typeface="ＭＳ Ｐゴシック" pitchFamily="34" charset="-128"/>
              </a:defRPr>
            </a:lvl3pPr>
            <a:lvl4pPr marL="1600200" indent="-228600">
              <a:defRPr sz="2400" i="1">
                <a:solidFill>
                  <a:schemeClr val="tx1"/>
                </a:solidFill>
                <a:latin typeface="Arial" charset="0"/>
                <a:ea typeface="ＭＳ Ｐゴシック" pitchFamily="34" charset="-128"/>
              </a:defRPr>
            </a:lvl4pPr>
            <a:lvl5pPr marL="2057400" indent="-228600">
              <a:defRPr sz="2400" i="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pitchFamily="34" charset="-128"/>
              </a:defRPr>
            </a:lvl9pPr>
          </a:lstStyle>
          <a:p>
            <a:pPr eaLnBrk="0" hangingPunct="0">
              <a:defRPr/>
            </a:pPr>
            <a:fld id="{75331B5D-CD85-4A8C-98D3-D4DC9D68041D}" type="slidenum">
              <a:rPr lang="en-US" sz="2000" smtClean="0">
                <a:solidFill>
                  <a:srgbClr val="000000"/>
                </a:solidFill>
              </a:rPr>
              <a:pPr eaLnBrk="0" hangingPunct="0">
                <a:defRPr/>
              </a:pPr>
              <a:t>‹#›</a:t>
            </a:fld>
            <a:endParaRPr lang="en-US" sz="2000" dirty="0" smtClean="0">
              <a:solidFill>
                <a:srgbClr val="000000"/>
              </a:solidFill>
            </a:endParaRPr>
          </a:p>
        </p:txBody>
      </p:sp>
      <p:sp>
        <p:nvSpPr>
          <p:cNvPr id="6" name="TextBox 5"/>
          <p:cNvSpPr txBox="1"/>
          <p:nvPr userDrawn="1"/>
        </p:nvSpPr>
        <p:spPr>
          <a:xfrm>
            <a:off x="228600" y="6459379"/>
            <a:ext cx="2895600" cy="246221"/>
          </a:xfrm>
          <a:prstGeom prst="rect">
            <a:avLst/>
          </a:prstGeom>
          <a:noFill/>
        </p:spPr>
        <p:txBody>
          <a:bodyPr wrap="square" rtlCol="0">
            <a:spAutoFit/>
          </a:bodyPr>
          <a:lstStyle/>
          <a:p>
            <a:pPr>
              <a:defRPr/>
            </a:pPr>
            <a:r>
              <a:rPr lang="en-US" sz="1000" dirty="0" smtClean="0">
                <a:solidFill>
                  <a:srgbClr val="6D6E70"/>
                </a:solidFill>
              </a:rPr>
              <a:t>Powerful and effective pronunciation instruction</a:t>
            </a:r>
          </a:p>
        </p:txBody>
      </p:sp>
      <p:sp>
        <p:nvSpPr>
          <p:cNvPr id="7" name="TextBox 6"/>
          <p:cNvSpPr txBox="1"/>
          <p:nvPr userDrawn="1"/>
        </p:nvSpPr>
        <p:spPr>
          <a:xfrm>
            <a:off x="3200400" y="6459379"/>
            <a:ext cx="3505200" cy="246221"/>
          </a:xfrm>
          <a:prstGeom prst="rect">
            <a:avLst/>
          </a:prstGeom>
          <a:noFill/>
        </p:spPr>
        <p:txBody>
          <a:bodyPr wrap="square" rtlCol="0">
            <a:spAutoFit/>
          </a:bodyPr>
          <a:lstStyle/>
          <a:p>
            <a:pPr algn="ctr">
              <a:defRPr/>
            </a:pPr>
            <a:r>
              <a:rPr lang="en-US" sz="1000" dirty="0" err="1" smtClean="0">
                <a:solidFill>
                  <a:srgbClr val="6D6E70"/>
                </a:solidFill>
              </a:rPr>
              <a:t>Universitat</a:t>
            </a:r>
            <a:r>
              <a:rPr lang="en-US" sz="1000" dirty="0" smtClean="0">
                <a:solidFill>
                  <a:srgbClr val="6D6E70"/>
                </a:solidFill>
              </a:rPr>
              <a:t> </a:t>
            </a:r>
            <a:r>
              <a:rPr lang="en-US" sz="1000" dirty="0" err="1" smtClean="0">
                <a:solidFill>
                  <a:srgbClr val="6D6E70"/>
                </a:solidFill>
              </a:rPr>
              <a:t>Pompeu</a:t>
            </a:r>
            <a:r>
              <a:rPr lang="en-US" sz="1000" dirty="0" smtClean="0">
                <a:solidFill>
                  <a:srgbClr val="6D6E70"/>
                </a:solidFill>
              </a:rPr>
              <a:t> </a:t>
            </a:r>
            <a:r>
              <a:rPr lang="en-US" sz="1000" dirty="0" err="1" smtClean="0">
                <a:solidFill>
                  <a:srgbClr val="6D6E70"/>
                </a:solidFill>
              </a:rPr>
              <a:t>Fabra</a:t>
            </a:r>
            <a:r>
              <a:rPr lang="en-US" sz="1000" dirty="0" smtClean="0">
                <a:solidFill>
                  <a:srgbClr val="6D6E70"/>
                </a:solidFill>
              </a:rPr>
              <a:t> -- Isabelle Darcy</a:t>
            </a:r>
          </a:p>
        </p:txBody>
      </p:sp>
    </p:spTree>
    <p:extLst>
      <p:ext uri="{BB962C8B-B14F-4D97-AF65-F5344CB8AC3E}">
        <p14:creationId xmlns:p14="http://schemas.microsoft.com/office/powerpoint/2010/main" val="21967321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8F4290-9C77-4C90-A5AF-78CBDBE3727B}" type="datetimeFigureOut">
              <a:rPr lang="en-US" smtClean="0"/>
              <a:t>9/7/2017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A6EDFA-201C-4C39-8966-6BAAF7E1AB2C}" type="slidenum">
              <a:rPr lang="en-US" smtClean="0"/>
              <a:t>‹#›</a:t>
            </a:fld>
            <a:endParaRPr lang="en-US"/>
          </a:p>
        </p:txBody>
      </p:sp>
    </p:spTree>
    <p:extLst>
      <p:ext uri="{BB962C8B-B14F-4D97-AF65-F5344CB8AC3E}">
        <p14:creationId xmlns:p14="http://schemas.microsoft.com/office/powerpoint/2010/main" val="33445407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1" hangingPunct="1">
              <a:defRPr i="1">
                <a:solidFill>
                  <a:srgbClr val="000000"/>
                </a:solidFill>
                <a:latin typeface="Calibri" pitchFamily="34" charset="0"/>
                <a:cs typeface="Arial" charset="0"/>
              </a:defRPr>
            </a:lvl1pPr>
          </a:lstStyle>
          <a:p>
            <a:endParaRPr lang="en-US"/>
          </a:p>
        </p:txBody>
      </p:sp>
      <p:sp>
        <p:nvSpPr>
          <p:cNvPr id="3" name="Footer Placeholder 2"/>
          <p:cNvSpPr>
            <a:spLocks noGrp="1"/>
          </p:cNvSpPr>
          <p:nvPr>
            <p:ph type="ftr" sz="quarter" idx="11"/>
          </p:nvPr>
        </p:nvSpPr>
        <p:spPr/>
        <p:txBody>
          <a:bodyPr/>
          <a:lstStyle>
            <a:lvl1pPr eaLnBrk="1" hangingPunct="1">
              <a:defRPr i="1">
                <a:solidFill>
                  <a:srgbClr val="000000"/>
                </a:solidFill>
                <a:latin typeface="Calibri" pitchFamily="34" charset="0"/>
                <a:cs typeface="Arial" charset="0"/>
              </a:defRPr>
            </a:lvl1pPr>
          </a:lstStyle>
          <a:p>
            <a:endParaRPr lang="en-US"/>
          </a:p>
        </p:txBody>
      </p:sp>
      <p:sp>
        <p:nvSpPr>
          <p:cNvPr id="4" name="TextBox 3"/>
          <p:cNvSpPr txBox="1">
            <a:spLocks noChangeArrowheads="1"/>
          </p:cNvSpPr>
          <p:nvPr userDrawn="1"/>
        </p:nvSpPr>
        <p:spPr bwMode="auto">
          <a:xfrm>
            <a:off x="8382000" y="6381750"/>
            <a:ext cx="533400" cy="400050"/>
          </a:xfrm>
          <a:prstGeom prst="rect">
            <a:avLst/>
          </a:prstGeom>
          <a:noFill/>
          <a:ln>
            <a:noFill/>
          </a:ln>
          <a:extLst/>
        </p:spPr>
        <p:txBody>
          <a:bodyPr>
            <a:spAutoFit/>
          </a:bodyPr>
          <a:lstStyle>
            <a:lvl1pPr>
              <a:defRPr sz="2400" i="1">
                <a:solidFill>
                  <a:schemeClr val="tx1"/>
                </a:solidFill>
                <a:latin typeface="Arial" charset="0"/>
                <a:ea typeface="ＭＳ Ｐゴシック" pitchFamily="34" charset="-128"/>
              </a:defRPr>
            </a:lvl1pPr>
            <a:lvl2pPr marL="742950" indent="-285750">
              <a:defRPr sz="2400" i="1">
                <a:solidFill>
                  <a:schemeClr val="tx1"/>
                </a:solidFill>
                <a:latin typeface="Arial" charset="0"/>
                <a:ea typeface="ＭＳ Ｐゴシック" pitchFamily="34" charset="-128"/>
              </a:defRPr>
            </a:lvl2pPr>
            <a:lvl3pPr marL="1143000" indent="-228600">
              <a:defRPr sz="2400" i="1">
                <a:solidFill>
                  <a:schemeClr val="tx1"/>
                </a:solidFill>
                <a:latin typeface="Arial" charset="0"/>
                <a:ea typeface="ＭＳ Ｐゴシック" pitchFamily="34" charset="-128"/>
              </a:defRPr>
            </a:lvl3pPr>
            <a:lvl4pPr marL="1600200" indent="-228600">
              <a:defRPr sz="2400" i="1">
                <a:solidFill>
                  <a:schemeClr val="tx1"/>
                </a:solidFill>
                <a:latin typeface="Arial" charset="0"/>
                <a:ea typeface="ＭＳ Ｐゴシック" pitchFamily="34" charset="-128"/>
              </a:defRPr>
            </a:lvl4pPr>
            <a:lvl5pPr marL="2057400" indent="-228600">
              <a:defRPr sz="2400" i="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pitchFamily="34" charset="-128"/>
              </a:defRPr>
            </a:lvl9pPr>
          </a:lstStyle>
          <a:p>
            <a:pPr eaLnBrk="0" hangingPunct="0">
              <a:defRPr/>
            </a:pPr>
            <a:fld id="{75331B5D-CD85-4A8C-98D3-D4DC9D68041D}" type="slidenum">
              <a:rPr lang="en-US" sz="2000" smtClean="0">
                <a:solidFill>
                  <a:srgbClr val="000000"/>
                </a:solidFill>
              </a:rPr>
              <a:pPr eaLnBrk="0" hangingPunct="0">
                <a:defRPr/>
              </a:pPr>
              <a:t>‹#›</a:t>
            </a:fld>
            <a:endParaRPr lang="en-US" sz="2000" dirty="0" smtClean="0">
              <a:solidFill>
                <a:srgbClr val="000000"/>
              </a:solidFill>
            </a:endParaRPr>
          </a:p>
        </p:txBody>
      </p:sp>
      <p:sp>
        <p:nvSpPr>
          <p:cNvPr id="5" name="TextBox 4"/>
          <p:cNvSpPr txBox="1"/>
          <p:nvPr userDrawn="1"/>
        </p:nvSpPr>
        <p:spPr>
          <a:xfrm>
            <a:off x="228600" y="6459379"/>
            <a:ext cx="2895600" cy="246221"/>
          </a:xfrm>
          <a:prstGeom prst="rect">
            <a:avLst/>
          </a:prstGeom>
          <a:noFill/>
        </p:spPr>
        <p:txBody>
          <a:bodyPr wrap="square" rtlCol="0">
            <a:spAutoFit/>
          </a:bodyPr>
          <a:lstStyle/>
          <a:p>
            <a:pPr>
              <a:defRPr/>
            </a:pPr>
            <a:r>
              <a:rPr lang="en-US" sz="1000" dirty="0" smtClean="0">
                <a:solidFill>
                  <a:srgbClr val="6D6E70"/>
                </a:solidFill>
              </a:rPr>
              <a:t>Powerful and effective pronunciation instruction</a:t>
            </a:r>
          </a:p>
        </p:txBody>
      </p:sp>
      <p:sp>
        <p:nvSpPr>
          <p:cNvPr id="6" name="TextBox 5"/>
          <p:cNvSpPr txBox="1"/>
          <p:nvPr userDrawn="1"/>
        </p:nvSpPr>
        <p:spPr>
          <a:xfrm>
            <a:off x="3200400" y="6459379"/>
            <a:ext cx="3505200" cy="246221"/>
          </a:xfrm>
          <a:prstGeom prst="rect">
            <a:avLst/>
          </a:prstGeom>
          <a:noFill/>
        </p:spPr>
        <p:txBody>
          <a:bodyPr wrap="square" rtlCol="0">
            <a:spAutoFit/>
          </a:bodyPr>
          <a:lstStyle/>
          <a:p>
            <a:pPr algn="ctr">
              <a:defRPr/>
            </a:pPr>
            <a:r>
              <a:rPr lang="en-US" sz="1000" dirty="0" err="1" smtClean="0">
                <a:solidFill>
                  <a:srgbClr val="6D6E70"/>
                </a:solidFill>
              </a:rPr>
              <a:t>Universitat</a:t>
            </a:r>
            <a:r>
              <a:rPr lang="en-US" sz="1000" dirty="0" smtClean="0">
                <a:solidFill>
                  <a:srgbClr val="6D6E70"/>
                </a:solidFill>
              </a:rPr>
              <a:t> </a:t>
            </a:r>
            <a:r>
              <a:rPr lang="en-US" sz="1000" dirty="0" err="1" smtClean="0">
                <a:solidFill>
                  <a:srgbClr val="6D6E70"/>
                </a:solidFill>
              </a:rPr>
              <a:t>Pompeu</a:t>
            </a:r>
            <a:r>
              <a:rPr lang="en-US" sz="1000" dirty="0" smtClean="0">
                <a:solidFill>
                  <a:srgbClr val="6D6E70"/>
                </a:solidFill>
              </a:rPr>
              <a:t> </a:t>
            </a:r>
            <a:r>
              <a:rPr lang="en-US" sz="1000" dirty="0" err="1" smtClean="0">
                <a:solidFill>
                  <a:srgbClr val="6D6E70"/>
                </a:solidFill>
              </a:rPr>
              <a:t>Fabra</a:t>
            </a:r>
            <a:r>
              <a:rPr lang="en-US" sz="1000" dirty="0" smtClean="0">
                <a:solidFill>
                  <a:srgbClr val="6D6E70"/>
                </a:solidFill>
              </a:rPr>
              <a:t> -- Isabelle Darcy</a:t>
            </a:r>
          </a:p>
        </p:txBody>
      </p:sp>
    </p:spTree>
    <p:extLst>
      <p:ext uri="{BB962C8B-B14F-4D97-AF65-F5344CB8AC3E}">
        <p14:creationId xmlns:p14="http://schemas.microsoft.com/office/powerpoint/2010/main" val="640577402"/>
      </p:ext>
    </p:extLst>
  </p:cSld>
  <p:clrMapOvr>
    <a:masterClrMapping/>
  </p:clrMapOvr>
  <p:timing>
    <p:tnLst>
      <p:par>
        <p:cTn id="1" dur="indefinite" restart="never" nodeType="tmRoot"/>
      </p:par>
    </p:tnLst>
  </p:timing>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1" hangingPunct="1">
              <a:defRPr i="1">
                <a:solidFill>
                  <a:srgbClr val="000000"/>
                </a:solidFill>
                <a:latin typeface="Calibri" pitchFamily="34" charset="0"/>
                <a:cs typeface="Arial" charset="0"/>
              </a:defRPr>
            </a:lvl1pPr>
          </a:lstStyle>
          <a:p>
            <a:endParaRPr lang="en-US"/>
          </a:p>
        </p:txBody>
      </p:sp>
      <p:sp>
        <p:nvSpPr>
          <p:cNvPr id="6" name="Footer Placeholder 5"/>
          <p:cNvSpPr>
            <a:spLocks noGrp="1"/>
          </p:cNvSpPr>
          <p:nvPr>
            <p:ph type="ftr" sz="quarter" idx="11"/>
          </p:nvPr>
        </p:nvSpPr>
        <p:spPr/>
        <p:txBody>
          <a:bodyPr/>
          <a:lstStyle>
            <a:lvl1pPr eaLnBrk="1" hangingPunct="1">
              <a:defRPr i="1">
                <a:solidFill>
                  <a:srgbClr val="000000"/>
                </a:solidFill>
                <a:latin typeface="Calibri" pitchFamily="34" charset="0"/>
                <a:cs typeface="Arial" charset="0"/>
              </a:defRPr>
            </a:lvl1pPr>
          </a:lstStyle>
          <a:p>
            <a:endParaRPr lang="en-US"/>
          </a:p>
        </p:txBody>
      </p:sp>
      <p:sp>
        <p:nvSpPr>
          <p:cNvPr id="7" name="TextBox 6"/>
          <p:cNvSpPr txBox="1">
            <a:spLocks noChangeArrowheads="1"/>
          </p:cNvSpPr>
          <p:nvPr userDrawn="1"/>
        </p:nvSpPr>
        <p:spPr bwMode="auto">
          <a:xfrm>
            <a:off x="8382000" y="6381750"/>
            <a:ext cx="533400" cy="400050"/>
          </a:xfrm>
          <a:prstGeom prst="rect">
            <a:avLst/>
          </a:prstGeom>
          <a:noFill/>
          <a:ln>
            <a:noFill/>
          </a:ln>
          <a:extLst/>
        </p:spPr>
        <p:txBody>
          <a:bodyPr>
            <a:spAutoFit/>
          </a:bodyPr>
          <a:lstStyle>
            <a:lvl1pPr>
              <a:defRPr sz="2400" i="1">
                <a:solidFill>
                  <a:schemeClr val="tx1"/>
                </a:solidFill>
                <a:latin typeface="Arial" charset="0"/>
                <a:ea typeface="ＭＳ Ｐゴシック" pitchFamily="34" charset="-128"/>
              </a:defRPr>
            </a:lvl1pPr>
            <a:lvl2pPr marL="742950" indent="-285750">
              <a:defRPr sz="2400" i="1">
                <a:solidFill>
                  <a:schemeClr val="tx1"/>
                </a:solidFill>
                <a:latin typeface="Arial" charset="0"/>
                <a:ea typeface="ＭＳ Ｐゴシック" pitchFamily="34" charset="-128"/>
              </a:defRPr>
            </a:lvl2pPr>
            <a:lvl3pPr marL="1143000" indent="-228600">
              <a:defRPr sz="2400" i="1">
                <a:solidFill>
                  <a:schemeClr val="tx1"/>
                </a:solidFill>
                <a:latin typeface="Arial" charset="0"/>
                <a:ea typeface="ＭＳ Ｐゴシック" pitchFamily="34" charset="-128"/>
              </a:defRPr>
            </a:lvl3pPr>
            <a:lvl4pPr marL="1600200" indent="-228600">
              <a:defRPr sz="2400" i="1">
                <a:solidFill>
                  <a:schemeClr val="tx1"/>
                </a:solidFill>
                <a:latin typeface="Arial" charset="0"/>
                <a:ea typeface="ＭＳ Ｐゴシック" pitchFamily="34" charset="-128"/>
              </a:defRPr>
            </a:lvl4pPr>
            <a:lvl5pPr marL="2057400" indent="-228600">
              <a:defRPr sz="2400" i="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pitchFamily="34" charset="-128"/>
              </a:defRPr>
            </a:lvl9pPr>
          </a:lstStyle>
          <a:p>
            <a:pPr eaLnBrk="0" hangingPunct="0">
              <a:defRPr/>
            </a:pPr>
            <a:fld id="{75331B5D-CD85-4A8C-98D3-D4DC9D68041D}" type="slidenum">
              <a:rPr lang="en-US" sz="2000" smtClean="0">
                <a:solidFill>
                  <a:srgbClr val="000000"/>
                </a:solidFill>
              </a:rPr>
              <a:pPr eaLnBrk="0" hangingPunct="0">
                <a:defRPr/>
              </a:pPr>
              <a:t>‹#›</a:t>
            </a:fld>
            <a:endParaRPr lang="en-US" sz="2000" dirty="0" smtClean="0">
              <a:solidFill>
                <a:srgbClr val="000000"/>
              </a:solidFill>
            </a:endParaRPr>
          </a:p>
        </p:txBody>
      </p:sp>
      <p:sp>
        <p:nvSpPr>
          <p:cNvPr id="8" name="TextBox 7"/>
          <p:cNvSpPr txBox="1"/>
          <p:nvPr userDrawn="1"/>
        </p:nvSpPr>
        <p:spPr>
          <a:xfrm>
            <a:off x="228600" y="6459379"/>
            <a:ext cx="2895600" cy="246221"/>
          </a:xfrm>
          <a:prstGeom prst="rect">
            <a:avLst/>
          </a:prstGeom>
          <a:noFill/>
        </p:spPr>
        <p:txBody>
          <a:bodyPr wrap="square" rtlCol="0">
            <a:spAutoFit/>
          </a:bodyPr>
          <a:lstStyle/>
          <a:p>
            <a:pPr>
              <a:defRPr/>
            </a:pPr>
            <a:r>
              <a:rPr lang="en-US" sz="1000" dirty="0" smtClean="0">
                <a:solidFill>
                  <a:srgbClr val="6D6E70"/>
                </a:solidFill>
              </a:rPr>
              <a:t>Powerful and effective pronunciation instruction</a:t>
            </a:r>
          </a:p>
        </p:txBody>
      </p:sp>
      <p:sp>
        <p:nvSpPr>
          <p:cNvPr id="9" name="TextBox 8"/>
          <p:cNvSpPr txBox="1"/>
          <p:nvPr userDrawn="1"/>
        </p:nvSpPr>
        <p:spPr>
          <a:xfrm>
            <a:off x="3200400" y="6459379"/>
            <a:ext cx="3505200" cy="246221"/>
          </a:xfrm>
          <a:prstGeom prst="rect">
            <a:avLst/>
          </a:prstGeom>
          <a:noFill/>
        </p:spPr>
        <p:txBody>
          <a:bodyPr wrap="square" rtlCol="0">
            <a:spAutoFit/>
          </a:bodyPr>
          <a:lstStyle/>
          <a:p>
            <a:pPr algn="ctr">
              <a:defRPr/>
            </a:pPr>
            <a:r>
              <a:rPr lang="en-US" sz="1000" dirty="0" err="1" smtClean="0">
                <a:solidFill>
                  <a:srgbClr val="6D6E70"/>
                </a:solidFill>
              </a:rPr>
              <a:t>Universitat</a:t>
            </a:r>
            <a:r>
              <a:rPr lang="en-US" sz="1000" dirty="0" smtClean="0">
                <a:solidFill>
                  <a:srgbClr val="6D6E70"/>
                </a:solidFill>
              </a:rPr>
              <a:t> </a:t>
            </a:r>
            <a:r>
              <a:rPr lang="en-US" sz="1000" dirty="0" err="1" smtClean="0">
                <a:solidFill>
                  <a:srgbClr val="6D6E70"/>
                </a:solidFill>
              </a:rPr>
              <a:t>Pompeu</a:t>
            </a:r>
            <a:r>
              <a:rPr lang="en-US" sz="1000" dirty="0" smtClean="0">
                <a:solidFill>
                  <a:srgbClr val="6D6E70"/>
                </a:solidFill>
              </a:rPr>
              <a:t> </a:t>
            </a:r>
            <a:r>
              <a:rPr lang="en-US" sz="1000" dirty="0" err="1" smtClean="0">
                <a:solidFill>
                  <a:srgbClr val="6D6E70"/>
                </a:solidFill>
              </a:rPr>
              <a:t>Fabra</a:t>
            </a:r>
            <a:r>
              <a:rPr lang="en-US" sz="1000" dirty="0" smtClean="0">
                <a:solidFill>
                  <a:srgbClr val="6D6E70"/>
                </a:solidFill>
              </a:rPr>
              <a:t> -- Isabelle Darcy</a:t>
            </a:r>
          </a:p>
        </p:txBody>
      </p:sp>
    </p:spTree>
    <p:extLst>
      <p:ext uri="{BB962C8B-B14F-4D97-AF65-F5344CB8AC3E}">
        <p14:creationId xmlns:p14="http://schemas.microsoft.com/office/powerpoint/2010/main" val="4264503531"/>
      </p:ext>
    </p:extLst>
  </p:cSld>
  <p:clrMapOvr>
    <a:masterClrMapping/>
  </p:clrMapOvr>
  <p:timing>
    <p:tnLst>
      <p:par>
        <p:cTn id="1" dur="indefinite" restart="never" nodeType="tmRoot"/>
      </p:par>
    </p:tnLst>
  </p:timing>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1" hangingPunct="1">
              <a:defRPr i="1">
                <a:solidFill>
                  <a:srgbClr val="000000"/>
                </a:solidFill>
                <a:latin typeface="Calibri" pitchFamily="34" charset="0"/>
                <a:cs typeface="Arial" charset="0"/>
              </a:defRPr>
            </a:lvl1pPr>
          </a:lstStyle>
          <a:p>
            <a:endParaRPr lang="en-US"/>
          </a:p>
        </p:txBody>
      </p:sp>
      <p:sp>
        <p:nvSpPr>
          <p:cNvPr id="6" name="Footer Placeholder 5"/>
          <p:cNvSpPr>
            <a:spLocks noGrp="1"/>
          </p:cNvSpPr>
          <p:nvPr>
            <p:ph type="ftr" sz="quarter" idx="11"/>
          </p:nvPr>
        </p:nvSpPr>
        <p:spPr/>
        <p:txBody>
          <a:bodyPr/>
          <a:lstStyle>
            <a:lvl1pPr eaLnBrk="1" hangingPunct="1">
              <a:defRPr i="1">
                <a:solidFill>
                  <a:srgbClr val="000000"/>
                </a:solidFill>
                <a:latin typeface="Calibri" pitchFamily="34" charset="0"/>
                <a:cs typeface="Arial" charset="0"/>
              </a:defRPr>
            </a:lvl1pPr>
          </a:lstStyle>
          <a:p>
            <a:endParaRPr lang="en-US"/>
          </a:p>
        </p:txBody>
      </p:sp>
      <p:sp>
        <p:nvSpPr>
          <p:cNvPr id="7" name="TextBox 6"/>
          <p:cNvSpPr txBox="1">
            <a:spLocks noChangeArrowheads="1"/>
          </p:cNvSpPr>
          <p:nvPr userDrawn="1"/>
        </p:nvSpPr>
        <p:spPr bwMode="auto">
          <a:xfrm>
            <a:off x="8382000" y="6381750"/>
            <a:ext cx="533400" cy="400050"/>
          </a:xfrm>
          <a:prstGeom prst="rect">
            <a:avLst/>
          </a:prstGeom>
          <a:noFill/>
          <a:ln>
            <a:noFill/>
          </a:ln>
          <a:extLst/>
        </p:spPr>
        <p:txBody>
          <a:bodyPr>
            <a:spAutoFit/>
          </a:bodyPr>
          <a:lstStyle>
            <a:lvl1pPr>
              <a:defRPr sz="2400" i="1">
                <a:solidFill>
                  <a:schemeClr val="tx1"/>
                </a:solidFill>
                <a:latin typeface="Arial" charset="0"/>
                <a:ea typeface="ＭＳ Ｐゴシック" pitchFamily="34" charset="-128"/>
              </a:defRPr>
            </a:lvl1pPr>
            <a:lvl2pPr marL="742950" indent="-285750">
              <a:defRPr sz="2400" i="1">
                <a:solidFill>
                  <a:schemeClr val="tx1"/>
                </a:solidFill>
                <a:latin typeface="Arial" charset="0"/>
                <a:ea typeface="ＭＳ Ｐゴシック" pitchFamily="34" charset="-128"/>
              </a:defRPr>
            </a:lvl2pPr>
            <a:lvl3pPr marL="1143000" indent="-228600">
              <a:defRPr sz="2400" i="1">
                <a:solidFill>
                  <a:schemeClr val="tx1"/>
                </a:solidFill>
                <a:latin typeface="Arial" charset="0"/>
                <a:ea typeface="ＭＳ Ｐゴシック" pitchFamily="34" charset="-128"/>
              </a:defRPr>
            </a:lvl3pPr>
            <a:lvl4pPr marL="1600200" indent="-228600">
              <a:defRPr sz="2400" i="1">
                <a:solidFill>
                  <a:schemeClr val="tx1"/>
                </a:solidFill>
                <a:latin typeface="Arial" charset="0"/>
                <a:ea typeface="ＭＳ Ｐゴシック" pitchFamily="34" charset="-128"/>
              </a:defRPr>
            </a:lvl4pPr>
            <a:lvl5pPr marL="2057400" indent="-228600">
              <a:defRPr sz="2400" i="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pitchFamily="34" charset="-128"/>
              </a:defRPr>
            </a:lvl9pPr>
          </a:lstStyle>
          <a:p>
            <a:pPr eaLnBrk="0" hangingPunct="0">
              <a:defRPr/>
            </a:pPr>
            <a:fld id="{75331B5D-CD85-4A8C-98D3-D4DC9D68041D}" type="slidenum">
              <a:rPr lang="en-US" sz="2000" smtClean="0">
                <a:solidFill>
                  <a:srgbClr val="000000"/>
                </a:solidFill>
              </a:rPr>
              <a:pPr eaLnBrk="0" hangingPunct="0">
                <a:defRPr/>
              </a:pPr>
              <a:t>‹#›</a:t>
            </a:fld>
            <a:endParaRPr lang="en-US" sz="2000" dirty="0" smtClean="0">
              <a:solidFill>
                <a:srgbClr val="000000"/>
              </a:solidFill>
            </a:endParaRPr>
          </a:p>
        </p:txBody>
      </p:sp>
      <p:sp>
        <p:nvSpPr>
          <p:cNvPr id="8" name="TextBox 7"/>
          <p:cNvSpPr txBox="1"/>
          <p:nvPr userDrawn="1"/>
        </p:nvSpPr>
        <p:spPr>
          <a:xfrm>
            <a:off x="228600" y="6459379"/>
            <a:ext cx="2895600" cy="246221"/>
          </a:xfrm>
          <a:prstGeom prst="rect">
            <a:avLst/>
          </a:prstGeom>
          <a:noFill/>
        </p:spPr>
        <p:txBody>
          <a:bodyPr wrap="square" rtlCol="0">
            <a:spAutoFit/>
          </a:bodyPr>
          <a:lstStyle/>
          <a:p>
            <a:pPr>
              <a:defRPr/>
            </a:pPr>
            <a:r>
              <a:rPr lang="en-US" sz="1000" dirty="0" smtClean="0">
                <a:solidFill>
                  <a:srgbClr val="6D6E70"/>
                </a:solidFill>
              </a:rPr>
              <a:t>Powerful and effective pronunciation instruction</a:t>
            </a:r>
          </a:p>
        </p:txBody>
      </p:sp>
      <p:sp>
        <p:nvSpPr>
          <p:cNvPr id="9" name="TextBox 8"/>
          <p:cNvSpPr txBox="1"/>
          <p:nvPr userDrawn="1"/>
        </p:nvSpPr>
        <p:spPr>
          <a:xfrm>
            <a:off x="3200400" y="6459379"/>
            <a:ext cx="3505200" cy="246221"/>
          </a:xfrm>
          <a:prstGeom prst="rect">
            <a:avLst/>
          </a:prstGeom>
          <a:noFill/>
        </p:spPr>
        <p:txBody>
          <a:bodyPr wrap="square" rtlCol="0">
            <a:spAutoFit/>
          </a:bodyPr>
          <a:lstStyle/>
          <a:p>
            <a:pPr algn="ctr">
              <a:defRPr/>
            </a:pPr>
            <a:r>
              <a:rPr lang="en-US" sz="1000" dirty="0" err="1" smtClean="0">
                <a:solidFill>
                  <a:srgbClr val="6D6E70"/>
                </a:solidFill>
              </a:rPr>
              <a:t>Universitat</a:t>
            </a:r>
            <a:r>
              <a:rPr lang="en-US" sz="1000" dirty="0" smtClean="0">
                <a:solidFill>
                  <a:srgbClr val="6D6E70"/>
                </a:solidFill>
              </a:rPr>
              <a:t> </a:t>
            </a:r>
            <a:r>
              <a:rPr lang="en-US" sz="1000" dirty="0" err="1" smtClean="0">
                <a:solidFill>
                  <a:srgbClr val="6D6E70"/>
                </a:solidFill>
              </a:rPr>
              <a:t>Pompeu</a:t>
            </a:r>
            <a:r>
              <a:rPr lang="en-US" sz="1000" dirty="0" smtClean="0">
                <a:solidFill>
                  <a:srgbClr val="6D6E70"/>
                </a:solidFill>
              </a:rPr>
              <a:t> </a:t>
            </a:r>
            <a:r>
              <a:rPr lang="en-US" sz="1000" dirty="0" err="1" smtClean="0">
                <a:solidFill>
                  <a:srgbClr val="6D6E70"/>
                </a:solidFill>
              </a:rPr>
              <a:t>Fabra</a:t>
            </a:r>
            <a:r>
              <a:rPr lang="en-US" sz="1000" dirty="0" smtClean="0">
                <a:solidFill>
                  <a:srgbClr val="6D6E70"/>
                </a:solidFill>
              </a:rPr>
              <a:t> -- Isabelle Darcy</a:t>
            </a:r>
          </a:p>
        </p:txBody>
      </p:sp>
    </p:spTree>
    <p:extLst>
      <p:ext uri="{BB962C8B-B14F-4D97-AF65-F5344CB8AC3E}">
        <p14:creationId xmlns:p14="http://schemas.microsoft.com/office/powerpoint/2010/main" val="3107662740"/>
      </p:ext>
    </p:extLst>
  </p:cSld>
  <p:clrMapOvr>
    <a:masterClrMapping/>
  </p:clrMapOvr>
  <p:timing>
    <p:tnLst>
      <p:par>
        <p:cTn id="1" dur="indefinite" restart="never" nodeType="tmRoot"/>
      </p:par>
    </p:tnLst>
  </p:timing>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1" hangingPunct="1">
              <a:defRPr i="1">
                <a:solidFill>
                  <a:srgbClr val="000000"/>
                </a:solidFill>
                <a:latin typeface="Calibri" pitchFamily="34" charset="0"/>
                <a:cs typeface="Arial" charset="0"/>
              </a:defRPr>
            </a:lvl1pPr>
          </a:lstStyle>
          <a:p>
            <a:endParaRPr lang="en-US"/>
          </a:p>
        </p:txBody>
      </p:sp>
      <p:sp>
        <p:nvSpPr>
          <p:cNvPr id="5" name="Footer Placeholder 4"/>
          <p:cNvSpPr>
            <a:spLocks noGrp="1"/>
          </p:cNvSpPr>
          <p:nvPr>
            <p:ph type="ftr" sz="quarter" idx="11"/>
          </p:nvPr>
        </p:nvSpPr>
        <p:spPr/>
        <p:txBody>
          <a:bodyPr/>
          <a:lstStyle>
            <a:lvl1pPr eaLnBrk="1" hangingPunct="1">
              <a:defRPr i="1">
                <a:solidFill>
                  <a:srgbClr val="000000"/>
                </a:solidFill>
                <a:latin typeface="Calibri" pitchFamily="34" charset="0"/>
                <a:cs typeface="Arial" charset="0"/>
              </a:defRPr>
            </a:lvl1pPr>
          </a:lstStyle>
          <a:p>
            <a:endParaRPr lang="en-US"/>
          </a:p>
        </p:txBody>
      </p:sp>
    </p:spTree>
    <p:extLst>
      <p:ext uri="{BB962C8B-B14F-4D97-AF65-F5344CB8AC3E}">
        <p14:creationId xmlns:p14="http://schemas.microsoft.com/office/powerpoint/2010/main" val="374746422"/>
      </p:ext>
    </p:extLst>
  </p:cSld>
  <p:clrMapOvr>
    <a:masterClrMapping/>
  </p:clrMapOvr>
  <p:timing>
    <p:tnLst>
      <p:par>
        <p:cTn id="1" dur="indefinite" restart="never" nodeType="tmRoot"/>
      </p:par>
    </p:tnLst>
  </p:timing>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939800"/>
            <a:ext cx="1778000" cy="5080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0" y="939800"/>
            <a:ext cx="5181600" cy="5080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1" hangingPunct="1">
              <a:defRPr i="1">
                <a:solidFill>
                  <a:srgbClr val="000000"/>
                </a:solidFill>
                <a:latin typeface="Calibri" pitchFamily="34" charset="0"/>
                <a:cs typeface="Arial" charset="0"/>
              </a:defRPr>
            </a:lvl1pPr>
          </a:lstStyle>
          <a:p>
            <a:endParaRPr lang="en-US"/>
          </a:p>
        </p:txBody>
      </p:sp>
      <p:sp>
        <p:nvSpPr>
          <p:cNvPr id="5" name="Footer Placeholder 4"/>
          <p:cNvSpPr>
            <a:spLocks noGrp="1"/>
          </p:cNvSpPr>
          <p:nvPr>
            <p:ph type="ftr" sz="quarter" idx="11"/>
          </p:nvPr>
        </p:nvSpPr>
        <p:spPr/>
        <p:txBody>
          <a:bodyPr/>
          <a:lstStyle>
            <a:lvl1pPr eaLnBrk="1" hangingPunct="1">
              <a:defRPr i="1">
                <a:solidFill>
                  <a:srgbClr val="000000"/>
                </a:solidFill>
                <a:latin typeface="Calibri" pitchFamily="34" charset="0"/>
                <a:cs typeface="Arial" charset="0"/>
              </a:defRPr>
            </a:lvl1pPr>
          </a:lstStyle>
          <a:p>
            <a:endParaRPr lang="en-US"/>
          </a:p>
        </p:txBody>
      </p:sp>
    </p:spTree>
    <p:extLst>
      <p:ext uri="{BB962C8B-B14F-4D97-AF65-F5344CB8AC3E}">
        <p14:creationId xmlns:p14="http://schemas.microsoft.com/office/powerpoint/2010/main" val="1352294876"/>
      </p:ext>
    </p:extLst>
  </p:cSld>
  <p:clrMapOvr>
    <a:masterClrMapping/>
  </p:clrMapOvr>
  <p:timing>
    <p:tnLst>
      <p:par>
        <p:cTn id="1" dur="indefinite" restart="never" nodeType="tmRoot"/>
      </p:par>
    </p:tnLst>
  </p:timing>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1_Section Header">
    <p:bg>
      <p:bgPr>
        <a:gradFill>
          <a:gsLst>
            <a:gs pos="47000">
              <a:schemeClr val="accent2">
                <a:lumMod val="90000"/>
                <a:lumOff val="10000"/>
              </a:schemeClr>
            </a:gs>
            <a:gs pos="71000">
              <a:schemeClr val="bg1"/>
            </a:gs>
            <a:gs pos="60000">
              <a:schemeClr val="accent1">
                <a:tint val="44500"/>
                <a:satMod val="160000"/>
              </a:schemeClr>
            </a:gs>
            <a:gs pos="100000">
              <a:schemeClr val="bg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44" y="3972304"/>
            <a:ext cx="5417344" cy="1666496"/>
          </a:xfrm>
        </p:spPr>
        <p:txBody>
          <a:bodyPr anchor="t" anchorCtr="0"/>
          <a:lstStyle>
            <a:lvl1pPr algn="l">
              <a:buNone/>
              <a:defRPr kumimoji="0" lang="en-US" sz="2400" kern="1200" dirty="0" smtClean="0">
                <a:solidFill>
                  <a:schemeClr val="tx2"/>
                </a:solidFill>
                <a:latin typeface="+mn-lt"/>
                <a:ea typeface="+mn-ea"/>
                <a:cs typeface="+mn-cs"/>
              </a:defRPr>
            </a:lvl1pPr>
          </a:lstStyle>
          <a:p>
            <a:r>
              <a:rPr kumimoji="0" lang="en-US" dirty="0" smtClean="0"/>
              <a:t>Click to edit Master title style</a:t>
            </a:r>
            <a:endParaRPr kumimoji="0" lang="en-US" dirty="0"/>
          </a:p>
        </p:txBody>
      </p:sp>
      <p:sp>
        <p:nvSpPr>
          <p:cNvPr id="6" name="Slide Number Placeholder 5"/>
          <p:cNvSpPr>
            <a:spLocks noGrp="1"/>
          </p:cNvSpPr>
          <p:nvPr>
            <p:ph type="sldNum" sz="quarter" idx="12"/>
          </p:nvPr>
        </p:nvSpPr>
        <p:spPr>
          <a:xfrm>
            <a:off x="8176607" y="6370320"/>
            <a:ext cx="800100" cy="365760"/>
          </a:xfrm>
          <a:prstGeom prst="rect">
            <a:avLst/>
          </a:prstGeom>
        </p:spPr>
        <p:txBody>
          <a:bodyPr/>
          <a:lstStyle/>
          <a:p>
            <a:fld id="{21DEFB65-9709-4E16-ACF2-C8FD3A9083E3}" type="slidenum">
              <a:rPr lang="en-US" smtClean="0">
                <a:solidFill>
                  <a:srgbClr val="000000"/>
                </a:solidFill>
              </a:rPr>
              <a:pPr/>
              <a:t>‹#›</a:t>
            </a:fld>
            <a:endParaRPr lang="en-US" dirty="0">
              <a:solidFill>
                <a:srgbClr val="000000"/>
              </a:solidFill>
            </a:endParaRPr>
          </a:p>
        </p:txBody>
      </p:sp>
      <p:sp>
        <p:nvSpPr>
          <p:cNvPr id="9" name="Rectangle 8"/>
          <p:cNvSpPr/>
          <p:nvPr userDrawn="1"/>
        </p:nvSpPr>
        <p:spPr>
          <a:xfrm flipV="1">
            <a:off x="5410182" y="390071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0" name="Rectangle 9"/>
          <p:cNvSpPr/>
          <p:nvPr userDrawn="1"/>
        </p:nvSpPr>
        <p:spPr>
          <a:xfrm flipV="1">
            <a:off x="5410200" y="398772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1" name="Rectangle 10"/>
          <p:cNvSpPr/>
          <p:nvPr userDrawn="1"/>
        </p:nvSpPr>
        <p:spPr>
          <a:xfrm flipV="1">
            <a:off x="5410200" y="420587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2" name="Rectangle 11"/>
          <p:cNvSpPr/>
          <p:nvPr userDrawn="1"/>
        </p:nvSpPr>
        <p:spPr>
          <a:xfrm flipV="1">
            <a:off x="5410200" y="425511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3" name="Rectangle 12"/>
          <p:cNvSpPr/>
          <p:nvPr userDrawn="1"/>
        </p:nvSpPr>
        <p:spPr>
          <a:xfrm flipV="1">
            <a:off x="5410200" y="429028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useBgFill="1">
        <p:nvSpPr>
          <p:cNvPr id="14" name="Rounded Rectangle 13"/>
          <p:cNvSpPr/>
          <p:nvPr userDrawn="1"/>
        </p:nvSpPr>
        <p:spPr bwMode="white">
          <a:xfrm>
            <a:off x="5410200" y="405311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useBgFill="1">
        <p:nvSpPr>
          <p:cNvPr id="15" name="Rounded Rectangle 14"/>
          <p:cNvSpPr/>
          <p:nvPr userDrawn="1"/>
        </p:nvSpPr>
        <p:spPr bwMode="white">
          <a:xfrm>
            <a:off x="7376507" y="415169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6" name="Rectangle 15"/>
          <p:cNvSpPr/>
          <p:nvPr userDrawn="1"/>
        </p:nvSpPr>
        <p:spPr>
          <a:xfrm>
            <a:off x="1" y="374037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7" name="Rectangle 16"/>
          <p:cNvSpPr/>
          <p:nvPr userDrawn="1"/>
        </p:nvSpPr>
        <p:spPr>
          <a:xfrm>
            <a:off x="0" y="3766237"/>
            <a:ext cx="9144001" cy="140677"/>
          </a:xfrm>
          <a:prstGeom prst="rect">
            <a:avLst/>
          </a:prstGeom>
          <a:solidFill>
            <a:srgbClr val="540054"/>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8" name="Rectangle 17"/>
          <p:cNvSpPr/>
          <p:nvPr userDrawn="1"/>
        </p:nvSpPr>
        <p:spPr>
          <a:xfrm flipV="1">
            <a:off x="6414051" y="3733800"/>
            <a:ext cx="2729950" cy="248432"/>
          </a:xfrm>
          <a:prstGeom prst="rect">
            <a:avLst/>
          </a:prstGeom>
          <a:solidFill>
            <a:srgbClr val="540054"/>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pic>
        <p:nvPicPr>
          <p:cNvPr id="19" name="Picture 2" descr="http://www.iub.edu/%7Eiubmap/bloomington/img/branding/iub_white-large.g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53112" y="6324600"/>
            <a:ext cx="1995488" cy="476250"/>
          </a:xfrm>
          <a:prstGeom prst="rect">
            <a:avLst/>
          </a:prstGeom>
          <a:noFill/>
          <a:extLst>
            <a:ext uri="{909E8E84-426E-40DD-AFC4-6F175D3DCCD1}">
              <a14:hiddenFill xmlns:a14="http://schemas.microsoft.com/office/drawing/2010/main">
                <a:solidFill>
                  <a:srgbClr val="FFFFFF"/>
                </a:solidFill>
              </a14:hiddenFill>
            </a:ext>
          </a:extLst>
        </p:spPr>
      </p:pic>
      <p:sp>
        <p:nvSpPr>
          <p:cNvPr id="20" name="Footer Placeholder 4"/>
          <p:cNvSpPr txBox="1">
            <a:spLocks/>
          </p:cNvSpPr>
          <p:nvPr userDrawn="1"/>
        </p:nvSpPr>
        <p:spPr>
          <a:xfrm>
            <a:off x="2876550" y="6400800"/>
            <a:ext cx="2362200" cy="304800"/>
          </a:xfrm>
          <a:prstGeom prst="rect">
            <a:avLst/>
          </a:prstGeom>
        </p:spPr>
        <p:txBody>
          <a:bodyPr vert="horz"/>
          <a:lstStyle>
            <a:defPPr>
              <a:defRPr lang="en-US"/>
            </a:defPPr>
            <a:lvl1pPr marL="0" algn="r" defTabSz="914400" rtl="0" eaLnBrk="1" latinLnBrk="0" hangingPunct="1">
              <a:defRPr kumimoji="0" sz="8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err="1" smtClean="0">
                <a:solidFill>
                  <a:srgbClr val="6D6E70"/>
                </a:solidFill>
              </a:rPr>
              <a:t>Universitat</a:t>
            </a:r>
            <a:r>
              <a:rPr lang="en-US" dirty="0" smtClean="0">
                <a:solidFill>
                  <a:srgbClr val="6D6E70"/>
                </a:solidFill>
              </a:rPr>
              <a:t> </a:t>
            </a:r>
            <a:r>
              <a:rPr lang="en-US" dirty="0" err="1" smtClean="0">
                <a:solidFill>
                  <a:srgbClr val="6D6E70"/>
                </a:solidFill>
              </a:rPr>
              <a:t>Pompeu</a:t>
            </a:r>
            <a:r>
              <a:rPr lang="en-US" dirty="0" smtClean="0">
                <a:solidFill>
                  <a:srgbClr val="6D6E70"/>
                </a:solidFill>
              </a:rPr>
              <a:t> </a:t>
            </a:r>
            <a:r>
              <a:rPr lang="en-US" dirty="0" err="1" smtClean="0">
                <a:solidFill>
                  <a:srgbClr val="6D6E70"/>
                </a:solidFill>
              </a:rPr>
              <a:t>Fabra</a:t>
            </a:r>
            <a:r>
              <a:rPr lang="en-US" dirty="0" smtClean="0">
                <a:solidFill>
                  <a:srgbClr val="6D6E70"/>
                </a:solidFill>
              </a:rPr>
              <a:t> -- Isabelle Darcy</a:t>
            </a:r>
          </a:p>
        </p:txBody>
      </p:sp>
      <p:sp>
        <p:nvSpPr>
          <p:cNvPr id="21" name="TextBox 20"/>
          <p:cNvSpPr txBox="1"/>
          <p:nvPr userDrawn="1"/>
        </p:nvSpPr>
        <p:spPr>
          <a:xfrm>
            <a:off x="152400" y="6400800"/>
            <a:ext cx="2724150" cy="230832"/>
          </a:xfrm>
          <a:prstGeom prst="rect">
            <a:avLst/>
          </a:prstGeom>
          <a:noFill/>
        </p:spPr>
        <p:txBody>
          <a:bodyPr wrap="square" rtlCol="0">
            <a:spAutoFit/>
          </a:bodyPr>
          <a:lstStyle/>
          <a:p>
            <a:pPr algn="r">
              <a:defRPr/>
            </a:pPr>
            <a:r>
              <a:rPr lang="en-US" sz="900" dirty="0" smtClean="0">
                <a:solidFill>
                  <a:srgbClr val="6D6E70"/>
                </a:solidFill>
              </a:rPr>
              <a:t>Powerful and effective pronunciation instruction</a:t>
            </a:r>
          </a:p>
        </p:txBody>
      </p:sp>
      <p:sp>
        <p:nvSpPr>
          <p:cNvPr id="22" name="Rectangle 21"/>
          <p:cNvSpPr/>
          <p:nvPr userDrawn="1"/>
        </p:nvSpPr>
        <p:spPr>
          <a:xfrm>
            <a:off x="0" y="0"/>
            <a:ext cx="9144000" cy="3701700"/>
          </a:xfrm>
          <a:prstGeom prst="rect">
            <a:avLst/>
          </a:prstGeom>
          <a:solidFill>
            <a:srgbClr val="37005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Tree>
    <p:extLst>
      <p:ext uri="{BB962C8B-B14F-4D97-AF65-F5344CB8AC3E}">
        <p14:creationId xmlns:p14="http://schemas.microsoft.com/office/powerpoint/2010/main" val="210748349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2_Section Header">
    <p:bg>
      <p:bgPr>
        <a:gradFill>
          <a:gsLst>
            <a:gs pos="47000">
              <a:schemeClr val="accent2">
                <a:lumMod val="90000"/>
                <a:lumOff val="10000"/>
              </a:schemeClr>
            </a:gs>
            <a:gs pos="71000">
              <a:schemeClr val="bg1"/>
            </a:gs>
            <a:gs pos="60000">
              <a:schemeClr val="accent1">
                <a:tint val="44500"/>
                <a:satMod val="160000"/>
              </a:schemeClr>
            </a:gs>
            <a:gs pos="100000">
              <a:schemeClr val="bg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44" y="3972304"/>
            <a:ext cx="5417344" cy="1666496"/>
          </a:xfrm>
        </p:spPr>
        <p:txBody>
          <a:bodyPr anchor="t" anchorCtr="0"/>
          <a:lstStyle>
            <a:lvl1pPr algn="l">
              <a:buNone/>
              <a:defRPr kumimoji="0" lang="en-US" sz="2400" kern="1200" dirty="0" smtClean="0">
                <a:solidFill>
                  <a:schemeClr val="tx2"/>
                </a:solidFill>
                <a:latin typeface="+mn-lt"/>
                <a:ea typeface="+mn-ea"/>
                <a:cs typeface="+mn-cs"/>
              </a:defRPr>
            </a:lvl1pPr>
          </a:lstStyle>
          <a:p>
            <a:r>
              <a:rPr kumimoji="0" lang="en-US" dirty="0" smtClean="0"/>
              <a:t>Click to edit Master title style</a:t>
            </a:r>
            <a:endParaRPr kumimoji="0" lang="en-US" dirty="0"/>
          </a:p>
        </p:txBody>
      </p:sp>
      <p:sp>
        <p:nvSpPr>
          <p:cNvPr id="6" name="Slide Number Placeholder 5"/>
          <p:cNvSpPr>
            <a:spLocks noGrp="1"/>
          </p:cNvSpPr>
          <p:nvPr>
            <p:ph type="sldNum" sz="quarter" idx="12"/>
          </p:nvPr>
        </p:nvSpPr>
        <p:spPr>
          <a:xfrm>
            <a:off x="8176607" y="6370320"/>
            <a:ext cx="800100" cy="365760"/>
          </a:xfrm>
          <a:prstGeom prst="rect">
            <a:avLst/>
          </a:prstGeom>
        </p:spPr>
        <p:txBody>
          <a:bodyPr/>
          <a:lstStyle/>
          <a:p>
            <a:fld id="{21DEFB65-9709-4E16-ACF2-C8FD3A9083E3}" type="slidenum">
              <a:rPr lang="en-US" smtClean="0">
                <a:solidFill>
                  <a:srgbClr val="000000"/>
                </a:solidFill>
              </a:rPr>
              <a:pPr/>
              <a:t>‹#›</a:t>
            </a:fld>
            <a:endParaRPr lang="en-US" dirty="0">
              <a:solidFill>
                <a:srgbClr val="000000"/>
              </a:solidFill>
            </a:endParaRPr>
          </a:p>
        </p:txBody>
      </p:sp>
      <p:sp>
        <p:nvSpPr>
          <p:cNvPr id="9" name="Rectangle 8"/>
          <p:cNvSpPr/>
          <p:nvPr userDrawn="1"/>
        </p:nvSpPr>
        <p:spPr>
          <a:xfrm flipV="1">
            <a:off x="5410182" y="390071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0" name="Rectangle 9"/>
          <p:cNvSpPr/>
          <p:nvPr userDrawn="1"/>
        </p:nvSpPr>
        <p:spPr>
          <a:xfrm flipV="1">
            <a:off x="5410200" y="398772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1" name="Rectangle 10"/>
          <p:cNvSpPr/>
          <p:nvPr userDrawn="1"/>
        </p:nvSpPr>
        <p:spPr>
          <a:xfrm flipV="1">
            <a:off x="5410200" y="420587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2" name="Rectangle 11"/>
          <p:cNvSpPr/>
          <p:nvPr userDrawn="1"/>
        </p:nvSpPr>
        <p:spPr>
          <a:xfrm flipV="1">
            <a:off x="5410200" y="425511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3" name="Rectangle 12"/>
          <p:cNvSpPr/>
          <p:nvPr userDrawn="1"/>
        </p:nvSpPr>
        <p:spPr>
          <a:xfrm flipV="1">
            <a:off x="5410200" y="429028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useBgFill="1">
        <p:nvSpPr>
          <p:cNvPr id="14" name="Rounded Rectangle 13"/>
          <p:cNvSpPr/>
          <p:nvPr userDrawn="1"/>
        </p:nvSpPr>
        <p:spPr bwMode="white">
          <a:xfrm>
            <a:off x="5410200" y="405311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useBgFill="1">
        <p:nvSpPr>
          <p:cNvPr id="15" name="Rounded Rectangle 14"/>
          <p:cNvSpPr/>
          <p:nvPr userDrawn="1"/>
        </p:nvSpPr>
        <p:spPr bwMode="white">
          <a:xfrm>
            <a:off x="7376507" y="415169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6" name="Rectangle 15"/>
          <p:cNvSpPr/>
          <p:nvPr userDrawn="1"/>
        </p:nvSpPr>
        <p:spPr>
          <a:xfrm>
            <a:off x="1" y="374037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7" name="Rectangle 16"/>
          <p:cNvSpPr/>
          <p:nvPr userDrawn="1"/>
        </p:nvSpPr>
        <p:spPr>
          <a:xfrm>
            <a:off x="0" y="3766237"/>
            <a:ext cx="9144001" cy="140677"/>
          </a:xfrm>
          <a:prstGeom prst="rect">
            <a:avLst/>
          </a:prstGeom>
          <a:solidFill>
            <a:srgbClr val="540054"/>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8" name="Rectangle 17"/>
          <p:cNvSpPr/>
          <p:nvPr userDrawn="1"/>
        </p:nvSpPr>
        <p:spPr>
          <a:xfrm flipV="1">
            <a:off x="6414051" y="3733800"/>
            <a:ext cx="2729950" cy="248432"/>
          </a:xfrm>
          <a:prstGeom prst="rect">
            <a:avLst/>
          </a:prstGeom>
          <a:solidFill>
            <a:srgbClr val="540054"/>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pic>
        <p:nvPicPr>
          <p:cNvPr id="19" name="Picture 2" descr="http://www.iub.edu/%7Eiubmap/bloomington/img/branding/iub_white-large.g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53112" y="6324600"/>
            <a:ext cx="1995488" cy="476250"/>
          </a:xfrm>
          <a:prstGeom prst="rect">
            <a:avLst/>
          </a:prstGeom>
          <a:noFill/>
          <a:extLst>
            <a:ext uri="{909E8E84-426E-40DD-AFC4-6F175D3DCCD1}">
              <a14:hiddenFill xmlns:a14="http://schemas.microsoft.com/office/drawing/2010/main">
                <a:solidFill>
                  <a:srgbClr val="FFFFFF"/>
                </a:solidFill>
              </a14:hiddenFill>
            </a:ext>
          </a:extLst>
        </p:spPr>
      </p:pic>
      <p:sp>
        <p:nvSpPr>
          <p:cNvPr id="20" name="Footer Placeholder 4"/>
          <p:cNvSpPr txBox="1">
            <a:spLocks/>
          </p:cNvSpPr>
          <p:nvPr userDrawn="1"/>
        </p:nvSpPr>
        <p:spPr>
          <a:xfrm>
            <a:off x="2876550" y="6400800"/>
            <a:ext cx="2362200" cy="304800"/>
          </a:xfrm>
          <a:prstGeom prst="rect">
            <a:avLst/>
          </a:prstGeom>
        </p:spPr>
        <p:txBody>
          <a:bodyPr vert="horz"/>
          <a:lstStyle>
            <a:defPPr>
              <a:defRPr lang="en-US"/>
            </a:defPPr>
            <a:lvl1pPr marL="0" algn="r" defTabSz="914400" rtl="0" eaLnBrk="1" latinLnBrk="0" hangingPunct="1">
              <a:defRPr kumimoji="0" sz="8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solidFill>
                  <a:srgbClr val="6D6E70"/>
                </a:solidFill>
              </a:rPr>
              <a:t>MA in theoretical and applied linguistics, </a:t>
            </a:r>
            <a:r>
              <a:rPr lang="en-US" dirty="0" err="1" smtClean="0">
                <a:solidFill>
                  <a:srgbClr val="6D6E70"/>
                </a:solidFill>
              </a:rPr>
              <a:t>Universitat</a:t>
            </a:r>
            <a:r>
              <a:rPr lang="en-US" dirty="0" smtClean="0">
                <a:solidFill>
                  <a:srgbClr val="6D6E70"/>
                </a:solidFill>
              </a:rPr>
              <a:t> </a:t>
            </a:r>
            <a:r>
              <a:rPr lang="en-US" dirty="0" err="1" smtClean="0">
                <a:solidFill>
                  <a:srgbClr val="6D6E70"/>
                </a:solidFill>
              </a:rPr>
              <a:t>Pompeu</a:t>
            </a:r>
            <a:r>
              <a:rPr lang="en-US" dirty="0" smtClean="0">
                <a:solidFill>
                  <a:srgbClr val="6D6E70"/>
                </a:solidFill>
              </a:rPr>
              <a:t> </a:t>
            </a:r>
            <a:r>
              <a:rPr lang="en-US" dirty="0" err="1" smtClean="0">
                <a:solidFill>
                  <a:srgbClr val="6D6E70"/>
                </a:solidFill>
              </a:rPr>
              <a:t>Fabra</a:t>
            </a:r>
            <a:r>
              <a:rPr lang="en-US" dirty="0" smtClean="0">
                <a:solidFill>
                  <a:srgbClr val="6D6E70"/>
                </a:solidFill>
              </a:rPr>
              <a:t> -- Isabelle Darcy</a:t>
            </a:r>
          </a:p>
        </p:txBody>
      </p:sp>
      <p:sp>
        <p:nvSpPr>
          <p:cNvPr id="21" name="TextBox 20"/>
          <p:cNvSpPr txBox="1"/>
          <p:nvPr userDrawn="1"/>
        </p:nvSpPr>
        <p:spPr>
          <a:xfrm>
            <a:off x="304800" y="6400800"/>
            <a:ext cx="2571750" cy="369332"/>
          </a:xfrm>
          <a:prstGeom prst="rect">
            <a:avLst/>
          </a:prstGeom>
          <a:noFill/>
        </p:spPr>
        <p:txBody>
          <a:bodyPr wrap="square" rtlCol="0">
            <a:spAutoFit/>
          </a:bodyPr>
          <a:lstStyle/>
          <a:p>
            <a:pPr algn="r">
              <a:defRPr/>
            </a:pPr>
            <a:r>
              <a:rPr lang="en-US" sz="900" dirty="0" smtClean="0">
                <a:solidFill>
                  <a:srgbClr val="6D6E70"/>
                </a:solidFill>
              </a:rPr>
              <a:t>Powerful and effective pronunciation instruction</a:t>
            </a:r>
          </a:p>
        </p:txBody>
      </p:sp>
      <p:sp>
        <p:nvSpPr>
          <p:cNvPr id="22" name="Rectangle 21"/>
          <p:cNvSpPr/>
          <p:nvPr userDrawn="1"/>
        </p:nvSpPr>
        <p:spPr>
          <a:xfrm>
            <a:off x="0" y="0"/>
            <a:ext cx="9144000" cy="3701700"/>
          </a:xfrm>
          <a:prstGeom prst="rect">
            <a:avLst/>
          </a:prstGeom>
          <a:solidFill>
            <a:srgbClr val="37005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Tree>
    <p:extLst>
      <p:ext uri="{BB962C8B-B14F-4D97-AF65-F5344CB8AC3E}">
        <p14:creationId xmlns:p14="http://schemas.microsoft.com/office/powerpoint/2010/main" val="46936941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3_Section Header">
    <p:bg>
      <p:bgPr>
        <a:gradFill>
          <a:gsLst>
            <a:gs pos="47000">
              <a:schemeClr val="accent2">
                <a:lumMod val="90000"/>
                <a:lumOff val="10000"/>
              </a:schemeClr>
            </a:gs>
            <a:gs pos="71000">
              <a:schemeClr val="bg1"/>
            </a:gs>
            <a:gs pos="60000">
              <a:schemeClr val="accent1">
                <a:tint val="44500"/>
                <a:satMod val="160000"/>
              </a:schemeClr>
            </a:gs>
            <a:gs pos="100000">
              <a:schemeClr val="bg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44" y="3972304"/>
            <a:ext cx="5417344" cy="1666496"/>
          </a:xfrm>
        </p:spPr>
        <p:txBody>
          <a:bodyPr anchor="t" anchorCtr="0"/>
          <a:lstStyle>
            <a:lvl1pPr algn="l">
              <a:buNone/>
              <a:defRPr kumimoji="0" lang="en-US" sz="2400" kern="1200" dirty="0" smtClean="0">
                <a:solidFill>
                  <a:schemeClr val="tx2"/>
                </a:solidFill>
                <a:latin typeface="+mn-lt"/>
                <a:ea typeface="+mn-ea"/>
                <a:cs typeface="+mn-cs"/>
              </a:defRPr>
            </a:lvl1pPr>
          </a:lstStyle>
          <a:p>
            <a:r>
              <a:rPr kumimoji="0" lang="en-US" dirty="0" smtClean="0"/>
              <a:t>Click to edit Master title style</a:t>
            </a:r>
            <a:endParaRPr kumimoji="0" lang="en-US" dirty="0"/>
          </a:p>
        </p:txBody>
      </p:sp>
      <p:sp>
        <p:nvSpPr>
          <p:cNvPr id="6" name="Slide Number Placeholder 5"/>
          <p:cNvSpPr>
            <a:spLocks noGrp="1"/>
          </p:cNvSpPr>
          <p:nvPr>
            <p:ph type="sldNum" sz="quarter" idx="12"/>
          </p:nvPr>
        </p:nvSpPr>
        <p:spPr>
          <a:xfrm>
            <a:off x="8176607" y="6370320"/>
            <a:ext cx="800100" cy="365760"/>
          </a:xfrm>
          <a:prstGeom prst="rect">
            <a:avLst/>
          </a:prstGeom>
        </p:spPr>
        <p:txBody>
          <a:bodyPr/>
          <a:lstStyle/>
          <a:p>
            <a:fld id="{21DEFB65-9709-4E16-ACF2-C8FD3A9083E3}" type="slidenum">
              <a:rPr lang="en-US" smtClean="0">
                <a:solidFill>
                  <a:srgbClr val="000000"/>
                </a:solidFill>
              </a:rPr>
              <a:pPr/>
              <a:t>‹#›</a:t>
            </a:fld>
            <a:endParaRPr lang="en-US" dirty="0">
              <a:solidFill>
                <a:srgbClr val="000000"/>
              </a:solidFill>
            </a:endParaRPr>
          </a:p>
        </p:txBody>
      </p:sp>
      <p:sp>
        <p:nvSpPr>
          <p:cNvPr id="9" name="Rectangle 8"/>
          <p:cNvSpPr/>
          <p:nvPr userDrawn="1"/>
        </p:nvSpPr>
        <p:spPr>
          <a:xfrm flipV="1">
            <a:off x="5410182" y="390071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0" name="Rectangle 9"/>
          <p:cNvSpPr/>
          <p:nvPr userDrawn="1"/>
        </p:nvSpPr>
        <p:spPr>
          <a:xfrm flipV="1">
            <a:off x="5410200" y="398772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1" name="Rectangle 10"/>
          <p:cNvSpPr/>
          <p:nvPr userDrawn="1"/>
        </p:nvSpPr>
        <p:spPr>
          <a:xfrm flipV="1">
            <a:off x="5410200" y="420587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2" name="Rectangle 11"/>
          <p:cNvSpPr/>
          <p:nvPr userDrawn="1"/>
        </p:nvSpPr>
        <p:spPr>
          <a:xfrm flipV="1">
            <a:off x="5410200" y="425511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3" name="Rectangle 12"/>
          <p:cNvSpPr/>
          <p:nvPr userDrawn="1"/>
        </p:nvSpPr>
        <p:spPr>
          <a:xfrm flipV="1">
            <a:off x="5410200" y="429028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useBgFill="1">
        <p:nvSpPr>
          <p:cNvPr id="14" name="Rounded Rectangle 13"/>
          <p:cNvSpPr/>
          <p:nvPr userDrawn="1"/>
        </p:nvSpPr>
        <p:spPr bwMode="white">
          <a:xfrm>
            <a:off x="5410200" y="405311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useBgFill="1">
        <p:nvSpPr>
          <p:cNvPr id="15" name="Rounded Rectangle 14"/>
          <p:cNvSpPr/>
          <p:nvPr userDrawn="1"/>
        </p:nvSpPr>
        <p:spPr bwMode="white">
          <a:xfrm>
            <a:off x="7376507" y="415169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6" name="Rectangle 15"/>
          <p:cNvSpPr/>
          <p:nvPr userDrawn="1"/>
        </p:nvSpPr>
        <p:spPr>
          <a:xfrm>
            <a:off x="1" y="374037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7" name="Rectangle 16"/>
          <p:cNvSpPr/>
          <p:nvPr userDrawn="1"/>
        </p:nvSpPr>
        <p:spPr>
          <a:xfrm>
            <a:off x="0" y="3766237"/>
            <a:ext cx="9144001" cy="140677"/>
          </a:xfrm>
          <a:prstGeom prst="rect">
            <a:avLst/>
          </a:prstGeom>
          <a:solidFill>
            <a:srgbClr val="540054"/>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8" name="Rectangle 17"/>
          <p:cNvSpPr/>
          <p:nvPr userDrawn="1"/>
        </p:nvSpPr>
        <p:spPr>
          <a:xfrm flipV="1">
            <a:off x="6414051" y="3733800"/>
            <a:ext cx="2729950" cy="248432"/>
          </a:xfrm>
          <a:prstGeom prst="rect">
            <a:avLst/>
          </a:prstGeom>
          <a:solidFill>
            <a:srgbClr val="540054"/>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pic>
        <p:nvPicPr>
          <p:cNvPr id="19" name="Picture 2" descr="http://www.iub.edu/%7Eiubmap/bloomington/img/branding/iub_white-large.g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53112" y="6324600"/>
            <a:ext cx="1995488" cy="476250"/>
          </a:xfrm>
          <a:prstGeom prst="rect">
            <a:avLst/>
          </a:prstGeom>
          <a:noFill/>
          <a:extLst>
            <a:ext uri="{909E8E84-426E-40DD-AFC4-6F175D3DCCD1}">
              <a14:hiddenFill xmlns:a14="http://schemas.microsoft.com/office/drawing/2010/main">
                <a:solidFill>
                  <a:srgbClr val="FFFFFF"/>
                </a:solidFill>
              </a14:hiddenFill>
            </a:ext>
          </a:extLst>
        </p:spPr>
      </p:pic>
      <p:sp>
        <p:nvSpPr>
          <p:cNvPr id="20" name="Footer Placeholder 4"/>
          <p:cNvSpPr txBox="1">
            <a:spLocks/>
          </p:cNvSpPr>
          <p:nvPr userDrawn="1"/>
        </p:nvSpPr>
        <p:spPr>
          <a:xfrm>
            <a:off x="2876550" y="6400800"/>
            <a:ext cx="2362200" cy="304800"/>
          </a:xfrm>
          <a:prstGeom prst="rect">
            <a:avLst/>
          </a:prstGeom>
        </p:spPr>
        <p:txBody>
          <a:bodyPr vert="horz"/>
          <a:lstStyle>
            <a:defPPr>
              <a:defRPr lang="en-US"/>
            </a:defPPr>
            <a:lvl1pPr marL="0" algn="r" defTabSz="914400" rtl="0" eaLnBrk="1" latinLnBrk="0" hangingPunct="1">
              <a:defRPr kumimoji="0" sz="8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solidFill>
                  <a:srgbClr val="6D6E70"/>
                </a:solidFill>
              </a:rPr>
              <a:t>MA in theoretical and applied linguistics, </a:t>
            </a:r>
            <a:r>
              <a:rPr lang="en-US" dirty="0" err="1" smtClean="0">
                <a:solidFill>
                  <a:srgbClr val="6D6E70"/>
                </a:solidFill>
              </a:rPr>
              <a:t>Universitat</a:t>
            </a:r>
            <a:r>
              <a:rPr lang="en-US" dirty="0" smtClean="0">
                <a:solidFill>
                  <a:srgbClr val="6D6E70"/>
                </a:solidFill>
              </a:rPr>
              <a:t> </a:t>
            </a:r>
            <a:r>
              <a:rPr lang="en-US" dirty="0" err="1" smtClean="0">
                <a:solidFill>
                  <a:srgbClr val="6D6E70"/>
                </a:solidFill>
              </a:rPr>
              <a:t>Pompeu</a:t>
            </a:r>
            <a:r>
              <a:rPr lang="en-US" dirty="0" smtClean="0">
                <a:solidFill>
                  <a:srgbClr val="6D6E70"/>
                </a:solidFill>
              </a:rPr>
              <a:t> </a:t>
            </a:r>
            <a:r>
              <a:rPr lang="en-US" dirty="0" err="1" smtClean="0">
                <a:solidFill>
                  <a:srgbClr val="6D6E70"/>
                </a:solidFill>
              </a:rPr>
              <a:t>Fabra</a:t>
            </a:r>
            <a:r>
              <a:rPr lang="en-US" dirty="0" smtClean="0">
                <a:solidFill>
                  <a:srgbClr val="6D6E70"/>
                </a:solidFill>
              </a:rPr>
              <a:t> -- Isabelle Darcy</a:t>
            </a:r>
          </a:p>
        </p:txBody>
      </p:sp>
      <p:sp>
        <p:nvSpPr>
          <p:cNvPr id="21" name="TextBox 20"/>
          <p:cNvSpPr txBox="1"/>
          <p:nvPr userDrawn="1"/>
        </p:nvSpPr>
        <p:spPr>
          <a:xfrm>
            <a:off x="304800" y="6400800"/>
            <a:ext cx="2571750" cy="369332"/>
          </a:xfrm>
          <a:prstGeom prst="rect">
            <a:avLst/>
          </a:prstGeom>
          <a:noFill/>
        </p:spPr>
        <p:txBody>
          <a:bodyPr wrap="square" rtlCol="0">
            <a:spAutoFit/>
          </a:bodyPr>
          <a:lstStyle/>
          <a:p>
            <a:pPr algn="r">
              <a:defRPr/>
            </a:pPr>
            <a:r>
              <a:rPr lang="en-US" sz="900" dirty="0" smtClean="0">
                <a:solidFill>
                  <a:srgbClr val="6D6E70"/>
                </a:solidFill>
              </a:rPr>
              <a:t>Powerful and effective pronunciation instruction</a:t>
            </a:r>
          </a:p>
        </p:txBody>
      </p:sp>
      <p:sp>
        <p:nvSpPr>
          <p:cNvPr id="22" name="Rectangle 21"/>
          <p:cNvSpPr/>
          <p:nvPr userDrawn="1"/>
        </p:nvSpPr>
        <p:spPr>
          <a:xfrm>
            <a:off x="0" y="0"/>
            <a:ext cx="9144000" cy="3701700"/>
          </a:xfrm>
          <a:prstGeom prst="rect">
            <a:avLst/>
          </a:prstGeom>
          <a:solidFill>
            <a:srgbClr val="37005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Tree>
    <p:extLst>
      <p:ext uri="{BB962C8B-B14F-4D97-AF65-F5344CB8AC3E}">
        <p14:creationId xmlns:p14="http://schemas.microsoft.com/office/powerpoint/2010/main" val="9180847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4_Section Header">
    <p:bg>
      <p:bgPr>
        <a:gradFill>
          <a:gsLst>
            <a:gs pos="47000">
              <a:schemeClr val="accent2">
                <a:lumMod val="90000"/>
                <a:lumOff val="10000"/>
              </a:schemeClr>
            </a:gs>
            <a:gs pos="71000">
              <a:schemeClr val="bg1"/>
            </a:gs>
            <a:gs pos="60000">
              <a:schemeClr val="accent1">
                <a:tint val="44500"/>
                <a:satMod val="160000"/>
              </a:schemeClr>
            </a:gs>
            <a:gs pos="100000">
              <a:schemeClr val="bg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44" y="3972304"/>
            <a:ext cx="5417344" cy="1666496"/>
          </a:xfrm>
        </p:spPr>
        <p:txBody>
          <a:bodyPr anchor="t" anchorCtr="0"/>
          <a:lstStyle>
            <a:lvl1pPr algn="l">
              <a:buNone/>
              <a:defRPr kumimoji="0" lang="en-US" sz="2400" kern="1200" dirty="0" smtClean="0">
                <a:solidFill>
                  <a:schemeClr val="tx2"/>
                </a:solidFill>
                <a:latin typeface="+mn-lt"/>
                <a:ea typeface="+mn-ea"/>
                <a:cs typeface="+mn-cs"/>
              </a:defRPr>
            </a:lvl1pPr>
          </a:lstStyle>
          <a:p>
            <a:r>
              <a:rPr kumimoji="0" lang="en-US" dirty="0" smtClean="0"/>
              <a:t>Click to edit Master title style</a:t>
            </a:r>
            <a:endParaRPr kumimoji="0" lang="en-US" dirty="0"/>
          </a:p>
        </p:txBody>
      </p:sp>
      <p:sp>
        <p:nvSpPr>
          <p:cNvPr id="6" name="Slide Number Placeholder 5"/>
          <p:cNvSpPr>
            <a:spLocks noGrp="1"/>
          </p:cNvSpPr>
          <p:nvPr>
            <p:ph type="sldNum" sz="quarter" idx="12"/>
          </p:nvPr>
        </p:nvSpPr>
        <p:spPr>
          <a:xfrm>
            <a:off x="8176607" y="6370320"/>
            <a:ext cx="800100" cy="365760"/>
          </a:xfrm>
          <a:prstGeom prst="rect">
            <a:avLst/>
          </a:prstGeom>
        </p:spPr>
        <p:txBody>
          <a:bodyPr/>
          <a:lstStyle/>
          <a:p>
            <a:fld id="{21DEFB65-9709-4E16-ACF2-C8FD3A9083E3}" type="slidenum">
              <a:rPr lang="en-US" smtClean="0">
                <a:solidFill>
                  <a:srgbClr val="000000"/>
                </a:solidFill>
              </a:rPr>
              <a:pPr/>
              <a:t>‹#›</a:t>
            </a:fld>
            <a:endParaRPr lang="en-US" dirty="0">
              <a:solidFill>
                <a:srgbClr val="000000"/>
              </a:solidFill>
            </a:endParaRPr>
          </a:p>
        </p:txBody>
      </p:sp>
      <p:sp>
        <p:nvSpPr>
          <p:cNvPr id="9" name="Rectangle 8"/>
          <p:cNvSpPr/>
          <p:nvPr userDrawn="1"/>
        </p:nvSpPr>
        <p:spPr>
          <a:xfrm flipV="1">
            <a:off x="5410182" y="390071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0" name="Rectangle 9"/>
          <p:cNvSpPr/>
          <p:nvPr userDrawn="1"/>
        </p:nvSpPr>
        <p:spPr>
          <a:xfrm flipV="1">
            <a:off x="5410200" y="398772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1" name="Rectangle 10"/>
          <p:cNvSpPr/>
          <p:nvPr userDrawn="1"/>
        </p:nvSpPr>
        <p:spPr>
          <a:xfrm flipV="1">
            <a:off x="5410200" y="420587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2" name="Rectangle 11"/>
          <p:cNvSpPr/>
          <p:nvPr userDrawn="1"/>
        </p:nvSpPr>
        <p:spPr>
          <a:xfrm flipV="1">
            <a:off x="5410200" y="425511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3" name="Rectangle 12"/>
          <p:cNvSpPr/>
          <p:nvPr userDrawn="1"/>
        </p:nvSpPr>
        <p:spPr>
          <a:xfrm flipV="1">
            <a:off x="5410200" y="429028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useBgFill="1">
        <p:nvSpPr>
          <p:cNvPr id="14" name="Rounded Rectangle 13"/>
          <p:cNvSpPr/>
          <p:nvPr userDrawn="1"/>
        </p:nvSpPr>
        <p:spPr bwMode="white">
          <a:xfrm>
            <a:off x="5410200" y="405311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useBgFill="1">
        <p:nvSpPr>
          <p:cNvPr id="15" name="Rounded Rectangle 14"/>
          <p:cNvSpPr/>
          <p:nvPr userDrawn="1"/>
        </p:nvSpPr>
        <p:spPr bwMode="white">
          <a:xfrm>
            <a:off x="7376507" y="415169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6" name="Rectangle 15"/>
          <p:cNvSpPr/>
          <p:nvPr userDrawn="1"/>
        </p:nvSpPr>
        <p:spPr>
          <a:xfrm>
            <a:off x="1" y="374037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7" name="Rectangle 16"/>
          <p:cNvSpPr/>
          <p:nvPr userDrawn="1"/>
        </p:nvSpPr>
        <p:spPr>
          <a:xfrm>
            <a:off x="0" y="3766237"/>
            <a:ext cx="9144001" cy="140677"/>
          </a:xfrm>
          <a:prstGeom prst="rect">
            <a:avLst/>
          </a:prstGeom>
          <a:solidFill>
            <a:srgbClr val="540054"/>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8" name="Rectangle 17"/>
          <p:cNvSpPr/>
          <p:nvPr userDrawn="1"/>
        </p:nvSpPr>
        <p:spPr>
          <a:xfrm flipV="1">
            <a:off x="6414051" y="3733800"/>
            <a:ext cx="2729950" cy="248432"/>
          </a:xfrm>
          <a:prstGeom prst="rect">
            <a:avLst/>
          </a:prstGeom>
          <a:solidFill>
            <a:srgbClr val="540054"/>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pic>
        <p:nvPicPr>
          <p:cNvPr id="19" name="Picture 2" descr="http://www.iub.edu/%7Eiubmap/bloomington/img/branding/iub_white-large.g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53112" y="6324600"/>
            <a:ext cx="1995488" cy="476250"/>
          </a:xfrm>
          <a:prstGeom prst="rect">
            <a:avLst/>
          </a:prstGeom>
          <a:noFill/>
          <a:extLst>
            <a:ext uri="{909E8E84-426E-40DD-AFC4-6F175D3DCCD1}">
              <a14:hiddenFill xmlns:a14="http://schemas.microsoft.com/office/drawing/2010/main">
                <a:solidFill>
                  <a:srgbClr val="FFFFFF"/>
                </a:solidFill>
              </a14:hiddenFill>
            </a:ext>
          </a:extLst>
        </p:spPr>
      </p:pic>
      <p:sp>
        <p:nvSpPr>
          <p:cNvPr id="20" name="Footer Placeholder 4"/>
          <p:cNvSpPr txBox="1">
            <a:spLocks/>
          </p:cNvSpPr>
          <p:nvPr userDrawn="1"/>
        </p:nvSpPr>
        <p:spPr>
          <a:xfrm>
            <a:off x="2876550" y="6400800"/>
            <a:ext cx="2362200" cy="304800"/>
          </a:xfrm>
          <a:prstGeom prst="rect">
            <a:avLst/>
          </a:prstGeom>
        </p:spPr>
        <p:txBody>
          <a:bodyPr vert="horz"/>
          <a:lstStyle>
            <a:defPPr>
              <a:defRPr lang="en-US"/>
            </a:defPPr>
            <a:lvl1pPr marL="0" algn="r" defTabSz="914400" rtl="0" eaLnBrk="1" latinLnBrk="0" hangingPunct="1">
              <a:defRPr kumimoji="0" sz="8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solidFill>
                  <a:srgbClr val="6D6E70"/>
                </a:solidFill>
              </a:rPr>
              <a:t>MA in theoretical and applied linguistics, </a:t>
            </a:r>
            <a:r>
              <a:rPr lang="en-US" dirty="0" err="1" smtClean="0">
                <a:solidFill>
                  <a:srgbClr val="6D6E70"/>
                </a:solidFill>
              </a:rPr>
              <a:t>Universitat</a:t>
            </a:r>
            <a:r>
              <a:rPr lang="en-US" dirty="0" smtClean="0">
                <a:solidFill>
                  <a:srgbClr val="6D6E70"/>
                </a:solidFill>
              </a:rPr>
              <a:t> </a:t>
            </a:r>
            <a:r>
              <a:rPr lang="en-US" dirty="0" err="1" smtClean="0">
                <a:solidFill>
                  <a:srgbClr val="6D6E70"/>
                </a:solidFill>
              </a:rPr>
              <a:t>Pompeu</a:t>
            </a:r>
            <a:r>
              <a:rPr lang="en-US" dirty="0" smtClean="0">
                <a:solidFill>
                  <a:srgbClr val="6D6E70"/>
                </a:solidFill>
              </a:rPr>
              <a:t> </a:t>
            </a:r>
            <a:r>
              <a:rPr lang="en-US" dirty="0" err="1" smtClean="0">
                <a:solidFill>
                  <a:srgbClr val="6D6E70"/>
                </a:solidFill>
              </a:rPr>
              <a:t>Fabra</a:t>
            </a:r>
            <a:r>
              <a:rPr lang="en-US" dirty="0" smtClean="0">
                <a:solidFill>
                  <a:srgbClr val="6D6E70"/>
                </a:solidFill>
              </a:rPr>
              <a:t> -- Isabelle Darcy</a:t>
            </a:r>
          </a:p>
        </p:txBody>
      </p:sp>
      <p:sp>
        <p:nvSpPr>
          <p:cNvPr id="21" name="TextBox 20"/>
          <p:cNvSpPr txBox="1"/>
          <p:nvPr userDrawn="1"/>
        </p:nvSpPr>
        <p:spPr>
          <a:xfrm>
            <a:off x="304800" y="6400800"/>
            <a:ext cx="2571750" cy="369332"/>
          </a:xfrm>
          <a:prstGeom prst="rect">
            <a:avLst/>
          </a:prstGeom>
          <a:noFill/>
        </p:spPr>
        <p:txBody>
          <a:bodyPr wrap="square" rtlCol="0">
            <a:spAutoFit/>
          </a:bodyPr>
          <a:lstStyle/>
          <a:p>
            <a:pPr algn="r">
              <a:defRPr/>
            </a:pPr>
            <a:r>
              <a:rPr lang="en-US" sz="900" dirty="0" smtClean="0">
                <a:solidFill>
                  <a:srgbClr val="6D6E70"/>
                </a:solidFill>
              </a:rPr>
              <a:t>Powerful and effective pronunciation instruction</a:t>
            </a:r>
          </a:p>
        </p:txBody>
      </p:sp>
      <p:sp>
        <p:nvSpPr>
          <p:cNvPr id="22" name="Rectangle 21"/>
          <p:cNvSpPr/>
          <p:nvPr userDrawn="1"/>
        </p:nvSpPr>
        <p:spPr>
          <a:xfrm>
            <a:off x="0" y="0"/>
            <a:ext cx="9144000" cy="3701700"/>
          </a:xfrm>
          <a:prstGeom prst="rect">
            <a:avLst/>
          </a:prstGeom>
          <a:solidFill>
            <a:srgbClr val="37005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Tree>
    <p:extLst>
      <p:ext uri="{BB962C8B-B14F-4D97-AF65-F5344CB8AC3E}">
        <p14:creationId xmlns:p14="http://schemas.microsoft.com/office/powerpoint/2010/main" val="220655243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5_Section Header">
    <p:bg>
      <p:bgPr>
        <a:gradFill>
          <a:gsLst>
            <a:gs pos="47000">
              <a:schemeClr val="accent2">
                <a:lumMod val="90000"/>
                <a:lumOff val="10000"/>
              </a:schemeClr>
            </a:gs>
            <a:gs pos="71000">
              <a:schemeClr val="bg1"/>
            </a:gs>
            <a:gs pos="60000">
              <a:schemeClr val="accent1">
                <a:tint val="44500"/>
                <a:satMod val="160000"/>
              </a:schemeClr>
            </a:gs>
            <a:gs pos="100000">
              <a:schemeClr val="bg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44" y="3972304"/>
            <a:ext cx="5417344" cy="1666496"/>
          </a:xfrm>
        </p:spPr>
        <p:txBody>
          <a:bodyPr anchor="t" anchorCtr="0"/>
          <a:lstStyle>
            <a:lvl1pPr algn="l">
              <a:buNone/>
              <a:defRPr kumimoji="0" lang="en-US" sz="2400" kern="1200" dirty="0" smtClean="0">
                <a:solidFill>
                  <a:schemeClr val="tx2"/>
                </a:solidFill>
                <a:latin typeface="+mn-lt"/>
                <a:ea typeface="+mn-ea"/>
                <a:cs typeface="+mn-cs"/>
              </a:defRPr>
            </a:lvl1pPr>
          </a:lstStyle>
          <a:p>
            <a:r>
              <a:rPr kumimoji="0" lang="en-US" dirty="0" smtClean="0"/>
              <a:t>Click to edit Master title style</a:t>
            </a:r>
            <a:endParaRPr kumimoji="0" lang="en-US" dirty="0"/>
          </a:p>
        </p:txBody>
      </p:sp>
      <p:sp>
        <p:nvSpPr>
          <p:cNvPr id="6" name="Slide Number Placeholder 5"/>
          <p:cNvSpPr>
            <a:spLocks noGrp="1"/>
          </p:cNvSpPr>
          <p:nvPr>
            <p:ph type="sldNum" sz="quarter" idx="12"/>
          </p:nvPr>
        </p:nvSpPr>
        <p:spPr>
          <a:xfrm>
            <a:off x="8176607" y="6370320"/>
            <a:ext cx="800100" cy="365760"/>
          </a:xfrm>
          <a:prstGeom prst="rect">
            <a:avLst/>
          </a:prstGeom>
        </p:spPr>
        <p:txBody>
          <a:bodyPr/>
          <a:lstStyle/>
          <a:p>
            <a:fld id="{21DEFB65-9709-4E16-ACF2-C8FD3A9083E3}" type="slidenum">
              <a:rPr lang="en-US" smtClean="0">
                <a:solidFill>
                  <a:srgbClr val="000000"/>
                </a:solidFill>
              </a:rPr>
              <a:pPr/>
              <a:t>‹#›</a:t>
            </a:fld>
            <a:endParaRPr lang="en-US" dirty="0">
              <a:solidFill>
                <a:srgbClr val="000000"/>
              </a:solidFill>
            </a:endParaRPr>
          </a:p>
        </p:txBody>
      </p:sp>
      <p:sp>
        <p:nvSpPr>
          <p:cNvPr id="9" name="Rectangle 8"/>
          <p:cNvSpPr/>
          <p:nvPr userDrawn="1"/>
        </p:nvSpPr>
        <p:spPr>
          <a:xfrm flipV="1">
            <a:off x="5410182" y="390071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0" name="Rectangle 9"/>
          <p:cNvSpPr/>
          <p:nvPr userDrawn="1"/>
        </p:nvSpPr>
        <p:spPr>
          <a:xfrm flipV="1">
            <a:off x="5410200" y="398772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1" name="Rectangle 10"/>
          <p:cNvSpPr/>
          <p:nvPr userDrawn="1"/>
        </p:nvSpPr>
        <p:spPr>
          <a:xfrm flipV="1">
            <a:off x="5410200" y="420587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2" name="Rectangle 11"/>
          <p:cNvSpPr/>
          <p:nvPr userDrawn="1"/>
        </p:nvSpPr>
        <p:spPr>
          <a:xfrm flipV="1">
            <a:off x="5410200" y="425511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3" name="Rectangle 12"/>
          <p:cNvSpPr/>
          <p:nvPr userDrawn="1"/>
        </p:nvSpPr>
        <p:spPr>
          <a:xfrm flipV="1">
            <a:off x="5410200" y="429028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useBgFill="1">
        <p:nvSpPr>
          <p:cNvPr id="14" name="Rounded Rectangle 13"/>
          <p:cNvSpPr/>
          <p:nvPr userDrawn="1"/>
        </p:nvSpPr>
        <p:spPr bwMode="white">
          <a:xfrm>
            <a:off x="5410200" y="405311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useBgFill="1">
        <p:nvSpPr>
          <p:cNvPr id="15" name="Rounded Rectangle 14"/>
          <p:cNvSpPr/>
          <p:nvPr userDrawn="1"/>
        </p:nvSpPr>
        <p:spPr bwMode="white">
          <a:xfrm>
            <a:off x="7376507" y="415169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6" name="Rectangle 15"/>
          <p:cNvSpPr/>
          <p:nvPr userDrawn="1"/>
        </p:nvSpPr>
        <p:spPr>
          <a:xfrm>
            <a:off x="1" y="374037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7" name="Rectangle 16"/>
          <p:cNvSpPr/>
          <p:nvPr userDrawn="1"/>
        </p:nvSpPr>
        <p:spPr>
          <a:xfrm>
            <a:off x="0" y="3766237"/>
            <a:ext cx="9144001" cy="140677"/>
          </a:xfrm>
          <a:prstGeom prst="rect">
            <a:avLst/>
          </a:prstGeom>
          <a:solidFill>
            <a:srgbClr val="540054"/>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8" name="Rectangle 17"/>
          <p:cNvSpPr/>
          <p:nvPr userDrawn="1"/>
        </p:nvSpPr>
        <p:spPr>
          <a:xfrm flipV="1">
            <a:off x="6414051" y="3733800"/>
            <a:ext cx="2729950" cy="248432"/>
          </a:xfrm>
          <a:prstGeom prst="rect">
            <a:avLst/>
          </a:prstGeom>
          <a:solidFill>
            <a:srgbClr val="540054"/>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pic>
        <p:nvPicPr>
          <p:cNvPr id="19" name="Picture 2" descr="http://www.iub.edu/%7Eiubmap/bloomington/img/branding/iub_white-large.g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53112" y="6324600"/>
            <a:ext cx="1995488" cy="476250"/>
          </a:xfrm>
          <a:prstGeom prst="rect">
            <a:avLst/>
          </a:prstGeom>
          <a:noFill/>
          <a:extLst>
            <a:ext uri="{909E8E84-426E-40DD-AFC4-6F175D3DCCD1}">
              <a14:hiddenFill xmlns:a14="http://schemas.microsoft.com/office/drawing/2010/main">
                <a:solidFill>
                  <a:srgbClr val="FFFFFF"/>
                </a:solidFill>
              </a14:hiddenFill>
            </a:ext>
          </a:extLst>
        </p:spPr>
      </p:pic>
      <p:sp>
        <p:nvSpPr>
          <p:cNvPr id="20" name="Footer Placeholder 4"/>
          <p:cNvSpPr txBox="1">
            <a:spLocks/>
          </p:cNvSpPr>
          <p:nvPr userDrawn="1"/>
        </p:nvSpPr>
        <p:spPr>
          <a:xfrm>
            <a:off x="2876550" y="6400800"/>
            <a:ext cx="2362200" cy="304800"/>
          </a:xfrm>
          <a:prstGeom prst="rect">
            <a:avLst/>
          </a:prstGeom>
        </p:spPr>
        <p:txBody>
          <a:bodyPr vert="horz"/>
          <a:lstStyle>
            <a:defPPr>
              <a:defRPr lang="en-US"/>
            </a:defPPr>
            <a:lvl1pPr marL="0" algn="r" defTabSz="914400" rtl="0" eaLnBrk="1" latinLnBrk="0" hangingPunct="1">
              <a:defRPr kumimoji="0" sz="8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solidFill>
                  <a:srgbClr val="6D6E70"/>
                </a:solidFill>
              </a:rPr>
              <a:t>MA in theoretical and applied linguistics, </a:t>
            </a:r>
            <a:r>
              <a:rPr lang="en-US" dirty="0" err="1" smtClean="0">
                <a:solidFill>
                  <a:srgbClr val="6D6E70"/>
                </a:solidFill>
              </a:rPr>
              <a:t>Universitat</a:t>
            </a:r>
            <a:r>
              <a:rPr lang="en-US" dirty="0" smtClean="0">
                <a:solidFill>
                  <a:srgbClr val="6D6E70"/>
                </a:solidFill>
              </a:rPr>
              <a:t> </a:t>
            </a:r>
            <a:r>
              <a:rPr lang="en-US" dirty="0" err="1" smtClean="0">
                <a:solidFill>
                  <a:srgbClr val="6D6E70"/>
                </a:solidFill>
              </a:rPr>
              <a:t>Pompeu</a:t>
            </a:r>
            <a:r>
              <a:rPr lang="en-US" dirty="0" smtClean="0">
                <a:solidFill>
                  <a:srgbClr val="6D6E70"/>
                </a:solidFill>
              </a:rPr>
              <a:t> </a:t>
            </a:r>
            <a:r>
              <a:rPr lang="en-US" dirty="0" err="1" smtClean="0">
                <a:solidFill>
                  <a:srgbClr val="6D6E70"/>
                </a:solidFill>
              </a:rPr>
              <a:t>Fabra</a:t>
            </a:r>
            <a:r>
              <a:rPr lang="en-US" dirty="0" smtClean="0">
                <a:solidFill>
                  <a:srgbClr val="6D6E70"/>
                </a:solidFill>
              </a:rPr>
              <a:t> -- Isabelle Darcy</a:t>
            </a:r>
          </a:p>
        </p:txBody>
      </p:sp>
      <p:sp>
        <p:nvSpPr>
          <p:cNvPr id="21" name="TextBox 20"/>
          <p:cNvSpPr txBox="1"/>
          <p:nvPr userDrawn="1"/>
        </p:nvSpPr>
        <p:spPr>
          <a:xfrm>
            <a:off x="304800" y="6400800"/>
            <a:ext cx="2571750" cy="369332"/>
          </a:xfrm>
          <a:prstGeom prst="rect">
            <a:avLst/>
          </a:prstGeom>
          <a:noFill/>
        </p:spPr>
        <p:txBody>
          <a:bodyPr wrap="square" rtlCol="0">
            <a:spAutoFit/>
          </a:bodyPr>
          <a:lstStyle/>
          <a:p>
            <a:pPr algn="r">
              <a:defRPr/>
            </a:pPr>
            <a:r>
              <a:rPr lang="en-US" sz="900" dirty="0" smtClean="0">
                <a:solidFill>
                  <a:srgbClr val="6D6E70"/>
                </a:solidFill>
              </a:rPr>
              <a:t>Powerful and effective pronunciation instruction</a:t>
            </a:r>
          </a:p>
        </p:txBody>
      </p:sp>
      <p:sp>
        <p:nvSpPr>
          <p:cNvPr id="22" name="Rectangle 21"/>
          <p:cNvSpPr/>
          <p:nvPr userDrawn="1"/>
        </p:nvSpPr>
        <p:spPr>
          <a:xfrm>
            <a:off x="0" y="0"/>
            <a:ext cx="9144000" cy="3701700"/>
          </a:xfrm>
          <a:prstGeom prst="rect">
            <a:avLst/>
          </a:prstGeom>
          <a:solidFill>
            <a:srgbClr val="37005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Tree>
    <p:extLst>
      <p:ext uri="{BB962C8B-B14F-4D97-AF65-F5344CB8AC3E}">
        <p14:creationId xmlns:p14="http://schemas.microsoft.com/office/powerpoint/2010/main" val="133783721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68F4290-9C77-4C90-A5AF-78CBDBE3727B}" type="datetimeFigureOut">
              <a:rPr lang="en-US" smtClean="0"/>
              <a:t>9/7/2017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A6EDFA-201C-4C39-8966-6BAAF7E1AB2C}" type="slidenum">
              <a:rPr lang="en-US" smtClean="0"/>
              <a:t>‹#›</a:t>
            </a:fld>
            <a:endParaRPr lang="en-US"/>
          </a:p>
        </p:txBody>
      </p:sp>
    </p:spTree>
    <p:extLst>
      <p:ext uri="{BB962C8B-B14F-4D97-AF65-F5344CB8AC3E}">
        <p14:creationId xmlns:p14="http://schemas.microsoft.com/office/powerpoint/2010/main" val="1112935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6_Section Header">
    <p:bg>
      <p:bgPr>
        <a:gradFill>
          <a:gsLst>
            <a:gs pos="47000">
              <a:schemeClr val="accent2">
                <a:lumMod val="90000"/>
                <a:lumOff val="10000"/>
              </a:schemeClr>
            </a:gs>
            <a:gs pos="71000">
              <a:schemeClr val="bg1"/>
            </a:gs>
            <a:gs pos="60000">
              <a:schemeClr val="accent1">
                <a:tint val="44500"/>
                <a:satMod val="160000"/>
              </a:schemeClr>
            </a:gs>
            <a:gs pos="100000">
              <a:schemeClr val="bg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44" y="3972304"/>
            <a:ext cx="5417344" cy="1666496"/>
          </a:xfrm>
        </p:spPr>
        <p:txBody>
          <a:bodyPr anchor="t" anchorCtr="0"/>
          <a:lstStyle>
            <a:lvl1pPr algn="l">
              <a:buNone/>
              <a:defRPr kumimoji="0" lang="en-US" sz="2400" kern="1200" dirty="0" smtClean="0">
                <a:solidFill>
                  <a:schemeClr val="tx2"/>
                </a:solidFill>
                <a:latin typeface="+mn-lt"/>
                <a:ea typeface="+mn-ea"/>
                <a:cs typeface="+mn-cs"/>
              </a:defRPr>
            </a:lvl1pPr>
          </a:lstStyle>
          <a:p>
            <a:r>
              <a:rPr kumimoji="0" lang="en-US" dirty="0" smtClean="0"/>
              <a:t>Click to edit Master title style</a:t>
            </a:r>
            <a:endParaRPr kumimoji="0" lang="en-US" dirty="0"/>
          </a:p>
        </p:txBody>
      </p:sp>
      <p:sp>
        <p:nvSpPr>
          <p:cNvPr id="6" name="Slide Number Placeholder 5"/>
          <p:cNvSpPr>
            <a:spLocks noGrp="1"/>
          </p:cNvSpPr>
          <p:nvPr>
            <p:ph type="sldNum" sz="quarter" idx="12"/>
          </p:nvPr>
        </p:nvSpPr>
        <p:spPr>
          <a:xfrm>
            <a:off x="8176607" y="6370320"/>
            <a:ext cx="800100" cy="365760"/>
          </a:xfrm>
          <a:prstGeom prst="rect">
            <a:avLst/>
          </a:prstGeom>
        </p:spPr>
        <p:txBody>
          <a:bodyPr/>
          <a:lstStyle/>
          <a:p>
            <a:fld id="{21DEFB65-9709-4E16-ACF2-C8FD3A9083E3}" type="slidenum">
              <a:rPr lang="en-US" smtClean="0">
                <a:solidFill>
                  <a:srgbClr val="000000"/>
                </a:solidFill>
              </a:rPr>
              <a:pPr/>
              <a:t>‹#›</a:t>
            </a:fld>
            <a:endParaRPr lang="en-US" dirty="0">
              <a:solidFill>
                <a:srgbClr val="000000"/>
              </a:solidFill>
            </a:endParaRPr>
          </a:p>
        </p:txBody>
      </p:sp>
      <p:sp>
        <p:nvSpPr>
          <p:cNvPr id="9" name="Rectangle 8"/>
          <p:cNvSpPr/>
          <p:nvPr userDrawn="1"/>
        </p:nvSpPr>
        <p:spPr>
          <a:xfrm flipV="1">
            <a:off x="5410182" y="390071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0" name="Rectangle 9"/>
          <p:cNvSpPr/>
          <p:nvPr userDrawn="1"/>
        </p:nvSpPr>
        <p:spPr>
          <a:xfrm flipV="1">
            <a:off x="5410200" y="398772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1" name="Rectangle 10"/>
          <p:cNvSpPr/>
          <p:nvPr userDrawn="1"/>
        </p:nvSpPr>
        <p:spPr>
          <a:xfrm flipV="1">
            <a:off x="5410200" y="420587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2" name="Rectangle 11"/>
          <p:cNvSpPr/>
          <p:nvPr userDrawn="1"/>
        </p:nvSpPr>
        <p:spPr>
          <a:xfrm flipV="1">
            <a:off x="5410200" y="425511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3" name="Rectangle 12"/>
          <p:cNvSpPr/>
          <p:nvPr userDrawn="1"/>
        </p:nvSpPr>
        <p:spPr>
          <a:xfrm flipV="1">
            <a:off x="5410200" y="429028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useBgFill="1">
        <p:nvSpPr>
          <p:cNvPr id="14" name="Rounded Rectangle 13"/>
          <p:cNvSpPr/>
          <p:nvPr userDrawn="1"/>
        </p:nvSpPr>
        <p:spPr bwMode="white">
          <a:xfrm>
            <a:off x="5410200" y="405311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useBgFill="1">
        <p:nvSpPr>
          <p:cNvPr id="15" name="Rounded Rectangle 14"/>
          <p:cNvSpPr/>
          <p:nvPr userDrawn="1"/>
        </p:nvSpPr>
        <p:spPr bwMode="white">
          <a:xfrm>
            <a:off x="7376507" y="415169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6" name="Rectangle 15"/>
          <p:cNvSpPr/>
          <p:nvPr userDrawn="1"/>
        </p:nvSpPr>
        <p:spPr>
          <a:xfrm>
            <a:off x="1" y="374037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7" name="Rectangle 16"/>
          <p:cNvSpPr/>
          <p:nvPr userDrawn="1"/>
        </p:nvSpPr>
        <p:spPr>
          <a:xfrm>
            <a:off x="0" y="3766237"/>
            <a:ext cx="9144001" cy="140677"/>
          </a:xfrm>
          <a:prstGeom prst="rect">
            <a:avLst/>
          </a:prstGeom>
          <a:solidFill>
            <a:srgbClr val="540054"/>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8" name="Rectangle 17"/>
          <p:cNvSpPr/>
          <p:nvPr userDrawn="1"/>
        </p:nvSpPr>
        <p:spPr>
          <a:xfrm flipV="1">
            <a:off x="6414051" y="3733800"/>
            <a:ext cx="2729950" cy="248432"/>
          </a:xfrm>
          <a:prstGeom prst="rect">
            <a:avLst/>
          </a:prstGeom>
          <a:solidFill>
            <a:srgbClr val="540054"/>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pic>
        <p:nvPicPr>
          <p:cNvPr id="19" name="Picture 2" descr="http://www.iub.edu/%7Eiubmap/bloomington/img/branding/iub_white-large.g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53112" y="6324600"/>
            <a:ext cx="1995488" cy="476250"/>
          </a:xfrm>
          <a:prstGeom prst="rect">
            <a:avLst/>
          </a:prstGeom>
          <a:noFill/>
          <a:extLst>
            <a:ext uri="{909E8E84-426E-40DD-AFC4-6F175D3DCCD1}">
              <a14:hiddenFill xmlns:a14="http://schemas.microsoft.com/office/drawing/2010/main">
                <a:solidFill>
                  <a:srgbClr val="FFFFFF"/>
                </a:solidFill>
              </a14:hiddenFill>
            </a:ext>
          </a:extLst>
        </p:spPr>
      </p:pic>
      <p:sp>
        <p:nvSpPr>
          <p:cNvPr id="20" name="Footer Placeholder 4"/>
          <p:cNvSpPr txBox="1">
            <a:spLocks/>
          </p:cNvSpPr>
          <p:nvPr userDrawn="1"/>
        </p:nvSpPr>
        <p:spPr>
          <a:xfrm>
            <a:off x="2876550" y="6400800"/>
            <a:ext cx="2362200" cy="304800"/>
          </a:xfrm>
          <a:prstGeom prst="rect">
            <a:avLst/>
          </a:prstGeom>
        </p:spPr>
        <p:txBody>
          <a:bodyPr vert="horz"/>
          <a:lstStyle>
            <a:defPPr>
              <a:defRPr lang="en-US"/>
            </a:defPPr>
            <a:lvl1pPr marL="0" algn="r" defTabSz="914400" rtl="0" eaLnBrk="1" latinLnBrk="0" hangingPunct="1">
              <a:defRPr kumimoji="0" sz="8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solidFill>
                  <a:srgbClr val="6D6E70"/>
                </a:solidFill>
              </a:rPr>
              <a:t>MA in theoretical and applied linguistics, </a:t>
            </a:r>
            <a:r>
              <a:rPr lang="en-US" dirty="0" err="1" smtClean="0">
                <a:solidFill>
                  <a:srgbClr val="6D6E70"/>
                </a:solidFill>
              </a:rPr>
              <a:t>Universitat</a:t>
            </a:r>
            <a:r>
              <a:rPr lang="en-US" dirty="0" smtClean="0">
                <a:solidFill>
                  <a:srgbClr val="6D6E70"/>
                </a:solidFill>
              </a:rPr>
              <a:t> </a:t>
            </a:r>
            <a:r>
              <a:rPr lang="en-US" dirty="0" err="1" smtClean="0">
                <a:solidFill>
                  <a:srgbClr val="6D6E70"/>
                </a:solidFill>
              </a:rPr>
              <a:t>Pompeu</a:t>
            </a:r>
            <a:r>
              <a:rPr lang="en-US" dirty="0" smtClean="0">
                <a:solidFill>
                  <a:srgbClr val="6D6E70"/>
                </a:solidFill>
              </a:rPr>
              <a:t> </a:t>
            </a:r>
            <a:r>
              <a:rPr lang="en-US" dirty="0" err="1" smtClean="0">
                <a:solidFill>
                  <a:srgbClr val="6D6E70"/>
                </a:solidFill>
              </a:rPr>
              <a:t>Fabra</a:t>
            </a:r>
            <a:r>
              <a:rPr lang="en-US" dirty="0" smtClean="0">
                <a:solidFill>
                  <a:srgbClr val="6D6E70"/>
                </a:solidFill>
              </a:rPr>
              <a:t> -- Isabelle Darcy</a:t>
            </a:r>
          </a:p>
        </p:txBody>
      </p:sp>
      <p:sp>
        <p:nvSpPr>
          <p:cNvPr id="21" name="TextBox 20"/>
          <p:cNvSpPr txBox="1"/>
          <p:nvPr userDrawn="1"/>
        </p:nvSpPr>
        <p:spPr>
          <a:xfrm>
            <a:off x="304800" y="6400800"/>
            <a:ext cx="2571750" cy="369332"/>
          </a:xfrm>
          <a:prstGeom prst="rect">
            <a:avLst/>
          </a:prstGeom>
          <a:noFill/>
        </p:spPr>
        <p:txBody>
          <a:bodyPr wrap="square" rtlCol="0">
            <a:spAutoFit/>
          </a:bodyPr>
          <a:lstStyle/>
          <a:p>
            <a:pPr algn="r">
              <a:defRPr/>
            </a:pPr>
            <a:r>
              <a:rPr lang="en-US" sz="900" dirty="0" smtClean="0">
                <a:solidFill>
                  <a:srgbClr val="6D6E70"/>
                </a:solidFill>
              </a:rPr>
              <a:t>Powerful and effective pronunciation instruction</a:t>
            </a:r>
          </a:p>
        </p:txBody>
      </p:sp>
      <p:sp>
        <p:nvSpPr>
          <p:cNvPr id="22" name="Rectangle 21"/>
          <p:cNvSpPr/>
          <p:nvPr userDrawn="1"/>
        </p:nvSpPr>
        <p:spPr>
          <a:xfrm>
            <a:off x="0" y="0"/>
            <a:ext cx="9144000" cy="3701700"/>
          </a:xfrm>
          <a:prstGeom prst="rect">
            <a:avLst/>
          </a:prstGeom>
          <a:solidFill>
            <a:srgbClr val="37005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Tree>
    <p:extLst>
      <p:ext uri="{BB962C8B-B14F-4D97-AF65-F5344CB8AC3E}">
        <p14:creationId xmlns:p14="http://schemas.microsoft.com/office/powerpoint/2010/main" val="166628996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7_Section Header">
    <p:bg>
      <p:bgPr>
        <a:gradFill>
          <a:gsLst>
            <a:gs pos="47000">
              <a:schemeClr val="accent2">
                <a:lumMod val="90000"/>
                <a:lumOff val="10000"/>
              </a:schemeClr>
            </a:gs>
            <a:gs pos="71000">
              <a:schemeClr val="bg1"/>
            </a:gs>
            <a:gs pos="60000">
              <a:schemeClr val="accent1">
                <a:tint val="44500"/>
                <a:satMod val="160000"/>
              </a:schemeClr>
            </a:gs>
            <a:gs pos="100000">
              <a:schemeClr val="bg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44" y="3972304"/>
            <a:ext cx="5417344" cy="1666496"/>
          </a:xfrm>
        </p:spPr>
        <p:txBody>
          <a:bodyPr anchor="t" anchorCtr="0"/>
          <a:lstStyle>
            <a:lvl1pPr algn="l">
              <a:buNone/>
              <a:defRPr kumimoji="0" lang="en-US" sz="2400" kern="1200" dirty="0" smtClean="0">
                <a:solidFill>
                  <a:schemeClr val="tx2"/>
                </a:solidFill>
                <a:latin typeface="+mn-lt"/>
                <a:ea typeface="+mn-ea"/>
                <a:cs typeface="+mn-cs"/>
              </a:defRPr>
            </a:lvl1pPr>
          </a:lstStyle>
          <a:p>
            <a:r>
              <a:rPr kumimoji="0" lang="en-US" dirty="0" smtClean="0"/>
              <a:t>Click to edit Master title style</a:t>
            </a:r>
            <a:endParaRPr kumimoji="0" lang="en-US" dirty="0"/>
          </a:p>
        </p:txBody>
      </p:sp>
      <p:sp>
        <p:nvSpPr>
          <p:cNvPr id="6" name="Slide Number Placeholder 5"/>
          <p:cNvSpPr>
            <a:spLocks noGrp="1"/>
          </p:cNvSpPr>
          <p:nvPr>
            <p:ph type="sldNum" sz="quarter" idx="12"/>
          </p:nvPr>
        </p:nvSpPr>
        <p:spPr>
          <a:xfrm>
            <a:off x="8176607" y="6370320"/>
            <a:ext cx="800100" cy="365760"/>
          </a:xfrm>
          <a:prstGeom prst="rect">
            <a:avLst/>
          </a:prstGeom>
        </p:spPr>
        <p:txBody>
          <a:bodyPr/>
          <a:lstStyle/>
          <a:p>
            <a:fld id="{21DEFB65-9709-4E16-ACF2-C8FD3A9083E3}" type="slidenum">
              <a:rPr lang="en-US" smtClean="0">
                <a:solidFill>
                  <a:srgbClr val="000000"/>
                </a:solidFill>
              </a:rPr>
              <a:pPr/>
              <a:t>‹#›</a:t>
            </a:fld>
            <a:endParaRPr lang="en-US" dirty="0">
              <a:solidFill>
                <a:srgbClr val="000000"/>
              </a:solidFill>
            </a:endParaRPr>
          </a:p>
        </p:txBody>
      </p:sp>
      <p:sp>
        <p:nvSpPr>
          <p:cNvPr id="9" name="Rectangle 8"/>
          <p:cNvSpPr/>
          <p:nvPr userDrawn="1"/>
        </p:nvSpPr>
        <p:spPr>
          <a:xfrm flipV="1">
            <a:off x="5410182" y="390071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0" name="Rectangle 9"/>
          <p:cNvSpPr/>
          <p:nvPr userDrawn="1"/>
        </p:nvSpPr>
        <p:spPr>
          <a:xfrm flipV="1">
            <a:off x="5410200" y="398772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1" name="Rectangle 10"/>
          <p:cNvSpPr/>
          <p:nvPr userDrawn="1"/>
        </p:nvSpPr>
        <p:spPr>
          <a:xfrm flipV="1">
            <a:off x="5410200" y="420587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2" name="Rectangle 11"/>
          <p:cNvSpPr/>
          <p:nvPr userDrawn="1"/>
        </p:nvSpPr>
        <p:spPr>
          <a:xfrm flipV="1">
            <a:off x="5410200" y="425511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3" name="Rectangle 12"/>
          <p:cNvSpPr/>
          <p:nvPr userDrawn="1"/>
        </p:nvSpPr>
        <p:spPr>
          <a:xfrm flipV="1">
            <a:off x="5410200" y="429028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useBgFill="1">
        <p:nvSpPr>
          <p:cNvPr id="14" name="Rounded Rectangle 13"/>
          <p:cNvSpPr/>
          <p:nvPr userDrawn="1"/>
        </p:nvSpPr>
        <p:spPr bwMode="white">
          <a:xfrm>
            <a:off x="5410200" y="405311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useBgFill="1">
        <p:nvSpPr>
          <p:cNvPr id="15" name="Rounded Rectangle 14"/>
          <p:cNvSpPr/>
          <p:nvPr userDrawn="1"/>
        </p:nvSpPr>
        <p:spPr bwMode="white">
          <a:xfrm>
            <a:off x="7376507" y="415169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6" name="Rectangle 15"/>
          <p:cNvSpPr/>
          <p:nvPr userDrawn="1"/>
        </p:nvSpPr>
        <p:spPr>
          <a:xfrm>
            <a:off x="1" y="374037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7" name="Rectangle 16"/>
          <p:cNvSpPr/>
          <p:nvPr userDrawn="1"/>
        </p:nvSpPr>
        <p:spPr>
          <a:xfrm>
            <a:off x="0" y="3766237"/>
            <a:ext cx="9144001" cy="140677"/>
          </a:xfrm>
          <a:prstGeom prst="rect">
            <a:avLst/>
          </a:prstGeom>
          <a:solidFill>
            <a:srgbClr val="540054"/>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8" name="Rectangle 17"/>
          <p:cNvSpPr/>
          <p:nvPr userDrawn="1"/>
        </p:nvSpPr>
        <p:spPr>
          <a:xfrm flipV="1">
            <a:off x="6414051" y="3733800"/>
            <a:ext cx="2729950" cy="248432"/>
          </a:xfrm>
          <a:prstGeom prst="rect">
            <a:avLst/>
          </a:prstGeom>
          <a:solidFill>
            <a:srgbClr val="540054"/>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pic>
        <p:nvPicPr>
          <p:cNvPr id="19" name="Picture 2" descr="http://www.iub.edu/%7Eiubmap/bloomington/img/branding/iub_white-large.g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53112" y="6324600"/>
            <a:ext cx="1995488" cy="476250"/>
          </a:xfrm>
          <a:prstGeom prst="rect">
            <a:avLst/>
          </a:prstGeom>
          <a:noFill/>
          <a:extLst>
            <a:ext uri="{909E8E84-426E-40DD-AFC4-6F175D3DCCD1}">
              <a14:hiddenFill xmlns:a14="http://schemas.microsoft.com/office/drawing/2010/main">
                <a:solidFill>
                  <a:srgbClr val="FFFFFF"/>
                </a:solidFill>
              </a14:hiddenFill>
            </a:ext>
          </a:extLst>
        </p:spPr>
      </p:pic>
      <p:sp>
        <p:nvSpPr>
          <p:cNvPr id="20" name="Footer Placeholder 4"/>
          <p:cNvSpPr txBox="1">
            <a:spLocks/>
          </p:cNvSpPr>
          <p:nvPr userDrawn="1"/>
        </p:nvSpPr>
        <p:spPr>
          <a:xfrm>
            <a:off x="2876550" y="6400800"/>
            <a:ext cx="2362200" cy="304800"/>
          </a:xfrm>
          <a:prstGeom prst="rect">
            <a:avLst/>
          </a:prstGeom>
        </p:spPr>
        <p:txBody>
          <a:bodyPr vert="horz"/>
          <a:lstStyle>
            <a:defPPr>
              <a:defRPr lang="en-US"/>
            </a:defPPr>
            <a:lvl1pPr marL="0" algn="r" defTabSz="914400" rtl="0" eaLnBrk="1" latinLnBrk="0" hangingPunct="1">
              <a:defRPr kumimoji="0" sz="8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solidFill>
                  <a:srgbClr val="6D6E70"/>
                </a:solidFill>
              </a:rPr>
              <a:t>MA in theoretical and applied linguistics, </a:t>
            </a:r>
            <a:r>
              <a:rPr lang="en-US" dirty="0" err="1" smtClean="0">
                <a:solidFill>
                  <a:srgbClr val="6D6E70"/>
                </a:solidFill>
              </a:rPr>
              <a:t>Universitat</a:t>
            </a:r>
            <a:r>
              <a:rPr lang="en-US" dirty="0" smtClean="0">
                <a:solidFill>
                  <a:srgbClr val="6D6E70"/>
                </a:solidFill>
              </a:rPr>
              <a:t> </a:t>
            </a:r>
            <a:r>
              <a:rPr lang="en-US" dirty="0" err="1" smtClean="0">
                <a:solidFill>
                  <a:srgbClr val="6D6E70"/>
                </a:solidFill>
              </a:rPr>
              <a:t>Pompeu</a:t>
            </a:r>
            <a:r>
              <a:rPr lang="en-US" dirty="0" smtClean="0">
                <a:solidFill>
                  <a:srgbClr val="6D6E70"/>
                </a:solidFill>
              </a:rPr>
              <a:t> </a:t>
            </a:r>
            <a:r>
              <a:rPr lang="en-US" dirty="0" err="1" smtClean="0">
                <a:solidFill>
                  <a:srgbClr val="6D6E70"/>
                </a:solidFill>
              </a:rPr>
              <a:t>Fabra</a:t>
            </a:r>
            <a:r>
              <a:rPr lang="en-US" dirty="0" smtClean="0">
                <a:solidFill>
                  <a:srgbClr val="6D6E70"/>
                </a:solidFill>
              </a:rPr>
              <a:t> -- Isabelle Darcy</a:t>
            </a:r>
          </a:p>
        </p:txBody>
      </p:sp>
      <p:sp>
        <p:nvSpPr>
          <p:cNvPr id="21" name="TextBox 20"/>
          <p:cNvSpPr txBox="1"/>
          <p:nvPr userDrawn="1"/>
        </p:nvSpPr>
        <p:spPr>
          <a:xfrm>
            <a:off x="304800" y="6400800"/>
            <a:ext cx="2571750" cy="369332"/>
          </a:xfrm>
          <a:prstGeom prst="rect">
            <a:avLst/>
          </a:prstGeom>
          <a:noFill/>
        </p:spPr>
        <p:txBody>
          <a:bodyPr wrap="square" rtlCol="0">
            <a:spAutoFit/>
          </a:bodyPr>
          <a:lstStyle/>
          <a:p>
            <a:pPr algn="r">
              <a:defRPr/>
            </a:pPr>
            <a:r>
              <a:rPr lang="en-US" sz="900" dirty="0" smtClean="0">
                <a:solidFill>
                  <a:srgbClr val="6D6E70"/>
                </a:solidFill>
              </a:rPr>
              <a:t>Powerful and effective pronunciation instruction</a:t>
            </a:r>
          </a:p>
        </p:txBody>
      </p:sp>
      <p:sp>
        <p:nvSpPr>
          <p:cNvPr id="22" name="Rectangle 21"/>
          <p:cNvSpPr/>
          <p:nvPr userDrawn="1"/>
        </p:nvSpPr>
        <p:spPr>
          <a:xfrm>
            <a:off x="0" y="0"/>
            <a:ext cx="9144000" cy="3701700"/>
          </a:xfrm>
          <a:prstGeom prst="rect">
            <a:avLst/>
          </a:prstGeom>
          <a:solidFill>
            <a:srgbClr val="37005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Tree>
    <p:extLst>
      <p:ext uri="{BB962C8B-B14F-4D97-AF65-F5344CB8AC3E}">
        <p14:creationId xmlns:p14="http://schemas.microsoft.com/office/powerpoint/2010/main" val="72474497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8_Section Header">
    <p:bg>
      <p:bgPr>
        <a:gradFill>
          <a:gsLst>
            <a:gs pos="47000">
              <a:schemeClr val="accent2">
                <a:lumMod val="90000"/>
                <a:lumOff val="10000"/>
              </a:schemeClr>
            </a:gs>
            <a:gs pos="71000">
              <a:schemeClr val="bg1"/>
            </a:gs>
            <a:gs pos="60000">
              <a:schemeClr val="accent1">
                <a:tint val="44500"/>
                <a:satMod val="160000"/>
              </a:schemeClr>
            </a:gs>
            <a:gs pos="100000">
              <a:schemeClr val="bg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44" y="3972304"/>
            <a:ext cx="5417344" cy="1666496"/>
          </a:xfrm>
        </p:spPr>
        <p:txBody>
          <a:bodyPr anchor="t" anchorCtr="0"/>
          <a:lstStyle>
            <a:lvl1pPr algn="l">
              <a:buNone/>
              <a:defRPr kumimoji="0" lang="en-US" sz="2400" kern="1200" dirty="0" smtClean="0">
                <a:solidFill>
                  <a:schemeClr val="tx2"/>
                </a:solidFill>
                <a:latin typeface="+mn-lt"/>
                <a:ea typeface="+mn-ea"/>
                <a:cs typeface="+mn-cs"/>
              </a:defRPr>
            </a:lvl1pPr>
          </a:lstStyle>
          <a:p>
            <a:r>
              <a:rPr kumimoji="0" lang="en-US" dirty="0" smtClean="0"/>
              <a:t>Click to edit Master title style</a:t>
            </a:r>
            <a:endParaRPr kumimoji="0" lang="en-US" dirty="0"/>
          </a:p>
        </p:txBody>
      </p:sp>
      <p:sp>
        <p:nvSpPr>
          <p:cNvPr id="6" name="Slide Number Placeholder 5"/>
          <p:cNvSpPr>
            <a:spLocks noGrp="1"/>
          </p:cNvSpPr>
          <p:nvPr>
            <p:ph type="sldNum" sz="quarter" idx="12"/>
          </p:nvPr>
        </p:nvSpPr>
        <p:spPr>
          <a:xfrm>
            <a:off x="8176607" y="6370320"/>
            <a:ext cx="800100" cy="365760"/>
          </a:xfrm>
          <a:prstGeom prst="rect">
            <a:avLst/>
          </a:prstGeom>
        </p:spPr>
        <p:txBody>
          <a:bodyPr/>
          <a:lstStyle/>
          <a:p>
            <a:fld id="{21DEFB65-9709-4E16-ACF2-C8FD3A9083E3}" type="slidenum">
              <a:rPr lang="en-US" smtClean="0">
                <a:solidFill>
                  <a:srgbClr val="000000"/>
                </a:solidFill>
              </a:rPr>
              <a:pPr/>
              <a:t>‹#›</a:t>
            </a:fld>
            <a:endParaRPr lang="en-US" dirty="0">
              <a:solidFill>
                <a:srgbClr val="000000"/>
              </a:solidFill>
            </a:endParaRPr>
          </a:p>
        </p:txBody>
      </p:sp>
      <p:sp>
        <p:nvSpPr>
          <p:cNvPr id="9" name="Rectangle 8"/>
          <p:cNvSpPr/>
          <p:nvPr userDrawn="1"/>
        </p:nvSpPr>
        <p:spPr>
          <a:xfrm flipV="1">
            <a:off x="5410182" y="390071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0" name="Rectangle 9"/>
          <p:cNvSpPr/>
          <p:nvPr userDrawn="1"/>
        </p:nvSpPr>
        <p:spPr>
          <a:xfrm flipV="1">
            <a:off x="5410200" y="398772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1" name="Rectangle 10"/>
          <p:cNvSpPr/>
          <p:nvPr userDrawn="1"/>
        </p:nvSpPr>
        <p:spPr>
          <a:xfrm flipV="1">
            <a:off x="5410200" y="420587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2" name="Rectangle 11"/>
          <p:cNvSpPr/>
          <p:nvPr userDrawn="1"/>
        </p:nvSpPr>
        <p:spPr>
          <a:xfrm flipV="1">
            <a:off x="5410200" y="425511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3" name="Rectangle 12"/>
          <p:cNvSpPr/>
          <p:nvPr userDrawn="1"/>
        </p:nvSpPr>
        <p:spPr>
          <a:xfrm flipV="1">
            <a:off x="5410200" y="429028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useBgFill="1">
        <p:nvSpPr>
          <p:cNvPr id="14" name="Rounded Rectangle 13"/>
          <p:cNvSpPr/>
          <p:nvPr userDrawn="1"/>
        </p:nvSpPr>
        <p:spPr bwMode="white">
          <a:xfrm>
            <a:off x="5410200" y="405311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useBgFill="1">
        <p:nvSpPr>
          <p:cNvPr id="15" name="Rounded Rectangle 14"/>
          <p:cNvSpPr/>
          <p:nvPr userDrawn="1"/>
        </p:nvSpPr>
        <p:spPr bwMode="white">
          <a:xfrm>
            <a:off x="7376507" y="415169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6" name="Rectangle 15"/>
          <p:cNvSpPr/>
          <p:nvPr userDrawn="1"/>
        </p:nvSpPr>
        <p:spPr>
          <a:xfrm>
            <a:off x="1" y="374037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7" name="Rectangle 16"/>
          <p:cNvSpPr/>
          <p:nvPr userDrawn="1"/>
        </p:nvSpPr>
        <p:spPr>
          <a:xfrm>
            <a:off x="0" y="3766237"/>
            <a:ext cx="9144001" cy="140677"/>
          </a:xfrm>
          <a:prstGeom prst="rect">
            <a:avLst/>
          </a:prstGeom>
          <a:solidFill>
            <a:srgbClr val="540054"/>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8" name="Rectangle 17"/>
          <p:cNvSpPr/>
          <p:nvPr userDrawn="1"/>
        </p:nvSpPr>
        <p:spPr>
          <a:xfrm flipV="1">
            <a:off x="6414051" y="3733800"/>
            <a:ext cx="2729950" cy="248432"/>
          </a:xfrm>
          <a:prstGeom prst="rect">
            <a:avLst/>
          </a:prstGeom>
          <a:solidFill>
            <a:srgbClr val="540054"/>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pic>
        <p:nvPicPr>
          <p:cNvPr id="19" name="Picture 2" descr="http://www.iub.edu/%7Eiubmap/bloomington/img/branding/iub_white-large.g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53112" y="6324600"/>
            <a:ext cx="1995488" cy="476250"/>
          </a:xfrm>
          <a:prstGeom prst="rect">
            <a:avLst/>
          </a:prstGeom>
          <a:noFill/>
          <a:extLst>
            <a:ext uri="{909E8E84-426E-40DD-AFC4-6F175D3DCCD1}">
              <a14:hiddenFill xmlns:a14="http://schemas.microsoft.com/office/drawing/2010/main">
                <a:solidFill>
                  <a:srgbClr val="FFFFFF"/>
                </a:solidFill>
              </a14:hiddenFill>
            </a:ext>
          </a:extLst>
        </p:spPr>
      </p:pic>
      <p:sp>
        <p:nvSpPr>
          <p:cNvPr id="20" name="Footer Placeholder 4"/>
          <p:cNvSpPr txBox="1">
            <a:spLocks/>
          </p:cNvSpPr>
          <p:nvPr userDrawn="1"/>
        </p:nvSpPr>
        <p:spPr>
          <a:xfrm>
            <a:off x="2876550" y="6400800"/>
            <a:ext cx="2362200" cy="304800"/>
          </a:xfrm>
          <a:prstGeom prst="rect">
            <a:avLst/>
          </a:prstGeom>
        </p:spPr>
        <p:txBody>
          <a:bodyPr vert="horz"/>
          <a:lstStyle>
            <a:defPPr>
              <a:defRPr lang="en-US"/>
            </a:defPPr>
            <a:lvl1pPr marL="0" algn="r" defTabSz="914400" rtl="0" eaLnBrk="1" latinLnBrk="0" hangingPunct="1">
              <a:defRPr kumimoji="0" sz="8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solidFill>
                  <a:srgbClr val="6D6E70"/>
                </a:solidFill>
              </a:rPr>
              <a:t>MA in theoretical and applied linguistics, </a:t>
            </a:r>
            <a:r>
              <a:rPr lang="en-US" dirty="0" err="1" smtClean="0">
                <a:solidFill>
                  <a:srgbClr val="6D6E70"/>
                </a:solidFill>
              </a:rPr>
              <a:t>Universitat</a:t>
            </a:r>
            <a:r>
              <a:rPr lang="en-US" dirty="0" smtClean="0">
                <a:solidFill>
                  <a:srgbClr val="6D6E70"/>
                </a:solidFill>
              </a:rPr>
              <a:t> </a:t>
            </a:r>
            <a:r>
              <a:rPr lang="en-US" dirty="0" err="1" smtClean="0">
                <a:solidFill>
                  <a:srgbClr val="6D6E70"/>
                </a:solidFill>
              </a:rPr>
              <a:t>Pompeu</a:t>
            </a:r>
            <a:r>
              <a:rPr lang="en-US" dirty="0" smtClean="0">
                <a:solidFill>
                  <a:srgbClr val="6D6E70"/>
                </a:solidFill>
              </a:rPr>
              <a:t> </a:t>
            </a:r>
            <a:r>
              <a:rPr lang="en-US" dirty="0" err="1" smtClean="0">
                <a:solidFill>
                  <a:srgbClr val="6D6E70"/>
                </a:solidFill>
              </a:rPr>
              <a:t>Fabra</a:t>
            </a:r>
            <a:r>
              <a:rPr lang="en-US" dirty="0" smtClean="0">
                <a:solidFill>
                  <a:srgbClr val="6D6E70"/>
                </a:solidFill>
              </a:rPr>
              <a:t> -- Isabelle Darcy</a:t>
            </a:r>
          </a:p>
        </p:txBody>
      </p:sp>
      <p:sp>
        <p:nvSpPr>
          <p:cNvPr id="21" name="TextBox 20"/>
          <p:cNvSpPr txBox="1"/>
          <p:nvPr userDrawn="1"/>
        </p:nvSpPr>
        <p:spPr>
          <a:xfrm>
            <a:off x="304800" y="6400800"/>
            <a:ext cx="2571750" cy="369332"/>
          </a:xfrm>
          <a:prstGeom prst="rect">
            <a:avLst/>
          </a:prstGeom>
          <a:noFill/>
        </p:spPr>
        <p:txBody>
          <a:bodyPr wrap="square" rtlCol="0">
            <a:spAutoFit/>
          </a:bodyPr>
          <a:lstStyle/>
          <a:p>
            <a:pPr algn="r">
              <a:defRPr/>
            </a:pPr>
            <a:r>
              <a:rPr lang="en-US" sz="900" dirty="0" smtClean="0">
                <a:solidFill>
                  <a:srgbClr val="6D6E70"/>
                </a:solidFill>
              </a:rPr>
              <a:t>Powerful and effective pronunciation instruction</a:t>
            </a:r>
          </a:p>
        </p:txBody>
      </p:sp>
      <p:sp>
        <p:nvSpPr>
          <p:cNvPr id="22" name="Rectangle 21"/>
          <p:cNvSpPr/>
          <p:nvPr userDrawn="1"/>
        </p:nvSpPr>
        <p:spPr>
          <a:xfrm>
            <a:off x="0" y="0"/>
            <a:ext cx="9144000" cy="3701700"/>
          </a:xfrm>
          <a:prstGeom prst="rect">
            <a:avLst/>
          </a:prstGeom>
          <a:solidFill>
            <a:srgbClr val="37005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Tree>
    <p:extLst>
      <p:ext uri="{BB962C8B-B14F-4D97-AF65-F5344CB8AC3E}">
        <p14:creationId xmlns:p14="http://schemas.microsoft.com/office/powerpoint/2010/main" val="76358062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userDrawn="1">
  <p:cSld name="9_Section Header">
    <p:bg>
      <p:bgPr>
        <a:gradFill>
          <a:gsLst>
            <a:gs pos="47000">
              <a:schemeClr val="accent2">
                <a:lumMod val="90000"/>
                <a:lumOff val="10000"/>
              </a:schemeClr>
            </a:gs>
            <a:gs pos="71000">
              <a:schemeClr val="bg1"/>
            </a:gs>
            <a:gs pos="60000">
              <a:schemeClr val="accent1">
                <a:tint val="44500"/>
                <a:satMod val="160000"/>
              </a:schemeClr>
            </a:gs>
            <a:gs pos="100000">
              <a:schemeClr val="bg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44" y="3972304"/>
            <a:ext cx="5417344" cy="1666496"/>
          </a:xfrm>
        </p:spPr>
        <p:txBody>
          <a:bodyPr anchor="t" anchorCtr="0"/>
          <a:lstStyle>
            <a:lvl1pPr algn="l">
              <a:buNone/>
              <a:defRPr kumimoji="0" lang="en-US" sz="2400" kern="1200" dirty="0" smtClean="0">
                <a:solidFill>
                  <a:schemeClr val="tx2"/>
                </a:solidFill>
                <a:latin typeface="+mn-lt"/>
                <a:ea typeface="+mn-ea"/>
                <a:cs typeface="+mn-cs"/>
              </a:defRPr>
            </a:lvl1pPr>
          </a:lstStyle>
          <a:p>
            <a:r>
              <a:rPr kumimoji="0" lang="en-US" dirty="0" smtClean="0"/>
              <a:t>Click to edit Master title style</a:t>
            </a:r>
            <a:endParaRPr kumimoji="0" lang="en-US" dirty="0"/>
          </a:p>
        </p:txBody>
      </p:sp>
      <p:sp>
        <p:nvSpPr>
          <p:cNvPr id="6" name="Slide Number Placeholder 5"/>
          <p:cNvSpPr>
            <a:spLocks noGrp="1"/>
          </p:cNvSpPr>
          <p:nvPr>
            <p:ph type="sldNum" sz="quarter" idx="12"/>
          </p:nvPr>
        </p:nvSpPr>
        <p:spPr>
          <a:xfrm>
            <a:off x="8176607" y="6370320"/>
            <a:ext cx="800100" cy="365760"/>
          </a:xfrm>
          <a:prstGeom prst="rect">
            <a:avLst/>
          </a:prstGeom>
        </p:spPr>
        <p:txBody>
          <a:bodyPr/>
          <a:lstStyle/>
          <a:p>
            <a:fld id="{21DEFB65-9709-4E16-ACF2-C8FD3A9083E3}" type="slidenum">
              <a:rPr lang="en-US" smtClean="0">
                <a:solidFill>
                  <a:srgbClr val="000000"/>
                </a:solidFill>
              </a:rPr>
              <a:pPr/>
              <a:t>‹#›</a:t>
            </a:fld>
            <a:endParaRPr lang="en-US" dirty="0">
              <a:solidFill>
                <a:srgbClr val="000000"/>
              </a:solidFill>
            </a:endParaRPr>
          </a:p>
        </p:txBody>
      </p:sp>
      <p:sp>
        <p:nvSpPr>
          <p:cNvPr id="9" name="Rectangle 8"/>
          <p:cNvSpPr/>
          <p:nvPr userDrawn="1"/>
        </p:nvSpPr>
        <p:spPr>
          <a:xfrm flipV="1">
            <a:off x="5410182" y="390071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0" name="Rectangle 9"/>
          <p:cNvSpPr/>
          <p:nvPr userDrawn="1"/>
        </p:nvSpPr>
        <p:spPr>
          <a:xfrm flipV="1">
            <a:off x="5410200" y="398772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1" name="Rectangle 10"/>
          <p:cNvSpPr/>
          <p:nvPr userDrawn="1"/>
        </p:nvSpPr>
        <p:spPr>
          <a:xfrm flipV="1">
            <a:off x="5410200" y="420587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2" name="Rectangle 11"/>
          <p:cNvSpPr/>
          <p:nvPr userDrawn="1"/>
        </p:nvSpPr>
        <p:spPr>
          <a:xfrm flipV="1">
            <a:off x="5410200" y="425511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3" name="Rectangle 12"/>
          <p:cNvSpPr/>
          <p:nvPr userDrawn="1"/>
        </p:nvSpPr>
        <p:spPr>
          <a:xfrm flipV="1">
            <a:off x="5410200" y="429028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useBgFill="1">
        <p:nvSpPr>
          <p:cNvPr id="14" name="Rounded Rectangle 13"/>
          <p:cNvSpPr/>
          <p:nvPr userDrawn="1"/>
        </p:nvSpPr>
        <p:spPr bwMode="white">
          <a:xfrm>
            <a:off x="5410200" y="405311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useBgFill="1">
        <p:nvSpPr>
          <p:cNvPr id="15" name="Rounded Rectangle 14"/>
          <p:cNvSpPr/>
          <p:nvPr userDrawn="1"/>
        </p:nvSpPr>
        <p:spPr bwMode="white">
          <a:xfrm>
            <a:off x="7376507" y="415169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6" name="Rectangle 15"/>
          <p:cNvSpPr/>
          <p:nvPr userDrawn="1"/>
        </p:nvSpPr>
        <p:spPr>
          <a:xfrm>
            <a:off x="1" y="374037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7" name="Rectangle 16"/>
          <p:cNvSpPr/>
          <p:nvPr userDrawn="1"/>
        </p:nvSpPr>
        <p:spPr>
          <a:xfrm>
            <a:off x="0" y="3766237"/>
            <a:ext cx="9144001" cy="140677"/>
          </a:xfrm>
          <a:prstGeom prst="rect">
            <a:avLst/>
          </a:prstGeom>
          <a:solidFill>
            <a:srgbClr val="540054"/>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8" name="Rectangle 17"/>
          <p:cNvSpPr/>
          <p:nvPr userDrawn="1"/>
        </p:nvSpPr>
        <p:spPr>
          <a:xfrm flipV="1">
            <a:off x="6414051" y="3733800"/>
            <a:ext cx="2729950" cy="248432"/>
          </a:xfrm>
          <a:prstGeom prst="rect">
            <a:avLst/>
          </a:prstGeom>
          <a:solidFill>
            <a:srgbClr val="540054"/>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pic>
        <p:nvPicPr>
          <p:cNvPr id="19" name="Picture 2" descr="http://www.iub.edu/%7Eiubmap/bloomington/img/branding/iub_white-large.g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53112" y="6324600"/>
            <a:ext cx="1995488" cy="476250"/>
          </a:xfrm>
          <a:prstGeom prst="rect">
            <a:avLst/>
          </a:prstGeom>
          <a:noFill/>
          <a:extLst>
            <a:ext uri="{909E8E84-426E-40DD-AFC4-6F175D3DCCD1}">
              <a14:hiddenFill xmlns:a14="http://schemas.microsoft.com/office/drawing/2010/main">
                <a:solidFill>
                  <a:srgbClr val="FFFFFF"/>
                </a:solidFill>
              </a14:hiddenFill>
            </a:ext>
          </a:extLst>
        </p:spPr>
      </p:pic>
      <p:sp>
        <p:nvSpPr>
          <p:cNvPr id="20" name="Footer Placeholder 4"/>
          <p:cNvSpPr txBox="1">
            <a:spLocks/>
          </p:cNvSpPr>
          <p:nvPr userDrawn="1"/>
        </p:nvSpPr>
        <p:spPr>
          <a:xfrm>
            <a:off x="2876550" y="6400800"/>
            <a:ext cx="2362200" cy="304800"/>
          </a:xfrm>
          <a:prstGeom prst="rect">
            <a:avLst/>
          </a:prstGeom>
        </p:spPr>
        <p:txBody>
          <a:bodyPr vert="horz"/>
          <a:lstStyle>
            <a:defPPr>
              <a:defRPr lang="en-US"/>
            </a:defPPr>
            <a:lvl1pPr marL="0" algn="r" defTabSz="914400" rtl="0" eaLnBrk="1" latinLnBrk="0" hangingPunct="1">
              <a:defRPr kumimoji="0" sz="8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solidFill>
                  <a:srgbClr val="6D6E70"/>
                </a:solidFill>
              </a:rPr>
              <a:t>MA in theoretical and applied linguistics, </a:t>
            </a:r>
            <a:r>
              <a:rPr lang="en-US" dirty="0" err="1" smtClean="0">
                <a:solidFill>
                  <a:srgbClr val="6D6E70"/>
                </a:solidFill>
              </a:rPr>
              <a:t>Universitat</a:t>
            </a:r>
            <a:r>
              <a:rPr lang="en-US" dirty="0" smtClean="0">
                <a:solidFill>
                  <a:srgbClr val="6D6E70"/>
                </a:solidFill>
              </a:rPr>
              <a:t> </a:t>
            </a:r>
            <a:r>
              <a:rPr lang="en-US" dirty="0" err="1" smtClean="0">
                <a:solidFill>
                  <a:srgbClr val="6D6E70"/>
                </a:solidFill>
              </a:rPr>
              <a:t>Pompeu</a:t>
            </a:r>
            <a:r>
              <a:rPr lang="en-US" dirty="0" smtClean="0">
                <a:solidFill>
                  <a:srgbClr val="6D6E70"/>
                </a:solidFill>
              </a:rPr>
              <a:t> </a:t>
            </a:r>
            <a:r>
              <a:rPr lang="en-US" dirty="0" err="1" smtClean="0">
                <a:solidFill>
                  <a:srgbClr val="6D6E70"/>
                </a:solidFill>
              </a:rPr>
              <a:t>Fabra</a:t>
            </a:r>
            <a:r>
              <a:rPr lang="en-US" dirty="0" smtClean="0">
                <a:solidFill>
                  <a:srgbClr val="6D6E70"/>
                </a:solidFill>
              </a:rPr>
              <a:t> -- Isabelle Darcy</a:t>
            </a:r>
          </a:p>
        </p:txBody>
      </p:sp>
      <p:sp>
        <p:nvSpPr>
          <p:cNvPr id="21" name="TextBox 20"/>
          <p:cNvSpPr txBox="1"/>
          <p:nvPr userDrawn="1"/>
        </p:nvSpPr>
        <p:spPr>
          <a:xfrm>
            <a:off x="304800" y="6400800"/>
            <a:ext cx="2571750" cy="369332"/>
          </a:xfrm>
          <a:prstGeom prst="rect">
            <a:avLst/>
          </a:prstGeom>
          <a:noFill/>
        </p:spPr>
        <p:txBody>
          <a:bodyPr wrap="square" rtlCol="0">
            <a:spAutoFit/>
          </a:bodyPr>
          <a:lstStyle/>
          <a:p>
            <a:pPr algn="r">
              <a:defRPr/>
            </a:pPr>
            <a:r>
              <a:rPr lang="en-US" sz="900" dirty="0" smtClean="0">
                <a:solidFill>
                  <a:srgbClr val="6D6E70"/>
                </a:solidFill>
              </a:rPr>
              <a:t>Powerful and effective pronunciation instruction</a:t>
            </a:r>
          </a:p>
        </p:txBody>
      </p:sp>
      <p:sp>
        <p:nvSpPr>
          <p:cNvPr id="22" name="Rectangle 21"/>
          <p:cNvSpPr/>
          <p:nvPr userDrawn="1"/>
        </p:nvSpPr>
        <p:spPr>
          <a:xfrm>
            <a:off x="0" y="0"/>
            <a:ext cx="9144000" cy="3701700"/>
          </a:xfrm>
          <a:prstGeom prst="rect">
            <a:avLst/>
          </a:prstGeom>
          <a:solidFill>
            <a:srgbClr val="37005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Tree>
    <p:extLst>
      <p:ext uri="{BB962C8B-B14F-4D97-AF65-F5344CB8AC3E}">
        <p14:creationId xmlns:p14="http://schemas.microsoft.com/office/powerpoint/2010/main" val="291122573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userDrawn="1">
  <p:cSld name="10_Section Header">
    <p:bg>
      <p:bgPr>
        <a:gradFill>
          <a:gsLst>
            <a:gs pos="47000">
              <a:schemeClr val="accent2">
                <a:lumMod val="90000"/>
                <a:lumOff val="10000"/>
              </a:schemeClr>
            </a:gs>
            <a:gs pos="71000">
              <a:schemeClr val="bg1"/>
            </a:gs>
            <a:gs pos="60000">
              <a:schemeClr val="accent1">
                <a:tint val="44500"/>
                <a:satMod val="160000"/>
              </a:schemeClr>
            </a:gs>
            <a:gs pos="100000">
              <a:schemeClr val="bg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44" y="3972304"/>
            <a:ext cx="5417344" cy="1666496"/>
          </a:xfrm>
        </p:spPr>
        <p:txBody>
          <a:bodyPr anchor="t" anchorCtr="0"/>
          <a:lstStyle>
            <a:lvl1pPr algn="l">
              <a:buNone/>
              <a:defRPr kumimoji="0" lang="en-US" sz="2400" kern="1200" dirty="0" smtClean="0">
                <a:solidFill>
                  <a:schemeClr val="tx2"/>
                </a:solidFill>
                <a:latin typeface="+mn-lt"/>
                <a:ea typeface="+mn-ea"/>
                <a:cs typeface="+mn-cs"/>
              </a:defRPr>
            </a:lvl1pPr>
          </a:lstStyle>
          <a:p>
            <a:r>
              <a:rPr kumimoji="0" lang="en-US" dirty="0" smtClean="0"/>
              <a:t>Click to edit Master title style</a:t>
            </a:r>
            <a:endParaRPr kumimoji="0" lang="en-US" dirty="0"/>
          </a:p>
        </p:txBody>
      </p:sp>
      <p:sp>
        <p:nvSpPr>
          <p:cNvPr id="6" name="Slide Number Placeholder 5"/>
          <p:cNvSpPr>
            <a:spLocks noGrp="1"/>
          </p:cNvSpPr>
          <p:nvPr>
            <p:ph type="sldNum" sz="quarter" idx="12"/>
          </p:nvPr>
        </p:nvSpPr>
        <p:spPr>
          <a:xfrm>
            <a:off x="8176607" y="6370320"/>
            <a:ext cx="800100" cy="365760"/>
          </a:xfrm>
          <a:prstGeom prst="rect">
            <a:avLst/>
          </a:prstGeom>
        </p:spPr>
        <p:txBody>
          <a:bodyPr/>
          <a:lstStyle/>
          <a:p>
            <a:fld id="{21DEFB65-9709-4E16-ACF2-C8FD3A9083E3}" type="slidenum">
              <a:rPr lang="en-US" smtClean="0">
                <a:solidFill>
                  <a:srgbClr val="000000"/>
                </a:solidFill>
              </a:rPr>
              <a:pPr/>
              <a:t>‹#›</a:t>
            </a:fld>
            <a:endParaRPr lang="en-US" dirty="0">
              <a:solidFill>
                <a:srgbClr val="000000"/>
              </a:solidFill>
            </a:endParaRPr>
          </a:p>
        </p:txBody>
      </p:sp>
      <p:sp>
        <p:nvSpPr>
          <p:cNvPr id="9" name="Rectangle 8"/>
          <p:cNvSpPr/>
          <p:nvPr userDrawn="1"/>
        </p:nvSpPr>
        <p:spPr>
          <a:xfrm flipV="1">
            <a:off x="5410182" y="390071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0" name="Rectangle 9"/>
          <p:cNvSpPr/>
          <p:nvPr userDrawn="1"/>
        </p:nvSpPr>
        <p:spPr>
          <a:xfrm flipV="1">
            <a:off x="5410200" y="398772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1" name="Rectangle 10"/>
          <p:cNvSpPr/>
          <p:nvPr userDrawn="1"/>
        </p:nvSpPr>
        <p:spPr>
          <a:xfrm flipV="1">
            <a:off x="5410200" y="420587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2" name="Rectangle 11"/>
          <p:cNvSpPr/>
          <p:nvPr userDrawn="1"/>
        </p:nvSpPr>
        <p:spPr>
          <a:xfrm flipV="1">
            <a:off x="5410200" y="425511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3" name="Rectangle 12"/>
          <p:cNvSpPr/>
          <p:nvPr userDrawn="1"/>
        </p:nvSpPr>
        <p:spPr>
          <a:xfrm flipV="1">
            <a:off x="5410200" y="429028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useBgFill="1">
        <p:nvSpPr>
          <p:cNvPr id="14" name="Rounded Rectangle 13"/>
          <p:cNvSpPr/>
          <p:nvPr userDrawn="1"/>
        </p:nvSpPr>
        <p:spPr bwMode="white">
          <a:xfrm>
            <a:off x="5410200" y="405311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useBgFill="1">
        <p:nvSpPr>
          <p:cNvPr id="15" name="Rounded Rectangle 14"/>
          <p:cNvSpPr/>
          <p:nvPr userDrawn="1"/>
        </p:nvSpPr>
        <p:spPr bwMode="white">
          <a:xfrm>
            <a:off x="7376507" y="415169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6" name="Rectangle 15"/>
          <p:cNvSpPr/>
          <p:nvPr userDrawn="1"/>
        </p:nvSpPr>
        <p:spPr>
          <a:xfrm>
            <a:off x="1" y="374037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7" name="Rectangle 16"/>
          <p:cNvSpPr/>
          <p:nvPr userDrawn="1"/>
        </p:nvSpPr>
        <p:spPr>
          <a:xfrm>
            <a:off x="0" y="3766237"/>
            <a:ext cx="9144001" cy="140677"/>
          </a:xfrm>
          <a:prstGeom prst="rect">
            <a:avLst/>
          </a:prstGeom>
          <a:solidFill>
            <a:srgbClr val="540054"/>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8" name="Rectangle 17"/>
          <p:cNvSpPr/>
          <p:nvPr userDrawn="1"/>
        </p:nvSpPr>
        <p:spPr>
          <a:xfrm flipV="1">
            <a:off x="6414051" y="3733800"/>
            <a:ext cx="2729950" cy="248432"/>
          </a:xfrm>
          <a:prstGeom prst="rect">
            <a:avLst/>
          </a:prstGeom>
          <a:solidFill>
            <a:srgbClr val="540054"/>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pic>
        <p:nvPicPr>
          <p:cNvPr id="19" name="Picture 2" descr="http://www.iub.edu/%7Eiubmap/bloomington/img/branding/iub_white-large.g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53112" y="6324600"/>
            <a:ext cx="1995488" cy="476250"/>
          </a:xfrm>
          <a:prstGeom prst="rect">
            <a:avLst/>
          </a:prstGeom>
          <a:noFill/>
          <a:extLst>
            <a:ext uri="{909E8E84-426E-40DD-AFC4-6F175D3DCCD1}">
              <a14:hiddenFill xmlns:a14="http://schemas.microsoft.com/office/drawing/2010/main">
                <a:solidFill>
                  <a:srgbClr val="FFFFFF"/>
                </a:solidFill>
              </a14:hiddenFill>
            </a:ext>
          </a:extLst>
        </p:spPr>
      </p:pic>
      <p:sp>
        <p:nvSpPr>
          <p:cNvPr id="20" name="Footer Placeholder 4"/>
          <p:cNvSpPr txBox="1">
            <a:spLocks/>
          </p:cNvSpPr>
          <p:nvPr userDrawn="1"/>
        </p:nvSpPr>
        <p:spPr>
          <a:xfrm>
            <a:off x="2876550" y="6400800"/>
            <a:ext cx="2362200" cy="304800"/>
          </a:xfrm>
          <a:prstGeom prst="rect">
            <a:avLst/>
          </a:prstGeom>
        </p:spPr>
        <p:txBody>
          <a:bodyPr vert="horz"/>
          <a:lstStyle>
            <a:defPPr>
              <a:defRPr lang="en-US"/>
            </a:defPPr>
            <a:lvl1pPr marL="0" algn="r" defTabSz="914400" rtl="0" eaLnBrk="1" latinLnBrk="0" hangingPunct="1">
              <a:defRPr kumimoji="0" sz="8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solidFill>
                  <a:srgbClr val="6D6E70"/>
                </a:solidFill>
              </a:rPr>
              <a:t>MA in theoretical and applied linguistics, </a:t>
            </a:r>
            <a:r>
              <a:rPr lang="en-US" dirty="0" err="1" smtClean="0">
                <a:solidFill>
                  <a:srgbClr val="6D6E70"/>
                </a:solidFill>
              </a:rPr>
              <a:t>Universitat</a:t>
            </a:r>
            <a:r>
              <a:rPr lang="en-US" dirty="0" smtClean="0">
                <a:solidFill>
                  <a:srgbClr val="6D6E70"/>
                </a:solidFill>
              </a:rPr>
              <a:t> </a:t>
            </a:r>
            <a:r>
              <a:rPr lang="en-US" dirty="0" err="1" smtClean="0">
                <a:solidFill>
                  <a:srgbClr val="6D6E70"/>
                </a:solidFill>
              </a:rPr>
              <a:t>Pompeu</a:t>
            </a:r>
            <a:r>
              <a:rPr lang="en-US" dirty="0" smtClean="0">
                <a:solidFill>
                  <a:srgbClr val="6D6E70"/>
                </a:solidFill>
              </a:rPr>
              <a:t> </a:t>
            </a:r>
            <a:r>
              <a:rPr lang="en-US" dirty="0" err="1" smtClean="0">
                <a:solidFill>
                  <a:srgbClr val="6D6E70"/>
                </a:solidFill>
              </a:rPr>
              <a:t>Fabra</a:t>
            </a:r>
            <a:r>
              <a:rPr lang="en-US" dirty="0" smtClean="0">
                <a:solidFill>
                  <a:srgbClr val="6D6E70"/>
                </a:solidFill>
              </a:rPr>
              <a:t> -- Isabelle Darcy</a:t>
            </a:r>
          </a:p>
        </p:txBody>
      </p:sp>
      <p:sp>
        <p:nvSpPr>
          <p:cNvPr id="21" name="TextBox 20"/>
          <p:cNvSpPr txBox="1"/>
          <p:nvPr userDrawn="1"/>
        </p:nvSpPr>
        <p:spPr>
          <a:xfrm>
            <a:off x="304800" y="6400800"/>
            <a:ext cx="2571750" cy="369332"/>
          </a:xfrm>
          <a:prstGeom prst="rect">
            <a:avLst/>
          </a:prstGeom>
          <a:noFill/>
        </p:spPr>
        <p:txBody>
          <a:bodyPr wrap="square" rtlCol="0">
            <a:spAutoFit/>
          </a:bodyPr>
          <a:lstStyle/>
          <a:p>
            <a:pPr algn="r">
              <a:defRPr/>
            </a:pPr>
            <a:r>
              <a:rPr lang="en-US" sz="900" dirty="0" smtClean="0">
                <a:solidFill>
                  <a:srgbClr val="6D6E70"/>
                </a:solidFill>
              </a:rPr>
              <a:t>Powerful and effective pronunciation instruction</a:t>
            </a:r>
          </a:p>
        </p:txBody>
      </p:sp>
      <p:sp>
        <p:nvSpPr>
          <p:cNvPr id="22" name="Rectangle 21"/>
          <p:cNvSpPr/>
          <p:nvPr userDrawn="1"/>
        </p:nvSpPr>
        <p:spPr>
          <a:xfrm>
            <a:off x="0" y="0"/>
            <a:ext cx="9144000" cy="3701700"/>
          </a:xfrm>
          <a:prstGeom prst="rect">
            <a:avLst/>
          </a:prstGeom>
          <a:solidFill>
            <a:srgbClr val="37005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Tree>
    <p:extLst>
      <p:ext uri="{BB962C8B-B14F-4D97-AF65-F5344CB8AC3E}">
        <p14:creationId xmlns:p14="http://schemas.microsoft.com/office/powerpoint/2010/main" val="40005396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userDrawn="1">
  <p:cSld name="11_Section Header">
    <p:bg>
      <p:bgPr>
        <a:gradFill>
          <a:gsLst>
            <a:gs pos="47000">
              <a:schemeClr val="accent2">
                <a:lumMod val="90000"/>
                <a:lumOff val="10000"/>
              </a:schemeClr>
            </a:gs>
            <a:gs pos="71000">
              <a:schemeClr val="bg1"/>
            </a:gs>
            <a:gs pos="60000">
              <a:schemeClr val="accent1">
                <a:tint val="44500"/>
                <a:satMod val="160000"/>
              </a:schemeClr>
            </a:gs>
            <a:gs pos="100000">
              <a:schemeClr val="bg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44" y="3972304"/>
            <a:ext cx="5417344" cy="1666496"/>
          </a:xfrm>
        </p:spPr>
        <p:txBody>
          <a:bodyPr anchor="t" anchorCtr="0"/>
          <a:lstStyle>
            <a:lvl1pPr algn="l">
              <a:buNone/>
              <a:defRPr kumimoji="0" lang="en-US" sz="2400" kern="1200" dirty="0" smtClean="0">
                <a:solidFill>
                  <a:schemeClr val="tx2"/>
                </a:solidFill>
                <a:latin typeface="+mn-lt"/>
                <a:ea typeface="+mn-ea"/>
                <a:cs typeface="+mn-cs"/>
              </a:defRPr>
            </a:lvl1pPr>
          </a:lstStyle>
          <a:p>
            <a:r>
              <a:rPr kumimoji="0" lang="en-US" dirty="0" smtClean="0"/>
              <a:t>Click to edit Master title style</a:t>
            </a:r>
            <a:endParaRPr kumimoji="0" lang="en-US" dirty="0"/>
          </a:p>
        </p:txBody>
      </p:sp>
      <p:sp>
        <p:nvSpPr>
          <p:cNvPr id="6" name="Slide Number Placeholder 5"/>
          <p:cNvSpPr>
            <a:spLocks noGrp="1"/>
          </p:cNvSpPr>
          <p:nvPr>
            <p:ph type="sldNum" sz="quarter" idx="12"/>
          </p:nvPr>
        </p:nvSpPr>
        <p:spPr>
          <a:xfrm>
            <a:off x="8176607" y="6370320"/>
            <a:ext cx="800100" cy="365760"/>
          </a:xfrm>
          <a:prstGeom prst="rect">
            <a:avLst/>
          </a:prstGeom>
        </p:spPr>
        <p:txBody>
          <a:bodyPr/>
          <a:lstStyle/>
          <a:p>
            <a:fld id="{21DEFB65-9709-4E16-ACF2-C8FD3A9083E3}" type="slidenum">
              <a:rPr lang="en-US" smtClean="0">
                <a:solidFill>
                  <a:srgbClr val="000000"/>
                </a:solidFill>
              </a:rPr>
              <a:pPr/>
              <a:t>‹#›</a:t>
            </a:fld>
            <a:endParaRPr lang="en-US" dirty="0">
              <a:solidFill>
                <a:srgbClr val="000000"/>
              </a:solidFill>
            </a:endParaRPr>
          </a:p>
        </p:txBody>
      </p:sp>
      <p:sp>
        <p:nvSpPr>
          <p:cNvPr id="9" name="Rectangle 8"/>
          <p:cNvSpPr/>
          <p:nvPr userDrawn="1"/>
        </p:nvSpPr>
        <p:spPr>
          <a:xfrm flipV="1">
            <a:off x="5410182" y="390071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0" name="Rectangle 9"/>
          <p:cNvSpPr/>
          <p:nvPr userDrawn="1"/>
        </p:nvSpPr>
        <p:spPr>
          <a:xfrm flipV="1">
            <a:off x="5410200" y="398772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1" name="Rectangle 10"/>
          <p:cNvSpPr/>
          <p:nvPr userDrawn="1"/>
        </p:nvSpPr>
        <p:spPr>
          <a:xfrm flipV="1">
            <a:off x="5410200" y="420587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2" name="Rectangle 11"/>
          <p:cNvSpPr/>
          <p:nvPr userDrawn="1"/>
        </p:nvSpPr>
        <p:spPr>
          <a:xfrm flipV="1">
            <a:off x="5410200" y="425511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3" name="Rectangle 12"/>
          <p:cNvSpPr/>
          <p:nvPr userDrawn="1"/>
        </p:nvSpPr>
        <p:spPr>
          <a:xfrm flipV="1">
            <a:off x="5410200" y="429028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useBgFill="1">
        <p:nvSpPr>
          <p:cNvPr id="14" name="Rounded Rectangle 13"/>
          <p:cNvSpPr/>
          <p:nvPr userDrawn="1"/>
        </p:nvSpPr>
        <p:spPr bwMode="white">
          <a:xfrm>
            <a:off x="5410200" y="405311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useBgFill="1">
        <p:nvSpPr>
          <p:cNvPr id="15" name="Rounded Rectangle 14"/>
          <p:cNvSpPr/>
          <p:nvPr userDrawn="1"/>
        </p:nvSpPr>
        <p:spPr bwMode="white">
          <a:xfrm>
            <a:off x="7376507" y="415169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6" name="Rectangle 15"/>
          <p:cNvSpPr/>
          <p:nvPr userDrawn="1"/>
        </p:nvSpPr>
        <p:spPr>
          <a:xfrm>
            <a:off x="1" y="374037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7" name="Rectangle 16"/>
          <p:cNvSpPr/>
          <p:nvPr userDrawn="1"/>
        </p:nvSpPr>
        <p:spPr>
          <a:xfrm>
            <a:off x="0" y="3766237"/>
            <a:ext cx="9144001" cy="140677"/>
          </a:xfrm>
          <a:prstGeom prst="rect">
            <a:avLst/>
          </a:prstGeom>
          <a:solidFill>
            <a:srgbClr val="540054"/>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8" name="Rectangle 17"/>
          <p:cNvSpPr/>
          <p:nvPr userDrawn="1"/>
        </p:nvSpPr>
        <p:spPr>
          <a:xfrm flipV="1">
            <a:off x="6414051" y="3733800"/>
            <a:ext cx="2729950" cy="248432"/>
          </a:xfrm>
          <a:prstGeom prst="rect">
            <a:avLst/>
          </a:prstGeom>
          <a:solidFill>
            <a:srgbClr val="540054"/>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pic>
        <p:nvPicPr>
          <p:cNvPr id="19" name="Picture 2" descr="http://www.iub.edu/%7Eiubmap/bloomington/img/branding/iub_white-large.g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53112" y="6324600"/>
            <a:ext cx="1995488" cy="476250"/>
          </a:xfrm>
          <a:prstGeom prst="rect">
            <a:avLst/>
          </a:prstGeom>
          <a:noFill/>
          <a:extLst>
            <a:ext uri="{909E8E84-426E-40DD-AFC4-6F175D3DCCD1}">
              <a14:hiddenFill xmlns:a14="http://schemas.microsoft.com/office/drawing/2010/main">
                <a:solidFill>
                  <a:srgbClr val="FFFFFF"/>
                </a:solidFill>
              </a14:hiddenFill>
            </a:ext>
          </a:extLst>
        </p:spPr>
      </p:pic>
      <p:sp>
        <p:nvSpPr>
          <p:cNvPr id="20" name="Footer Placeholder 4"/>
          <p:cNvSpPr txBox="1">
            <a:spLocks/>
          </p:cNvSpPr>
          <p:nvPr userDrawn="1"/>
        </p:nvSpPr>
        <p:spPr>
          <a:xfrm>
            <a:off x="2876550" y="6400800"/>
            <a:ext cx="2362200" cy="304800"/>
          </a:xfrm>
          <a:prstGeom prst="rect">
            <a:avLst/>
          </a:prstGeom>
        </p:spPr>
        <p:txBody>
          <a:bodyPr vert="horz"/>
          <a:lstStyle>
            <a:defPPr>
              <a:defRPr lang="en-US"/>
            </a:defPPr>
            <a:lvl1pPr marL="0" algn="r" defTabSz="914400" rtl="0" eaLnBrk="1" latinLnBrk="0" hangingPunct="1">
              <a:defRPr kumimoji="0" sz="8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solidFill>
                  <a:srgbClr val="6D6E70"/>
                </a:solidFill>
              </a:rPr>
              <a:t>MA in theoretical and applied linguistics, </a:t>
            </a:r>
            <a:r>
              <a:rPr lang="en-US" dirty="0" err="1" smtClean="0">
                <a:solidFill>
                  <a:srgbClr val="6D6E70"/>
                </a:solidFill>
              </a:rPr>
              <a:t>Universitat</a:t>
            </a:r>
            <a:r>
              <a:rPr lang="en-US" dirty="0" smtClean="0">
                <a:solidFill>
                  <a:srgbClr val="6D6E70"/>
                </a:solidFill>
              </a:rPr>
              <a:t> </a:t>
            </a:r>
            <a:r>
              <a:rPr lang="en-US" dirty="0" err="1" smtClean="0">
                <a:solidFill>
                  <a:srgbClr val="6D6E70"/>
                </a:solidFill>
              </a:rPr>
              <a:t>Pompeu</a:t>
            </a:r>
            <a:r>
              <a:rPr lang="en-US" dirty="0" smtClean="0">
                <a:solidFill>
                  <a:srgbClr val="6D6E70"/>
                </a:solidFill>
              </a:rPr>
              <a:t> </a:t>
            </a:r>
            <a:r>
              <a:rPr lang="en-US" dirty="0" err="1" smtClean="0">
                <a:solidFill>
                  <a:srgbClr val="6D6E70"/>
                </a:solidFill>
              </a:rPr>
              <a:t>Fabra</a:t>
            </a:r>
            <a:r>
              <a:rPr lang="en-US" dirty="0" smtClean="0">
                <a:solidFill>
                  <a:srgbClr val="6D6E70"/>
                </a:solidFill>
              </a:rPr>
              <a:t> -- Isabelle Darcy</a:t>
            </a:r>
          </a:p>
        </p:txBody>
      </p:sp>
      <p:sp>
        <p:nvSpPr>
          <p:cNvPr id="21" name="TextBox 20"/>
          <p:cNvSpPr txBox="1"/>
          <p:nvPr userDrawn="1"/>
        </p:nvSpPr>
        <p:spPr>
          <a:xfrm>
            <a:off x="304800" y="6400800"/>
            <a:ext cx="2571750" cy="369332"/>
          </a:xfrm>
          <a:prstGeom prst="rect">
            <a:avLst/>
          </a:prstGeom>
          <a:noFill/>
        </p:spPr>
        <p:txBody>
          <a:bodyPr wrap="square" rtlCol="0">
            <a:spAutoFit/>
          </a:bodyPr>
          <a:lstStyle/>
          <a:p>
            <a:pPr algn="r">
              <a:defRPr/>
            </a:pPr>
            <a:r>
              <a:rPr lang="en-US" sz="900" dirty="0" smtClean="0">
                <a:solidFill>
                  <a:srgbClr val="6D6E70"/>
                </a:solidFill>
              </a:rPr>
              <a:t>Powerful and effective pronunciation instruction</a:t>
            </a:r>
          </a:p>
        </p:txBody>
      </p:sp>
      <p:sp>
        <p:nvSpPr>
          <p:cNvPr id="22" name="Rectangle 21"/>
          <p:cNvSpPr/>
          <p:nvPr userDrawn="1"/>
        </p:nvSpPr>
        <p:spPr>
          <a:xfrm>
            <a:off x="0" y="0"/>
            <a:ext cx="9144000" cy="3701700"/>
          </a:xfrm>
          <a:prstGeom prst="rect">
            <a:avLst/>
          </a:prstGeom>
          <a:solidFill>
            <a:srgbClr val="37005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Tree>
    <p:extLst>
      <p:ext uri="{BB962C8B-B14F-4D97-AF65-F5344CB8AC3E}">
        <p14:creationId xmlns:p14="http://schemas.microsoft.com/office/powerpoint/2010/main" val="422994877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12_Section Header">
    <p:bg>
      <p:bgPr>
        <a:gradFill>
          <a:gsLst>
            <a:gs pos="47000">
              <a:schemeClr val="accent2">
                <a:lumMod val="90000"/>
                <a:lumOff val="10000"/>
              </a:schemeClr>
            </a:gs>
            <a:gs pos="71000">
              <a:schemeClr val="bg1"/>
            </a:gs>
            <a:gs pos="60000">
              <a:schemeClr val="accent1">
                <a:tint val="44500"/>
                <a:satMod val="160000"/>
              </a:schemeClr>
            </a:gs>
            <a:gs pos="100000">
              <a:schemeClr val="bg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44" y="3972304"/>
            <a:ext cx="5417344" cy="1666496"/>
          </a:xfrm>
        </p:spPr>
        <p:txBody>
          <a:bodyPr anchor="t" anchorCtr="0"/>
          <a:lstStyle>
            <a:lvl1pPr algn="l">
              <a:buNone/>
              <a:defRPr kumimoji="0" lang="en-US" sz="2400" kern="1200" dirty="0" smtClean="0">
                <a:solidFill>
                  <a:schemeClr val="tx2"/>
                </a:solidFill>
                <a:latin typeface="+mn-lt"/>
                <a:ea typeface="+mn-ea"/>
                <a:cs typeface="+mn-cs"/>
              </a:defRPr>
            </a:lvl1pPr>
          </a:lstStyle>
          <a:p>
            <a:r>
              <a:rPr kumimoji="0" lang="en-US" dirty="0" smtClean="0"/>
              <a:t>Click to edit Master title style</a:t>
            </a:r>
            <a:endParaRPr kumimoji="0" lang="en-US" dirty="0"/>
          </a:p>
        </p:txBody>
      </p:sp>
      <p:sp>
        <p:nvSpPr>
          <p:cNvPr id="6" name="Slide Number Placeholder 5"/>
          <p:cNvSpPr>
            <a:spLocks noGrp="1"/>
          </p:cNvSpPr>
          <p:nvPr>
            <p:ph type="sldNum" sz="quarter" idx="12"/>
          </p:nvPr>
        </p:nvSpPr>
        <p:spPr>
          <a:xfrm>
            <a:off x="8176607" y="6370320"/>
            <a:ext cx="800100" cy="365760"/>
          </a:xfrm>
          <a:prstGeom prst="rect">
            <a:avLst/>
          </a:prstGeom>
        </p:spPr>
        <p:txBody>
          <a:bodyPr/>
          <a:lstStyle/>
          <a:p>
            <a:fld id="{21DEFB65-9709-4E16-ACF2-C8FD3A9083E3}" type="slidenum">
              <a:rPr lang="en-US" smtClean="0">
                <a:solidFill>
                  <a:srgbClr val="000000"/>
                </a:solidFill>
              </a:rPr>
              <a:pPr/>
              <a:t>‹#›</a:t>
            </a:fld>
            <a:endParaRPr lang="en-US" dirty="0">
              <a:solidFill>
                <a:srgbClr val="000000"/>
              </a:solidFill>
            </a:endParaRPr>
          </a:p>
        </p:txBody>
      </p:sp>
      <p:sp>
        <p:nvSpPr>
          <p:cNvPr id="9" name="Rectangle 8"/>
          <p:cNvSpPr/>
          <p:nvPr userDrawn="1"/>
        </p:nvSpPr>
        <p:spPr>
          <a:xfrm flipV="1">
            <a:off x="5410182" y="390071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0" name="Rectangle 9"/>
          <p:cNvSpPr/>
          <p:nvPr userDrawn="1"/>
        </p:nvSpPr>
        <p:spPr>
          <a:xfrm flipV="1">
            <a:off x="5410200" y="398772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1" name="Rectangle 10"/>
          <p:cNvSpPr/>
          <p:nvPr userDrawn="1"/>
        </p:nvSpPr>
        <p:spPr>
          <a:xfrm flipV="1">
            <a:off x="5410200" y="420587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2" name="Rectangle 11"/>
          <p:cNvSpPr/>
          <p:nvPr userDrawn="1"/>
        </p:nvSpPr>
        <p:spPr>
          <a:xfrm flipV="1">
            <a:off x="5410200" y="425511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3" name="Rectangle 12"/>
          <p:cNvSpPr/>
          <p:nvPr userDrawn="1"/>
        </p:nvSpPr>
        <p:spPr>
          <a:xfrm flipV="1">
            <a:off x="5410200" y="429028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useBgFill="1">
        <p:nvSpPr>
          <p:cNvPr id="14" name="Rounded Rectangle 13"/>
          <p:cNvSpPr/>
          <p:nvPr userDrawn="1"/>
        </p:nvSpPr>
        <p:spPr bwMode="white">
          <a:xfrm>
            <a:off x="5410200" y="405311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useBgFill="1">
        <p:nvSpPr>
          <p:cNvPr id="15" name="Rounded Rectangle 14"/>
          <p:cNvSpPr/>
          <p:nvPr userDrawn="1"/>
        </p:nvSpPr>
        <p:spPr bwMode="white">
          <a:xfrm>
            <a:off x="7376507" y="415169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6" name="Rectangle 15"/>
          <p:cNvSpPr/>
          <p:nvPr userDrawn="1"/>
        </p:nvSpPr>
        <p:spPr>
          <a:xfrm>
            <a:off x="1" y="374037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7" name="Rectangle 16"/>
          <p:cNvSpPr/>
          <p:nvPr userDrawn="1"/>
        </p:nvSpPr>
        <p:spPr>
          <a:xfrm>
            <a:off x="0" y="3766237"/>
            <a:ext cx="9144001" cy="140677"/>
          </a:xfrm>
          <a:prstGeom prst="rect">
            <a:avLst/>
          </a:prstGeom>
          <a:solidFill>
            <a:srgbClr val="540054"/>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8" name="Rectangle 17"/>
          <p:cNvSpPr/>
          <p:nvPr userDrawn="1"/>
        </p:nvSpPr>
        <p:spPr>
          <a:xfrm flipV="1">
            <a:off x="6414051" y="3733800"/>
            <a:ext cx="2729950" cy="248432"/>
          </a:xfrm>
          <a:prstGeom prst="rect">
            <a:avLst/>
          </a:prstGeom>
          <a:solidFill>
            <a:srgbClr val="540054"/>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pic>
        <p:nvPicPr>
          <p:cNvPr id="19" name="Picture 2" descr="http://www.iub.edu/%7Eiubmap/bloomington/img/branding/iub_white-large.g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53112" y="6324600"/>
            <a:ext cx="1995488" cy="476250"/>
          </a:xfrm>
          <a:prstGeom prst="rect">
            <a:avLst/>
          </a:prstGeom>
          <a:noFill/>
          <a:extLst>
            <a:ext uri="{909E8E84-426E-40DD-AFC4-6F175D3DCCD1}">
              <a14:hiddenFill xmlns:a14="http://schemas.microsoft.com/office/drawing/2010/main">
                <a:solidFill>
                  <a:srgbClr val="FFFFFF"/>
                </a:solidFill>
              </a14:hiddenFill>
            </a:ext>
          </a:extLst>
        </p:spPr>
      </p:pic>
      <p:sp>
        <p:nvSpPr>
          <p:cNvPr id="20" name="Footer Placeholder 4"/>
          <p:cNvSpPr txBox="1">
            <a:spLocks/>
          </p:cNvSpPr>
          <p:nvPr userDrawn="1"/>
        </p:nvSpPr>
        <p:spPr>
          <a:xfrm>
            <a:off x="2876550" y="6400800"/>
            <a:ext cx="2362200" cy="304800"/>
          </a:xfrm>
          <a:prstGeom prst="rect">
            <a:avLst/>
          </a:prstGeom>
        </p:spPr>
        <p:txBody>
          <a:bodyPr vert="horz"/>
          <a:lstStyle>
            <a:defPPr>
              <a:defRPr lang="en-US"/>
            </a:defPPr>
            <a:lvl1pPr marL="0" algn="r" defTabSz="914400" rtl="0" eaLnBrk="1" latinLnBrk="0" hangingPunct="1">
              <a:defRPr kumimoji="0" sz="8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solidFill>
                  <a:srgbClr val="6D6E70"/>
                </a:solidFill>
              </a:rPr>
              <a:t>MA in theoretical and applied linguistics, </a:t>
            </a:r>
            <a:r>
              <a:rPr lang="en-US" dirty="0" err="1" smtClean="0">
                <a:solidFill>
                  <a:srgbClr val="6D6E70"/>
                </a:solidFill>
              </a:rPr>
              <a:t>Universitat</a:t>
            </a:r>
            <a:r>
              <a:rPr lang="en-US" dirty="0" smtClean="0">
                <a:solidFill>
                  <a:srgbClr val="6D6E70"/>
                </a:solidFill>
              </a:rPr>
              <a:t> </a:t>
            </a:r>
            <a:r>
              <a:rPr lang="en-US" dirty="0" err="1" smtClean="0">
                <a:solidFill>
                  <a:srgbClr val="6D6E70"/>
                </a:solidFill>
              </a:rPr>
              <a:t>Pompeu</a:t>
            </a:r>
            <a:r>
              <a:rPr lang="en-US" dirty="0" smtClean="0">
                <a:solidFill>
                  <a:srgbClr val="6D6E70"/>
                </a:solidFill>
              </a:rPr>
              <a:t> </a:t>
            </a:r>
            <a:r>
              <a:rPr lang="en-US" dirty="0" err="1" smtClean="0">
                <a:solidFill>
                  <a:srgbClr val="6D6E70"/>
                </a:solidFill>
              </a:rPr>
              <a:t>Fabra</a:t>
            </a:r>
            <a:r>
              <a:rPr lang="en-US" dirty="0" smtClean="0">
                <a:solidFill>
                  <a:srgbClr val="6D6E70"/>
                </a:solidFill>
              </a:rPr>
              <a:t> -- Isabelle Darcy</a:t>
            </a:r>
          </a:p>
        </p:txBody>
      </p:sp>
      <p:sp>
        <p:nvSpPr>
          <p:cNvPr id="21" name="TextBox 20"/>
          <p:cNvSpPr txBox="1"/>
          <p:nvPr userDrawn="1"/>
        </p:nvSpPr>
        <p:spPr>
          <a:xfrm>
            <a:off x="304800" y="6400800"/>
            <a:ext cx="2571750" cy="369332"/>
          </a:xfrm>
          <a:prstGeom prst="rect">
            <a:avLst/>
          </a:prstGeom>
          <a:noFill/>
        </p:spPr>
        <p:txBody>
          <a:bodyPr wrap="square" rtlCol="0">
            <a:spAutoFit/>
          </a:bodyPr>
          <a:lstStyle/>
          <a:p>
            <a:pPr algn="r">
              <a:defRPr/>
            </a:pPr>
            <a:r>
              <a:rPr lang="en-US" sz="900" dirty="0" smtClean="0">
                <a:solidFill>
                  <a:srgbClr val="6D6E70"/>
                </a:solidFill>
              </a:rPr>
              <a:t>Powerful and effective pronunciation instruction</a:t>
            </a:r>
          </a:p>
        </p:txBody>
      </p:sp>
      <p:sp>
        <p:nvSpPr>
          <p:cNvPr id="22" name="Rectangle 21"/>
          <p:cNvSpPr/>
          <p:nvPr userDrawn="1"/>
        </p:nvSpPr>
        <p:spPr>
          <a:xfrm>
            <a:off x="0" y="0"/>
            <a:ext cx="9144000" cy="3701700"/>
          </a:xfrm>
          <a:prstGeom prst="rect">
            <a:avLst/>
          </a:prstGeom>
          <a:solidFill>
            <a:srgbClr val="37005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Tree>
    <p:extLst>
      <p:ext uri="{BB962C8B-B14F-4D97-AF65-F5344CB8AC3E}">
        <p14:creationId xmlns:p14="http://schemas.microsoft.com/office/powerpoint/2010/main" val="160574433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userDrawn="1">
  <p:cSld name="13_Section Header">
    <p:bg>
      <p:bgPr>
        <a:gradFill>
          <a:gsLst>
            <a:gs pos="47000">
              <a:schemeClr val="accent2">
                <a:lumMod val="90000"/>
                <a:lumOff val="10000"/>
              </a:schemeClr>
            </a:gs>
            <a:gs pos="71000">
              <a:schemeClr val="bg1"/>
            </a:gs>
            <a:gs pos="60000">
              <a:schemeClr val="accent1">
                <a:tint val="44500"/>
                <a:satMod val="160000"/>
              </a:schemeClr>
            </a:gs>
            <a:gs pos="100000">
              <a:schemeClr val="bg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44" y="3972304"/>
            <a:ext cx="5417344" cy="1666496"/>
          </a:xfrm>
        </p:spPr>
        <p:txBody>
          <a:bodyPr anchor="t" anchorCtr="0"/>
          <a:lstStyle>
            <a:lvl1pPr algn="l">
              <a:buNone/>
              <a:defRPr kumimoji="0" lang="en-US" sz="2400" kern="1200" dirty="0" smtClean="0">
                <a:solidFill>
                  <a:schemeClr val="tx2"/>
                </a:solidFill>
                <a:latin typeface="+mn-lt"/>
                <a:ea typeface="+mn-ea"/>
                <a:cs typeface="+mn-cs"/>
              </a:defRPr>
            </a:lvl1pPr>
          </a:lstStyle>
          <a:p>
            <a:r>
              <a:rPr kumimoji="0" lang="en-US" dirty="0" smtClean="0"/>
              <a:t>Click to edit Master title style</a:t>
            </a:r>
            <a:endParaRPr kumimoji="0" lang="en-US" dirty="0"/>
          </a:p>
        </p:txBody>
      </p:sp>
      <p:sp>
        <p:nvSpPr>
          <p:cNvPr id="6" name="Slide Number Placeholder 5"/>
          <p:cNvSpPr>
            <a:spLocks noGrp="1"/>
          </p:cNvSpPr>
          <p:nvPr>
            <p:ph type="sldNum" sz="quarter" idx="12"/>
          </p:nvPr>
        </p:nvSpPr>
        <p:spPr>
          <a:xfrm>
            <a:off x="8176607" y="6370320"/>
            <a:ext cx="800100" cy="365760"/>
          </a:xfrm>
          <a:prstGeom prst="rect">
            <a:avLst/>
          </a:prstGeom>
        </p:spPr>
        <p:txBody>
          <a:bodyPr/>
          <a:lstStyle/>
          <a:p>
            <a:fld id="{21DEFB65-9709-4E16-ACF2-C8FD3A9083E3}" type="slidenum">
              <a:rPr lang="en-US" smtClean="0">
                <a:solidFill>
                  <a:srgbClr val="000000"/>
                </a:solidFill>
              </a:rPr>
              <a:pPr/>
              <a:t>‹#›</a:t>
            </a:fld>
            <a:endParaRPr lang="en-US" dirty="0">
              <a:solidFill>
                <a:srgbClr val="000000"/>
              </a:solidFill>
            </a:endParaRPr>
          </a:p>
        </p:txBody>
      </p:sp>
      <p:sp>
        <p:nvSpPr>
          <p:cNvPr id="9" name="Rectangle 8"/>
          <p:cNvSpPr/>
          <p:nvPr userDrawn="1"/>
        </p:nvSpPr>
        <p:spPr>
          <a:xfrm flipV="1">
            <a:off x="5410182" y="390071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0" name="Rectangle 9"/>
          <p:cNvSpPr/>
          <p:nvPr userDrawn="1"/>
        </p:nvSpPr>
        <p:spPr>
          <a:xfrm flipV="1">
            <a:off x="5410200" y="398772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1" name="Rectangle 10"/>
          <p:cNvSpPr/>
          <p:nvPr userDrawn="1"/>
        </p:nvSpPr>
        <p:spPr>
          <a:xfrm flipV="1">
            <a:off x="5410200" y="420587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2" name="Rectangle 11"/>
          <p:cNvSpPr/>
          <p:nvPr userDrawn="1"/>
        </p:nvSpPr>
        <p:spPr>
          <a:xfrm flipV="1">
            <a:off x="5410200" y="425511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3" name="Rectangle 12"/>
          <p:cNvSpPr/>
          <p:nvPr userDrawn="1"/>
        </p:nvSpPr>
        <p:spPr>
          <a:xfrm flipV="1">
            <a:off x="5410200" y="429028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useBgFill="1">
        <p:nvSpPr>
          <p:cNvPr id="14" name="Rounded Rectangle 13"/>
          <p:cNvSpPr/>
          <p:nvPr userDrawn="1"/>
        </p:nvSpPr>
        <p:spPr bwMode="white">
          <a:xfrm>
            <a:off x="5410200" y="405311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useBgFill="1">
        <p:nvSpPr>
          <p:cNvPr id="15" name="Rounded Rectangle 14"/>
          <p:cNvSpPr/>
          <p:nvPr userDrawn="1"/>
        </p:nvSpPr>
        <p:spPr bwMode="white">
          <a:xfrm>
            <a:off x="7376507" y="415169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6" name="Rectangle 15"/>
          <p:cNvSpPr/>
          <p:nvPr userDrawn="1"/>
        </p:nvSpPr>
        <p:spPr>
          <a:xfrm>
            <a:off x="1" y="374037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7" name="Rectangle 16"/>
          <p:cNvSpPr/>
          <p:nvPr userDrawn="1"/>
        </p:nvSpPr>
        <p:spPr>
          <a:xfrm>
            <a:off x="0" y="3766237"/>
            <a:ext cx="9144001" cy="140677"/>
          </a:xfrm>
          <a:prstGeom prst="rect">
            <a:avLst/>
          </a:prstGeom>
          <a:solidFill>
            <a:srgbClr val="540054"/>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8" name="Rectangle 17"/>
          <p:cNvSpPr/>
          <p:nvPr userDrawn="1"/>
        </p:nvSpPr>
        <p:spPr>
          <a:xfrm flipV="1">
            <a:off x="6414051" y="3733800"/>
            <a:ext cx="2729950" cy="248432"/>
          </a:xfrm>
          <a:prstGeom prst="rect">
            <a:avLst/>
          </a:prstGeom>
          <a:solidFill>
            <a:srgbClr val="540054"/>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pic>
        <p:nvPicPr>
          <p:cNvPr id="19" name="Picture 2" descr="http://www.iub.edu/%7Eiubmap/bloomington/img/branding/iub_white-large.g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53112" y="6324600"/>
            <a:ext cx="1995488" cy="476250"/>
          </a:xfrm>
          <a:prstGeom prst="rect">
            <a:avLst/>
          </a:prstGeom>
          <a:noFill/>
          <a:extLst>
            <a:ext uri="{909E8E84-426E-40DD-AFC4-6F175D3DCCD1}">
              <a14:hiddenFill xmlns:a14="http://schemas.microsoft.com/office/drawing/2010/main">
                <a:solidFill>
                  <a:srgbClr val="FFFFFF"/>
                </a:solidFill>
              </a14:hiddenFill>
            </a:ext>
          </a:extLst>
        </p:spPr>
      </p:pic>
      <p:sp>
        <p:nvSpPr>
          <p:cNvPr id="20" name="Footer Placeholder 4"/>
          <p:cNvSpPr txBox="1">
            <a:spLocks/>
          </p:cNvSpPr>
          <p:nvPr userDrawn="1"/>
        </p:nvSpPr>
        <p:spPr>
          <a:xfrm>
            <a:off x="2876550" y="6400800"/>
            <a:ext cx="2362200" cy="304800"/>
          </a:xfrm>
          <a:prstGeom prst="rect">
            <a:avLst/>
          </a:prstGeom>
        </p:spPr>
        <p:txBody>
          <a:bodyPr vert="horz"/>
          <a:lstStyle>
            <a:defPPr>
              <a:defRPr lang="en-US"/>
            </a:defPPr>
            <a:lvl1pPr marL="0" algn="r" defTabSz="914400" rtl="0" eaLnBrk="1" latinLnBrk="0" hangingPunct="1">
              <a:defRPr kumimoji="0" sz="8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solidFill>
                  <a:srgbClr val="6D6E70"/>
                </a:solidFill>
              </a:rPr>
              <a:t>MA in theoretical and applied linguistics, </a:t>
            </a:r>
            <a:r>
              <a:rPr lang="en-US" dirty="0" err="1" smtClean="0">
                <a:solidFill>
                  <a:srgbClr val="6D6E70"/>
                </a:solidFill>
              </a:rPr>
              <a:t>Universitat</a:t>
            </a:r>
            <a:r>
              <a:rPr lang="en-US" dirty="0" smtClean="0">
                <a:solidFill>
                  <a:srgbClr val="6D6E70"/>
                </a:solidFill>
              </a:rPr>
              <a:t> </a:t>
            </a:r>
            <a:r>
              <a:rPr lang="en-US" dirty="0" err="1" smtClean="0">
                <a:solidFill>
                  <a:srgbClr val="6D6E70"/>
                </a:solidFill>
              </a:rPr>
              <a:t>Pompeu</a:t>
            </a:r>
            <a:r>
              <a:rPr lang="en-US" dirty="0" smtClean="0">
                <a:solidFill>
                  <a:srgbClr val="6D6E70"/>
                </a:solidFill>
              </a:rPr>
              <a:t> </a:t>
            </a:r>
            <a:r>
              <a:rPr lang="en-US" dirty="0" err="1" smtClean="0">
                <a:solidFill>
                  <a:srgbClr val="6D6E70"/>
                </a:solidFill>
              </a:rPr>
              <a:t>Fabra</a:t>
            </a:r>
            <a:r>
              <a:rPr lang="en-US" dirty="0" smtClean="0">
                <a:solidFill>
                  <a:srgbClr val="6D6E70"/>
                </a:solidFill>
              </a:rPr>
              <a:t> -- Isabelle Darcy</a:t>
            </a:r>
          </a:p>
        </p:txBody>
      </p:sp>
      <p:sp>
        <p:nvSpPr>
          <p:cNvPr id="21" name="TextBox 20"/>
          <p:cNvSpPr txBox="1"/>
          <p:nvPr userDrawn="1"/>
        </p:nvSpPr>
        <p:spPr>
          <a:xfrm>
            <a:off x="304800" y="6400800"/>
            <a:ext cx="2571750" cy="369332"/>
          </a:xfrm>
          <a:prstGeom prst="rect">
            <a:avLst/>
          </a:prstGeom>
          <a:noFill/>
        </p:spPr>
        <p:txBody>
          <a:bodyPr wrap="square" rtlCol="0">
            <a:spAutoFit/>
          </a:bodyPr>
          <a:lstStyle/>
          <a:p>
            <a:pPr algn="r">
              <a:defRPr/>
            </a:pPr>
            <a:r>
              <a:rPr lang="en-US" sz="900" dirty="0" smtClean="0">
                <a:solidFill>
                  <a:srgbClr val="6D6E70"/>
                </a:solidFill>
              </a:rPr>
              <a:t>Powerful and effective pronunciation instruction</a:t>
            </a:r>
          </a:p>
        </p:txBody>
      </p:sp>
      <p:sp>
        <p:nvSpPr>
          <p:cNvPr id="22" name="Rectangle 21"/>
          <p:cNvSpPr/>
          <p:nvPr userDrawn="1"/>
        </p:nvSpPr>
        <p:spPr>
          <a:xfrm>
            <a:off x="0" y="0"/>
            <a:ext cx="9144000" cy="3701700"/>
          </a:xfrm>
          <a:prstGeom prst="rect">
            <a:avLst/>
          </a:prstGeom>
          <a:solidFill>
            <a:srgbClr val="37005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Tree>
    <p:extLst>
      <p:ext uri="{BB962C8B-B14F-4D97-AF65-F5344CB8AC3E}">
        <p14:creationId xmlns:p14="http://schemas.microsoft.com/office/powerpoint/2010/main" val="279912291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userDrawn="1">
  <p:cSld name="14_Section Header">
    <p:bg>
      <p:bgPr>
        <a:gradFill>
          <a:gsLst>
            <a:gs pos="47000">
              <a:schemeClr val="accent2">
                <a:lumMod val="90000"/>
                <a:lumOff val="10000"/>
              </a:schemeClr>
            </a:gs>
            <a:gs pos="71000">
              <a:schemeClr val="bg1"/>
            </a:gs>
            <a:gs pos="60000">
              <a:schemeClr val="accent1">
                <a:tint val="44500"/>
                <a:satMod val="160000"/>
              </a:schemeClr>
            </a:gs>
            <a:gs pos="100000">
              <a:schemeClr val="bg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44" y="3972304"/>
            <a:ext cx="5417344" cy="1666496"/>
          </a:xfrm>
        </p:spPr>
        <p:txBody>
          <a:bodyPr anchor="t" anchorCtr="0"/>
          <a:lstStyle>
            <a:lvl1pPr algn="l">
              <a:buNone/>
              <a:defRPr kumimoji="0" lang="en-US" sz="2400" kern="1200" dirty="0" smtClean="0">
                <a:solidFill>
                  <a:schemeClr val="tx2"/>
                </a:solidFill>
                <a:latin typeface="+mn-lt"/>
                <a:ea typeface="+mn-ea"/>
                <a:cs typeface="+mn-cs"/>
              </a:defRPr>
            </a:lvl1pPr>
          </a:lstStyle>
          <a:p>
            <a:r>
              <a:rPr kumimoji="0" lang="en-US" dirty="0" smtClean="0"/>
              <a:t>Click to edit Master title style</a:t>
            </a:r>
            <a:endParaRPr kumimoji="0" lang="en-US" dirty="0"/>
          </a:p>
        </p:txBody>
      </p:sp>
      <p:sp>
        <p:nvSpPr>
          <p:cNvPr id="6" name="Slide Number Placeholder 5"/>
          <p:cNvSpPr>
            <a:spLocks noGrp="1"/>
          </p:cNvSpPr>
          <p:nvPr>
            <p:ph type="sldNum" sz="quarter" idx="12"/>
          </p:nvPr>
        </p:nvSpPr>
        <p:spPr>
          <a:xfrm>
            <a:off x="8176607" y="6370320"/>
            <a:ext cx="800100" cy="365760"/>
          </a:xfrm>
          <a:prstGeom prst="rect">
            <a:avLst/>
          </a:prstGeom>
        </p:spPr>
        <p:txBody>
          <a:bodyPr/>
          <a:lstStyle/>
          <a:p>
            <a:fld id="{21DEFB65-9709-4E16-ACF2-C8FD3A9083E3}" type="slidenum">
              <a:rPr lang="en-US" smtClean="0">
                <a:solidFill>
                  <a:srgbClr val="000000"/>
                </a:solidFill>
              </a:rPr>
              <a:pPr/>
              <a:t>‹#›</a:t>
            </a:fld>
            <a:endParaRPr lang="en-US" dirty="0">
              <a:solidFill>
                <a:srgbClr val="000000"/>
              </a:solidFill>
            </a:endParaRPr>
          </a:p>
        </p:txBody>
      </p:sp>
      <p:sp>
        <p:nvSpPr>
          <p:cNvPr id="9" name="Rectangle 8"/>
          <p:cNvSpPr/>
          <p:nvPr userDrawn="1"/>
        </p:nvSpPr>
        <p:spPr>
          <a:xfrm flipV="1">
            <a:off x="5410182" y="390071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0" name="Rectangle 9"/>
          <p:cNvSpPr/>
          <p:nvPr userDrawn="1"/>
        </p:nvSpPr>
        <p:spPr>
          <a:xfrm flipV="1">
            <a:off x="5410200" y="398772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1" name="Rectangle 10"/>
          <p:cNvSpPr/>
          <p:nvPr userDrawn="1"/>
        </p:nvSpPr>
        <p:spPr>
          <a:xfrm flipV="1">
            <a:off x="5410200" y="420587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2" name="Rectangle 11"/>
          <p:cNvSpPr/>
          <p:nvPr userDrawn="1"/>
        </p:nvSpPr>
        <p:spPr>
          <a:xfrm flipV="1">
            <a:off x="5410200" y="425511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3" name="Rectangle 12"/>
          <p:cNvSpPr/>
          <p:nvPr userDrawn="1"/>
        </p:nvSpPr>
        <p:spPr>
          <a:xfrm flipV="1">
            <a:off x="5410200" y="429028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useBgFill="1">
        <p:nvSpPr>
          <p:cNvPr id="14" name="Rounded Rectangle 13"/>
          <p:cNvSpPr/>
          <p:nvPr userDrawn="1"/>
        </p:nvSpPr>
        <p:spPr bwMode="white">
          <a:xfrm>
            <a:off x="5410200" y="405311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useBgFill="1">
        <p:nvSpPr>
          <p:cNvPr id="15" name="Rounded Rectangle 14"/>
          <p:cNvSpPr/>
          <p:nvPr userDrawn="1"/>
        </p:nvSpPr>
        <p:spPr bwMode="white">
          <a:xfrm>
            <a:off x="7376507" y="415169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6" name="Rectangle 15"/>
          <p:cNvSpPr/>
          <p:nvPr userDrawn="1"/>
        </p:nvSpPr>
        <p:spPr>
          <a:xfrm>
            <a:off x="1" y="374037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7" name="Rectangle 16"/>
          <p:cNvSpPr/>
          <p:nvPr userDrawn="1"/>
        </p:nvSpPr>
        <p:spPr>
          <a:xfrm>
            <a:off x="0" y="3766237"/>
            <a:ext cx="9144001" cy="140677"/>
          </a:xfrm>
          <a:prstGeom prst="rect">
            <a:avLst/>
          </a:prstGeom>
          <a:solidFill>
            <a:srgbClr val="540054"/>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8" name="Rectangle 17"/>
          <p:cNvSpPr/>
          <p:nvPr userDrawn="1"/>
        </p:nvSpPr>
        <p:spPr>
          <a:xfrm flipV="1">
            <a:off x="6414051" y="3733800"/>
            <a:ext cx="2729950" cy="248432"/>
          </a:xfrm>
          <a:prstGeom prst="rect">
            <a:avLst/>
          </a:prstGeom>
          <a:solidFill>
            <a:srgbClr val="540054"/>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pic>
        <p:nvPicPr>
          <p:cNvPr id="19" name="Picture 2" descr="http://www.iub.edu/%7Eiubmap/bloomington/img/branding/iub_white-large.g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53112" y="6324600"/>
            <a:ext cx="1995488" cy="476250"/>
          </a:xfrm>
          <a:prstGeom prst="rect">
            <a:avLst/>
          </a:prstGeom>
          <a:noFill/>
          <a:extLst>
            <a:ext uri="{909E8E84-426E-40DD-AFC4-6F175D3DCCD1}">
              <a14:hiddenFill xmlns:a14="http://schemas.microsoft.com/office/drawing/2010/main">
                <a:solidFill>
                  <a:srgbClr val="FFFFFF"/>
                </a:solidFill>
              </a14:hiddenFill>
            </a:ext>
          </a:extLst>
        </p:spPr>
      </p:pic>
      <p:sp>
        <p:nvSpPr>
          <p:cNvPr id="20" name="Footer Placeholder 4"/>
          <p:cNvSpPr txBox="1">
            <a:spLocks/>
          </p:cNvSpPr>
          <p:nvPr userDrawn="1"/>
        </p:nvSpPr>
        <p:spPr>
          <a:xfrm>
            <a:off x="2876550" y="6400800"/>
            <a:ext cx="2362200" cy="304800"/>
          </a:xfrm>
          <a:prstGeom prst="rect">
            <a:avLst/>
          </a:prstGeom>
        </p:spPr>
        <p:txBody>
          <a:bodyPr vert="horz"/>
          <a:lstStyle>
            <a:defPPr>
              <a:defRPr lang="en-US"/>
            </a:defPPr>
            <a:lvl1pPr marL="0" algn="r" defTabSz="914400" rtl="0" eaLnBrk="1" latinLnBrk="0" hangingPunct="1">
              <a:defRPr kumimoji="0" sz="8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solidFill>
                  <a:srgbClr val="6D6E70"/>
                </a:solidFill>
              </a:rPr>
              <a:t>MA in theoretical and applied linguistics, </a:t>
            </a:r>
            <a:r>
              <a:rPr lang="en-US" dirty="0" err="1" smtClean="0">
                <a:solidFill>
                  <a:srgbClr val="6D6E70"/>
                </a:solidFill>
              </a:rPr>
              <a:t>Universitat</a:t>
            </a:r>
            <a:r>
              <a:rPr lang="en-US" dirty="0" smtClean="0">
                <a:solidFill>
                  <a:srgbClr val="6D6E70"/>
                </a:solidFill>
              </a:rPr>
              <a:t> </a:t>
            </a:r>
            <a:r>
              <a:rPr lang="en-US" dirty="0" err="1" smtClean="0">
                <a:solidFill>
                  <a:srgbClr val="6D6E70"/>
                </a:solidFill>
              </a:rPr>
              <a:t>Pompeu</a:t>
            </a:r>
            <a:r>
              <a:rPr lang="en-US" dirty="0" smtClean="0">
                <a:solidFill>
                  <a:srgbClr val="6D6E70"/>
                </a:solidFill>
              </a:rPr>
              <a:t> </a:t>
            </a:r>
            <a:r>
              <a:rPr lang="en-US" dirty="0" err="1" smtClean="0">
                <a:solidFill>
                  <a:srgbClr val="6D6E70"/>
                </a:solidFill>
              </a:rPr>
              <a:t>Fabra</a:t>
            </a:r>
            <a:r>
              <a:rPr lang="en-US" dirty="0" smtClean="0">
                <a:solidFill>
                  <a:srgbClr val="6D6E70"/>
                </a:solidFill>
              </a:rPr>
              <a:t> -- Isabelle Darcy</a:t>
            </a:r>
          </a:p>
        </p:txBody>
      </p:sp>
      <p:sp>
        <p:nvSpPr>
          <p:cNvPr id="21" name="TextBox 20"/>
          <p:cNvSpPr txBox="1"/>
          <p:nvPr userDrawn="1"/>
        </p:nvSpPr>
        <p:spPr>
          <a:xfrm>
            <a:off x="304800" y="6400800"/>
            <a:ext cx="2571750" cy="369332"/>
          </a:xfrm>
          <a:prstGeom prst="rect">
            <a:avLst/>
          </a:prstGeom>
          <a:noFill/>
        </p:spPr>
        <p:txBody>
          <a:bodyPr wrap="square" rtlCol="0">
            <a:spAutoFit/>
          </a:bodyPr>
          <a:lstStyle/>
          <a:p>
            <a:pPr algn="r">
              <a:defRPr/>
            </a:pPr>
            <a:r>
              <a:rPr lang="en-US" sz="900" dirty="0" smtClean="0">
                <a:solidFill>
                  <a:srgbClr val="6D6E70"/>
                </a:solidFill>
              </a:rPr>
              <a:t>Powerful and effective pronunciation instruction</a:t>
            </a:r>
          </a:p>
        </p:txBody>
      </p:sp>
      <p:sp>
        <p:nvSpPr>
          <p:cNvPr id="22" name="Rectangle 21"/>
          <p:cNvSpPr/>
          <p:nvPr userDrawn="1"/>
        </p:nvSpPr>
        <p:spPr>
          <a:xfrm>
            <a:off x="0" y="0"/>
            <a:ext cx="9144000" cy="3701700"/>
          </a:xfrm>
          <a:prstGeom prst="rect">
            <a:avLst/>
          </a:prstGeom>
          <a:solidFill>
            <a:srgbClr val="37005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Tree>
    <p:extLst>
      <p:ext uri="{BB962C8B-B14F-4D97-AF65-F5344CB8AC3E}">
        <p14:creationId xmlns:p14="http://schemas.microsoft.com/office/powerpoint/2010/main" val="7019604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userDrawn="1">
  <p:cSld name="15_Section Header">
    <p:bg>
      <p:bgPr>
        <a:gradFill>
          <a:gsLst>
            <a:gs pos="47000">
              <a:schemeClr val="accent2">
                <a:lumMod val="90000"/>
                <a:lumOff val="10000"/>
              </a:schemeClr>
            </a:gs>
            <a:gs pos="71000">
              <a:schemeClr val="bg1"/>
            </a:gs>
            <a:gs pos="60000">
              <a:schemeClr val="accent1">
                <a:tint val="44500"/>
                <a:satMod val="160000"/>
              </a:schemeClr>
            </a:gs>
            <a:gs pos="100000">
              <a:schemeClr val="bg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44" y="3972304"/>
            <a:ext cx="5417344" cy="1666496"/>
          </a:xfrm>
        </p:spPr>
        <p:txBody>
          <a:bodyPr anchor="t" anchorCtr="0"/>
          <a:lstStyle>
            <a:lvl1pPr algn="l">
              <a:buNone/>
              <a:defRPr kumimoji="0" lang="en-US" sz="2400" kern="1200" dirty="0" smtClean="0">
                <a:solidFill>
                  <a:schemeClr val="tx2"/>
                </a:solidFill>
                <a:latin typeface="+mn-lt"/>
                <a:ea typeface="+mn-ea"/>
                <a:cs typeface="+mn-cs"/>
              </a:defRPr>
            </a:lvl1pPr>
          </a:lstStyle>
          <a:p>
            <a:r>
              <a:rPr kumimoji="0" lang="en-US" dirty="0" smtClean="0"/>
              <a:t>Click to edit Master title style</a:t>
            </a:r>
            <a:endParaRPr kumimoji="0" lang="en-US" dirty="0"/>
          </a:p>
        </p:txBody>
      </p:sp>
      <p:sp>
        <p:nvSpPr>
          <p:cNvPr id="6" name="Slide Number Placeholder 5"/>
          <p:cNvSpPr>
            <a:spLocks noGrp="1"/>
          </p:cNvSpPr>
          <p:nvPr>
            <p:ph type="sldNum" sz="quarter" idx="12"/>
          </p:nvPr>
        </p:nvSpPr>
        <p:spPr>
          <a:xfrm>
            <a:off x="8176607" y="6370320"/>
            <a:ext cx="800100" cy="365760"/>
          </a:xfrm>
          <a:prstGeom prst="rect">
            <a:avLst/>
          </a:prstGeom>
        </p:spPr>
        <p:txBody>
          <a:bodyPr/>
          <a:lstStyle/>
          <a:p>
            <a:fld id="{21DEFB65-9709-4E16-ACF2-C8FD3A9083E3}" type="slidenum">
              <a:rPr lang="en-US" smtClean="0">
                <a:solidFill>
                  <a:srgbClr val="000000"/>
                </a:solidFill>
              </a:rPr>
              <a:pPr/>
              <a:t>‹#›</a:t>
            </a:fld>
            <a:endParaRPr lang="en-US" dirty="0">
              <a:solidFill>
                <a:srgbClr val="000000"/>
              </a:solidFill>
            </a:endParaRPr>
          </a:p>
        </p:txBody>
      </p:sp>
      <p:sp>
        <p:nvSpPr>
          <p:cNvPr id="9" name="Rectangle 8"/>
          <p:cNvSpPr/>
          <p:nvPr userDrawn="1"/>
        </p:nvSpPr>
        <p:spPr>
          <a:xfrm flipV="1">
            <a:off x="5410182" y="390071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0" name="Rectangle 9"/>
          <p:cNvSpPr/>
          <p:nvPr userDrawn="1"/>
        </p:nvSpPr>
        <p:spPr>
          <a:xfrm flipV="1">
            <a:off x="5410200" y="398772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1" name="Rectangle 10"/>
          <p:cNvSpPr/>
          <p:nvPr userDrawn="1"/>
        </p:nvSpPr>
        <p:spPr>
          <a:xfrm flipV="1">
            <a:off x="5410200" y="420587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2" name="Rectangle 11"/>
          <p:cNvSpPr/>
          <p:nvPr userDrawn="1"/>
        </p:nvSpPr>
        <p:spPr>
          <a:xfrm flipV="1">
            <a:off x="5410200" y="425511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3" name="Rectangle 12"/>
          <p:cNvSpPr/>
          <p:nvPr userDrawn="1"/>
        </p:nvSpPr>
        <p:spPr>
          <a:xfrm flipV="1">
            <a:off x="5410200" y="429028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useBgFill="1">
        <p:nvSpPr>
          <p:cNvPr id="14" name="Rounded Rectangle 13"/>
          <p:cNvSpPr/>
          <p:nvPr userDrawn="1"/>
        </p:nvSpPr>
        <p:spPr bwMode="white">
          <a:xfrm>
            <a:off x="5410200" y="405311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useBgFill="1">
        <p:nvSpPr>
          <p:cNvPr id="15" name="Rounded Rectangle 14"/>
          <p:cNvSpPr/>
          <p:nvPr userDrawn="1"/>
        </p:nvSpPr>
        <p:spPr bwMode="white">
          <a:xfrm>
            <a:off x="7376507" y="415169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6" name="Rectangle 15"/>
          <p:cNvSpPr/>
          <p:nvPr userDrawn="1"/>
        </p:nvSpPr>
        <p:spPr>
          <a:xfrm>
            <a:off x="1" y="374037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7" name="Rectangle 16"/>
          <p:cNvSpPr/>
          <p:nvPr userDrawn="1"/>
        </p:nvSpPr>
        <p:spPr>
          <a:xfrm>
            <a:off x="0" y="3766237"/>
            <a:ext cx="9144001" cy="140677"/>
          </a:xfrm>
          <a:prstGeom prst="rect">
            <a:avLst/>
          </a:prstGeom>
          <a:solidFill>
            <a:srgbClr val="540054"/>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8" name="Rectangle 17"/>
          <p:cNvSpPr/>
          <p:nvPr userDrawn="1"/>
        </p:nvSpPr>
        <p:spPr>
          <a:xfrm flipV="1">
            <a:off x="6414051" y="3733800"/>
            <a:ext cx="2729950" cy="248432"/>
          </a:xfrm>
          <a:prstGeom prst="rect">
            <a:avLst/>
          </a:prstGeom>
          <a:solidFill>
            <a:srgbClr val="540054"/>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pic>
        <p:nvPicPr>
          <p:cNvPr id="19" name="Picture 2" descr="http://www.iub.edu/%7Eiubmap/bloomington/img/branding/iub_white-large.g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53112" y="6324600"/>
            <a:ext cx="1995488" cy="476250"/>
          </a:xfrm>
          <a:prstGeom prst="rect">
            <a:avLst/>
          </a:prstGeom>
          <a:noFill/>
          <a:extLst>
            <a:ext uri="{909E8E84-426E-40DD-AFC4-6F175D3DCCD1}">
              <a14:hiddenFill xmlns:a14="http://schemas.microsoft.com/office/drawing/2010/main">
                <a:solidFill>
                  <a:srgbClr val="FFFFFF"/>
                </a:solidFill>
              </a14:hiddenFill>
            </a:ext>
          </a:extLst>
        </p:spPr>
      </p:pic>
      <p:sp>
        <p:nvSpPr>
          <p:cNvPr id="20" name="Footer Placeholder 4"/>
          <p:cNvSpPr txBox="1">
            <a:spLocks/>
          </p:cNvSpPr>
          <p:nvPr userDrawn="1"/>
        </p:nvSpPr>
        <p:spPr>
          <a:xfrm>
            <a:off x="2876550" y="6400800"/>
            <a:ext cx="2362200" cy="304800"/>
          </a:xfrm>
          <a:prstGeom prst="rect">
            <a:avLst/>
          </a:prstGeom>
        </p:spPr>
        <p:txBody>
          <a:bodyPr vert="horz"/>
          <a:lstStyle>
            <a:defPPr>
              <a:defRPr lang="en-US"/>
            </a:defPPr>
            <a:lvl1pPr marL="0" algn="r" defTabSz="914400" rtl="0" eaLnBrk="1" latinLnBrk="0" hangingPunct="1">
              <a:defRPr kumimoji="0" sz="8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solidFill>
                  <a:srgbClr val="6D6E70"/>
                </a:solidFill>
              </a:rPr>
              <a:t>MA in theoretical and applied linguistics, </a:t>
            </a:r>
            <a:r>
              <a:rPr lang="en-US" dirty="0" err="1" smtClean="0">
                <a:solidFill>
                  <a:srgbClr val="6D6E70"/>
                </a:solidFill>
              </a:rPr>
              <a:t>Universitat</a:t>
            </a:r>
            <a:r>
              <a:rPr lang="en-US" dirty="0" smtClean="0">
                <a:solidFill>
                  <a:srgbClr val="6D6E70"/>
                </a:solidFill>
              </a:rPr>
              <a:t> </a:t>
            </a:r>
            <a:r>
              <a:rPr lang="en-US" dirty="0" err="1" smtClean="0">
                <a:solidFill>
                  <a:srgbClr val="6D6E70"/>
                </a:solidFill>
              </a:rPr>
              <a:t>Pompeu</a:t>
            </a:r>
            <a:r>
              <a:rPr lang="en-US" dirty="0" smtClean="0">
                <a:solidFill>
                  <a:srgbClr val="6D6E70"/>
                </a:solidFill>
              </a:rPr>
              <a:t> </a:t>
            </a:r>
            <a:r>
              <a:rPr lang="en-US" dirty="0" err="1" smtClean="0">
                <a:solidFill>
                  <a:srgbClr val="6D6E70"/>
                </a:solidFill>
              </a:rPr>
              <a:t>Fabra</a:t>
            </a:r>
            <a:r>
              <a:rPr lang="en-US" dirty="0" smtClean="0">
                <a:solidFill>
                  <a:srgbClr val="6D6E70"/>
                </a:solidFill>
              </a:rPr>
              <a:t> -- Isabelle Darcy</a:t>
            </a:r>
          </a:p>
        </p:txBody>
      </p:sp>
      <p:sp>
        <p:nvSpPr>
          <p:cNvPr id="21" name="TextBox 20"/>
          <p:cNvSpPr txBox="1"/>
          <p:nvPr userDrawn="1"/>
        </p:nvSpPr>
        <p:spPr>
          <a:xfrm>
            <a:off x="304800" y="6400800"/>
            <a:ext cx="2571750" cy="369332"/>
          </a:xfrm>
          <a:prstGeom prst="rect">
            <a:avLst/>
          </a:prstGeom>
          <a:noFill/>
        </p:spPr>
        <p:txBody>
          <a:bodyPr wrap="square" rtlCol="0">
            <a:spAutoFit/>
          </a:bodyPr>
          <a:lstStyle/>
          <a:p>
            <a:pPr algn="r">
              <a:defRPr/>
            </a:pPr>
            <a:r>
              <a:rPr lang="en-US" sz="900" dirty="0" smtClean="0">
                <a:solidFill>
                  <a:srgbClr val="6D6E70"/>
                </a:solidFill>
              </a:rPr>
              <a:t>Powerful and effective pronunciation instruction</a:t>
            </a:r>
          </a:p>
        </p:txBody>
      </p:sp>
      <p:sp>
        <p:nvSpPr>
          <p:cNvPr id="22" name="Rectangle 21"/>
          <p:cNvSpPr/>
          <p:nvPr userDrawn="1"/>
        </p:nvSpPr>
        <p:spPr>
          <a:xfrm>
            <a:off x="0" y="0"/>
            <a:ext cx="9144000" cy="3701700"/>
          </a:xfrm>
          <a:prstGeom prst="rect">
            <a:avLst/>
          </a:prstGeom>
          <a:solidFill>
            <a:srgbClr val="37005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Tree>
    <p:extLst>
      <p:ext uri="{BB962C8B-B14F-4D97-AF65-F5344CB8AC3E}">
        <p14:creationId xmlns:p14="http://schemas.microsoft.com/office/powerpoint/2010/main" val="91227228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68F4290-9C77-4C90-A5AF-78CBDBE3727B}" type="datetimeFigureOut">
              <a:rPr lang="en-US" smtClean="0"/>
              <a:t>9/7/2017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A6EDFA-201C-4C39-8966-6BAAF7E1AB2C}" type="slidenum">
              <a:rPr lang="en-US" smtClean="0"/>
              <a:t>‹#›</a:t>
            </a:fld>
            <a:endParaRPr lang="en-US"/>
          </a:p>
        </p:txBody>
      </p:sp>
    </p:spTree>
    <p:extLst>
      <p:ext uri="{BB962C8B-B14F-4D97-AF65-F5344CB8AC3E}">
        <p14:creationId xmlns:p14="http://schemas.microsoft.com/office/powerpoint/2010/main" val="20669797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16_Section Header">
    <p:bg>
      <p:bgPr>
        <a:gradFill>
          <a:gsLst>
            <a:gs pos="47000">
              <a:schemeClr val="accent2">
                <a:lumMod val="90000"/>
                <a:lumOff val="10000"/>
              </a:schemeClr>
            </a:gs>
            <a:gs pos="71000">
              <a:schemeClr val="bg1"/>
            </a:gs>
            <a:gs pos="60000">
              <a:schemeClr val="accent1">
                <a:tint val="44500"/>
                <a:satMod val="160000"/>
              </a:schemeClr>
            </a:gs>
            <a:gs pos="100000">
              <a:schemeClr val="bg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44" y="3972304"/>
            <a:ext cx="5417344" cy="1666496"/>
          </a:xfrm>
        </p:spPr>
        <p:txBody>
          <a:bodyPr anchor="t" anchorCtr="0"/>
          <a:lstStyle>
            <a:lvl1pPr algn="l">
              <a:buNone/>
              <a:defRPr kumimoji="0" lang="en-US" sz="2400" kern="1200" dirty="0" smtClean="0">
                <a:solidFill>
                  <a:schemeClr val="tx2"/>
                </a:solidFill>
                <a:latin typeface="+mn-lt"/>
                <a:ea typeface="+mn-ea"/>
                <a:cs typeface="+mn-cs"/>
              </a:defRPr>
            </a:lvl1pPr>
          </a:lstStyle>
          <a:p>
            <a:r>
              <a:rPr kumimoji="0" lang="en-US" dirty="0" smtClean="0"/>
              <a:t>Click to edit Master title style</a:t>
            </a:r>
            <a:endParaRPr kumimoji="0" lang="en-US" dirty="0"/>
          </a:p>
        </p:txBody>
      </p:sp>
      <p:sp>
        <p:nvSpPr>
          <p:cNvPr id="6" name="Slide Number Placeholder 5"/>
          <p:cNvSpPr>
            <a:spLocks noGrp="1"/>
          </p:cNvSpPr>
          <p:nvPr>
            <p:ph type="sldNum" sz="quarter" idx="12"/>
          </p:nvPr>
        </p:nvSpPr>
        <p:spPr>
          <a:xfrm>
            <a:off x="8176607" y="6370320"/>
            <a:ext cx="800100" cy="365760"/>
          </a:xfrm>
          <a:prstGeom prst="rect">
            <a:avLst/>
          </a:prstGeom>
        </p:spPr>
        <p:txBody>
          <a:bodyPr/>
          <a:lstStyle/>
          <a:p>
            <a:fld id="{21DEFB65-9709-4E16-ACF2-C8FD3A9083E3}" type="slidenum">
              <a:rPr lang="en-US" smtClean="0">
                <a:solidFill>
                  <a:srgbClr val="000000"/>
                </a:solidFill>
              </a:rPr>
              <a:pPr/>
              <a:t>‹#›</a:t>
            </a:fld>
            <a:endParaRPr lang="en-US" dirty="0">
              <a:solidFill>
                <a:srgbClr val="000000"/>
              </a:solidFill>
            </a:endParaRPr>
          </a:p>
        </p:txBody>
      </p:sp>
      <p:sp>
        <p:nvSpPr>
          <p:cNvPr id="9" name="Rectangle 8"/>
          <p:cNvSpPr/>
          <p:nvPr userDrawn="1"/>
        </p:nvSpPr>
        <p:spPr>
          <a:xfrm flipV="1">
            <a:off x="5410182" y="390071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0" name="Rectangle 9"/>
          <p:cNvSpPr/>
          <p:nvPr userDrawn="1"/>
        </p:nvSpPr>
        <p:spPr>
          <a:xfrm flipV="1">
            <a:off x="5410200" y="398772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1" name="Rectangle 10"/>
          <p:cNvSpPr/>
          <p:nvPr userDrawn="1"/>
        </p:nvSpPr>
        <p:spPr>
          <a:xfrm flipV="1">
            <a:off x="5410200" y="420587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2" name="Rectangle 11"/>
          <p:cNvSpPr/>
          <p:nvPr userDrawn="1"/>
        </p:nvSpPr>
        <p:spPr>
          <a:xfrm flipV="1">
            <a:off x="5410200" y="425511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3" name="Rectangle 12"/>
          <p:cNvSpPr/>
          <p:nvPr userDrawn="1"/>
        </p:nvSpPr>
        <p:spPr>
          <a:xfrm flipV="1">
            <a:off x="5410200" y="429028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useBgFill="1">
        <p:nvSpPr>
          <p:cNvPr id="14" name="Rounded Rectangle 13"/>
          <p:cNvSpPr/>
          <p:nvPr userDrawn="1"/>
        </p:nvSpPr>
        <p:spPr bwMode="white">
          <a:xfrm>
            <a:off x="5410200" y="405311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useBgFill="1">
        <p:nvSpPr>
          <p:cNvPr id="15" name="Rounded Rectangle 14"/>
          <p:cNvSpPr/>
          <p:nvPr userDrawn="1"/>
        </p:nvSpPr>
        <p:spPr bwMode="white">
          <a:xfrm>
            <a:off x="7376507" y="415169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6" name="Rectangle 15"/>
          <p:cNvSpPr/>
          <p:nvPr userDrawn="1"/>
        </p:nvSpPr>
        <p:spPr>
          <a:xfrm>
            <a:off x="1" y="374037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7" name="Rectangle 16"/>
          <p:cNvSpPr/>
          <p:nvPr userDrawn="1"/>
        </p:nvSpPr>
        <p:spPr>
          <a:xfrm>
            <a:off x="0" y="3766237"/>
            <a:ext cx="9144001" cy="140677"/>
          </a:xfrm>
          <a:prstGeom prst="rect">
            <a:avLst/>
          </a:prstGeom>
          <a:solidFill>
            <a:srgbClr val="540054"/>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8" name="Rectangle 17"/>
          <p:cNvSpPr/>
          <p:nvPr userDrawn="1"/>
        </p:nvSpPr>
        <p:spPr>
          <a:xfrm flipV="1">
            <a:off x="6414051" y="3733800"/>
            <a:ext cx="2729950" cy="248432"/>
          </a:xfrm>
          <a:prstGeom prst="rect">
            <a:avLst/>
          </a:prstGeom>
          <a:solidFill>
            <a:srgbClr val="540054"/>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pic>
        <p:nvPicPr>
          <p:cNvPr id="19" name="Picture 2" descr="http://www.iub.edu/%7Eiubmap/bloomington/img/branding/iub_white-large.g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53112" y="6324600"/>
            <a:ext cx="1995488" cy="476250"/>
          </a:xfrm>
          <a:prstGeom prst="rect">
            <a:avLst/>
          </a:prstGeom>
          <a:noFill/>
          <a:extLst>
            <a:ext uri="{909E8E84-426E-40DD-AFC4-6F175D3DCCD1}">
              <a14:hiddenFill xmlns:a14="http://schemas.microsoft.com/office/drawing/2010/main">
                <a:solidFill>
                  <a:srgbClr val="FFFFFF"/>
                </a:solidFill>
              </a14:hiddenFill>
            </a:ext>
          </a:extLst>
        </p:spPr>
      </p:pic>
      <p:sp>
        <p:nvSpPr>
          <p:cNvPr id="20" name="Footer Placeholder 4"/>
          <p:cNvSpPr txBox="1">
            <a:spLocks/>
          </p:cNvSpPr>
          <p:nvPr userDrawn="1"/>
        </p:nvSpPr>
        <p:spPr>
          <a:xfrm>
            <a:off x="2876550" y="6400800"/>
            <a:ext cx="2362200" cy="304800"/>
          </a:xfrm>
          <a:prstGeom prst="rect">
            <a:avLst/>
          </a:prstGeom>
        </p:spPr>
        <p:txBody>
          <a:bodyPr vert="horz"/>
          <a:lstStyle>
            <a:defPPr>
              <a:defRPr lang="en-US"/>
            </a:defPPr>
            <a:lvl1pPr marL="0" algn="r" defTabSz="914400" rtl="0" eaLnBrk="1" latinLnBrk="0" hangingPunct="1">
              <a:defRPr kumimoji="0" sz="8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solidFill>
                  <a:srgbClr val="6D6E70"/>
                </a:solidFill>
              </a:rPr>
              <a:t>MA in theoretical and applied linguistics, </a:t>
            </a:r>
            <a:r>
              <a:rPr lang="en-US" dirty="0" err="1" smtClean="0">
                <a:solidFill>
                  <a:srgbClr val="6D6E70"/>
                </a:solidFill>
              </a:rPr>
              <a:t>Universitat</a:t>
            </a:r>
            <a:r>
              <a:rPr lang="en-US" dirty="0" smtClean="0">
                <a:solidFill>
                  <a:srgbClr val="6D6E70"/>
                </a:solidFill>
              </a:rPr>
              <a:t> </a:t>
            </a:r>
            <a:r>
              <a:rPr lang="en-US" dirty="0" err="1" smtClean="0">
                <a:solidFill>
                  <a:srgbClr val="6D6E70"/>
                </a:solidFill>
              </a:rPr>
              <a:t>Pompeu</a:t>
            </a:r>
            <a:r>
              <a:rPr lang="en-US" dirty="0" smtClean="0">
                <a:solidFill>
                  <a:srgbClr val="6D6E70"/>
                </a:solidFill>
              </a:rPr>
              <a:t> </a:t>
            </a:r>
            <a:r>
              <a:rPr lang="en-US" dirty="0" err="1" smtClean="0">
                <a:solidFill>
                  <a:srgbClr val="6D6E70"/>
                </a:solidFill>
              </a:rPr>
              <a:t>Fabra</a:t>
            </a:r>
            <a:r>
              <a:rPr lang="en-US" dirty="0" smtClean="0">
                <a:solidFill>
                  <a:srgbClr val="6D6E70"/>
                </a:solidFill>
              </a:rPr>
              <a:t> -- Isabelle Darcy</a:t>
            </a:r>
          </a:p>
        </p:txBody>
      </p:sp>
      <p:sp>
        <p:nvSpPr>
          <p:cNvPr id="21" name="TextBox 20"/>
          <p:cNvSpPr txBox="1"/>
          <p:nvPr userDrawn="1"/>
        </p:nvSpPr>
        <p:spPr>
          <a:xfrm>
            <a:off x="304800" y="6400800"/>
            <a:ext cx="2571750" cy="369332"/>
          </a:xfrm>
          <a:prstGeom prst="rect">
            <a:avLst/>
          </a:prstGeom>
          <a:noFill/>
        </p:spPr>
        <p:txBody>
          <a:bodyPr wrap="square" rtlCol="0">
            <a:spAutoFit/>
          </a:bodyPr>
          <a:lstStyle/>
          <a:p>
            <a:pPr algn="r">
              <a:defRPr/>
            </a:pPr>
            <a:r>
              <a:rPr lang="en-US" sz="900" dirty="0" smtClean="0">
                <a:solidFill>
                  <a:srgbClr val="6D6E70"/>
                </a:solidFill>
              </a:rPr>
              <a:t>Powerful and effective pronunciation instruction</a:t>
            </a:r>
          </a:p>
        </p:txBody>
      </p:sp>
      <p:sp>
        <p:nvSpPr>
          <p:cNvPr id="22" name="Rectangle 21"/>
          <p:cNvSpPr/>
          <p:nvPr userDrawn="1"/>
        </p:nvSpPr>
        <p:spPr>
          <a:xfrm>
            <a:off x="0" y="0"/>
            <a:ext cx="9144000" cy="3701700"/>
          </a:xfrm>
          <a:prstGeom prst="rect">
            <a:avLst/>
          </a:prstGeom>
          <a:solidFill>
            <a:srgbClr val="37005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Tree>
    <p:extLst>
      <p:ext uri="{BB962C8B-B14F-4D97-AF65-F5344CB8AC3E}">
        <p14:creationId xmlns:p14="http://schemas.microsoft.com/office/powerpoint/2010/main" val="68252744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52"/>
          <p:cNvSpPr>
            <a:spLocks noChangeArrowheads="1"/>
          </p:cNvSpPr>
          <p:nvPr/>
        </p:nvSpPr>
        <p:spPr bwMode="auto">
          <a:xfrm>
            <a:off x="0" y="0"/>
            <a:ext cx="9144000" cy="4648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endParaRPr lang="en-US" altLang="en-US" sz="2400" i="1">
              <a:solidFill>
                <a:srgbClr val="000000"/>
              </a:solidFill>
              <a:latin typeface="Arial" charset="0"/>
            </a:endParaRPr>
          </a:p>
        </p:txBody>
      </p:sp>
      <p:sp>
        <p:nvSpPr>
          <p:cNvPr id="5" name="Rectangle 30"/>
          <p:cNvSpPr>
            <a:spLocks noChangeArrowheads="1"/>
          </p:cNvSpPr>
          <p:nvPr/>
        </p:nvSpPr>
        <p:spPr bwMode="auto">
          <a:xfrm>
            <a:off x="2212975" y="61007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endParaRPr lang="en-US" altLang="en-US" sz="2400" i="1">
              <a:solidFill>
                <a:srgbClr val="000000"/>
              </a:solidFill>
              <a:latin typeface="Arial" charset="0"/>
            </a:endParaRPr>
          </a:p>
        </p:txBody>
      </p:sp>
      <p:sp>
        <p:nvSpPr>
          <p:cNvPr id="6" name="Line 53"/>
          <p:cNvSpPr>
            <a:spLocks noChangeShapeType="1"/>
          </p:cNvSpPr>
          <p:nvPr/>
        </p:nvSpPr>
        <p:spPr bwMode="auto">
          <a:xfrm>
            <a:off x="0" y="4648200"/>
            <a:ext cx="9144000" cy="0"/>
          </a:xfrm>
          <a:prstGeom prst="line">
            <a:avLst/>
          </a:prstGeom>
          <a:noFill/>
          <a:ln w="476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7" name="Line 54"/>
          <p:cNvSpPr>
            <a:spLocks noChangeShapeType="1"/>
          </p:cNvSpPr>
          <p:nvPr/>
        </p:nvSpPr>
        <p:spPr bwMode="auto">
          <a:xfrm>
            <a:off x="2106613" y="2551113"/>
            <a:ext cx="49037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3075" name="Rectangle 3"/>
          <p:cNvSpPr>
            <a:spLocks noGrp="1" noChangeArrowheads="1"/>
          </p:cNvSpPr>
          <p:nvPr>
            <p:ph type="subTitle" idx="1"/>
          </p:nvPr>
        </p:nvSpPr>
        <p:spPr>
          <a:xfrm>
            <a:off x="457200" y="1763713"/>
            <a:ext cx="8226425" cy="508000"/>
          </a:xfrm>
        </p:spPr>
        <p:txBody>
          <a:bodyPr anchor="ctr"/>
          <a:lstStyle>
            <a:lvl1pPr marL="0" indent="0" algn="ctr">
              <a:buFontTx/>
              <a:buNone/>
              <a:defRPr/>
            </a:lvl1pPr>
          </a:lstStyle>
          <a:p>
            <a:r>
              <a:rPr lang="en-US" smtClean="0"/>
              <a:t>Click to edit Master subtitle style</a:t>
            </a:r>
            <a:endParaRPr lang="en-US"/>
          </a:p>
        </p:txBody>
      </p:sp>
      <p:sp>
        <p:nvSpPr>
          <p:cNvPr id="3091" name="Rectangle 19"/>
          <p:cNvSpPr>
            <a:spLocks noGrp="1" noChangeArrowheads="1"/>
          </p:cNvSpPr>
          <p:nvPr>
            <p:ph type="ctrTitle" sz="quarter"/>
          </p:nvPr>
        </p:nvSpPr>
        <p:spPr>
          <a:xfrm>
            <a:off x="455613" y="1014413"/>
            <a:ext cx="8226425" cy="776287"/>
          </a:xfrm>
        </p:spPr>
        <p:txBody>
          <a:bodyPr/>
          <a:lstStyle>
            <a:lvl1pPr algn="ctr">
              <a:defRPr sz="4200" b="0">
                <a:solidFill>
                  <a:schemeClr val="tx1"/>
                </a:solidFill>
              </a:defRPr>
            </a:lvl1pPr>
          </a:lstStyle>
          <a:p>
            <a:r>
              <a:rPr lang="en-US" smtClean="0"/>
              <a:t>Click to edit Master title style</a:t>
            </a:r>
            <a:endParaRPr lang="en-US"/>
          </a:p>
        </p:txBody>
      </p:sp>
    </p:spTree>
    <p:extLst>
      <p:ext uri="{BB962C8B-B14F-4D97-AF65-F5344CB8AC3E}">
        <p14:creationId xmlns:p14="http://schemas.microsoft.com/office/powerpoint/2010/main" val="28315645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8382000" y="6381750"/>
            <a:ext cx="533400" cy="400050"/>
          </a:xfrm>
          <a:prstGeom prst="rect">
            <a:avLst/>
          </a:prstGeom>
          <a:noFill/>
          <a:ln>
            <a:noFill/>
          </a:ln>
          <a:extLst/>
        </p:spPr>
        <p:txBody>
          <a:bodyPr>
            <a:spAutoFit/>
          </a:bodyPr>
          <a:lstStyle>
            <a:lvl1pPr>
              <a:defRPr sz="2400" i="1">
                <a:solidFill>
                  <a:schemeClr val="tx1"/>
                </a:solidFill>
                <a:latin typeface="Arial" charset="0"/>
                <a:ea typeface="ＭＳ Ｐゴシック" pitchFamily="34" charset="-128"/>
              </a:defRPr>
            </a:lvl1pPr>
            <a:lvl2pPr marL="742950" indent="-285750">
              <a:defRPr sz="2400" i="1">
                <a:solidFill>
                  <a:schemeClr val="tx1"/>
                </a:solidFill>
                <a:latin typeface="Arial" charset="0"/>
                <a:ea typeface="ＭＳ Ｐゴシック" pitchFamily="34" charset="-128"/>
              </a:defRPr>
            </a:lvl2pPr>
            <a:lvl3pPr marL="1143000" indent="-228600">
              <a:defRPr sz="2400" i="1">
                <a:solidFill>
                  <a:schemeClr val="tx1"/>
                </a:solidFill>
                <a:latin typeface="Arial" charset="0"/>
                <a:ea typeface="ＭＳ Ｐゴシック" pitchFamily="34" charset="-128"/>
              </a:defRPr>
            </a:lvl3pPr>
            <a:lvl4pPr marL="1600200" indent="-228600">
              <a:defRPr sz="2400" i="1">
                <a:solidFill>
                  <a:schemeClr val="tx1"/>
                </a:solidFill>
                <a:latin typeface="Arial" charset="0"/>
                <a:ea typeface="ＭＳ Ｐゴシック" pitchFamily="34" charset="-128"/>
              </a:defRPr>
            </a:lvl4pPr>
            <a:lvl5pPr marL="2057400" indent="-228600">
              <a:defRPr sz="2400" i="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pitchFamily="34" charset="-128"/>
              </a:defRPr>
            </a:lvl9pPr>
          </a:lstStyle>
          <a:p>
            <a:pPr eaLnBrk="0" hangingPunct="0">
              <a:defRPr/>
            </a:pPr>
            <a:fld id="{75331B5D-CD85-4A8C-98D3-D4DC9D68041D}" type="slidenum">
              <a:rPr lang="en-US" sz="2000" smtClean="0">
                <a:solidFill>
                  <a:srgbClr val="000000"/>
                </a:solidFill>
              </a:rPr>
              <a:pPr eaLnBrk="0" hangingPunct="0">
                <a:defRPr/>
              </a:pPr>
              <a:t>‹#›</a:t>
            </a:fld>
            <a:endParaRPr lang="en-US" sz="2000" dirty="0" smtClean="0">
              <a:solidFill>
                <a:srgbClr val="000000"/>
              </a:solidFill>
            </a:endParaRPr>
          </a:p>
        </p:txBody>
      </p:sp>
      <p:sp>
        <p:nvSpPr>
          <p:cNvPr id="2" name="Title 1"/>
          <p:cNvSpPr>
            <a:spLocks noGrp="1"/>
          </p:cNvSpPr>
          <p:nvPr>
            <p:ph type="title"/>
          </p:nvPr>
        </p:nvSpPr>
        <p:spPr>
          <a:xfrm>
            <a:off x="457200" y="939800"/>
            <a:ext cx="8177213" cy="1143000"/>
          </a:xfrm>
        </p:spPr>
        <p:txBody>
          <a:bodyPr/>
          <a:lstStyle>
            <a:lvl1pPr>
              <a:defRPr>
                <a:latin typeface="Segoe UI Semibold" panose="020B0702040204020203"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981200"/>
            <a:ext cx="8178800" cy="4038600"/>
          </a:xfrm>
        </p:spPr>
        <p:txBody>
          <a:bodyPr/>
          <a:lstStyle>
            <a:lvl1pPr>
              <a:defRPr>
                <a:latin typeface="Segoe UI" panose="020B0502040204020203" pitchFamily="34" charset="0"/>
                <a:ea typeface="Segoe UI" panose="020B0502040204020203" pitchFamily="34" charset="0"/>
                <a:cs typeface="Segoe UI" panose="020B0502040204020203" pitchFamily="34" charset="0"/>
              </a:defRPr>
            </a:lvl1pPr>
            <a:lvl2pPr>
              <a:buFont typeface="Courier New" pitchFamily="49" charset="0"/>
              <a:buChar char="o"/>
              <a:defRPr sz="2400">
                <a:latin typeface="Segoe UI" panose="020B0502040204020203" pitchFamily="34" charset="0"/>
                <a:ea typeface="Segoe UI" panose="020B0502040204020203" pitchFamily="34" charset="0"/>
                <a:cs typeface="Segoe UI" panose="020B0502040204020203" pitchFamily="34" charset="0"/>
              </a:defRPr>
            </a:lvl2pPr>
            <a:lvl3pPr>
              <a:defRPr sz="2000">
                <a:latin typeface="Segoe UI" panose="020B0502040204020203" pitchFamily="34" charset="0"/>
                <a:ea typeface="Segoe UI" panose="020B0502040204020203" pitchFamily="34" charset="0"/>
                <a:cs typeface="Segoe UI" panose="020B0502040204020203" pitchFamily="34" charset="0"/>
              </a:defRPr>
            </a:lvl3pPr>
            <a:lvl4pPr>
              <a:defRPr sz="1800">
                <a:latin typeface="Segoe UI" panose="020B0502040204020203" pitchFamily="34" charset="0"/>
                <a:ea typeface="Segoe UI" panose="020B0502040204020203" pitchFamily="34" charset="0"/>
                <a:cs typeface="Segoe UI" panose="020B0502040204020203" pitchFamily="34" charset="0"/>
              </a:defRPr>
            </a:lvl4pPr>
            <a:lvl5pPr>
              <a:defRPr sz="1800">
                <a:latin typeface="Segoe UI" panose="020B0502040204020203" pitchFamily="34" charset="0"/>
                <a:ea typeface="Segoe UI" panose="020B0502040204020203" pitchFamily="34" charset="0"/>
                <a:cs typeface="Segoe UI" panose="020B0502040204020203"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eaLnBrk="1" hangingPunct="1">
              <a:defRPr i="1">
                <a:solidFill>
                  <a:srgbClr val="000000"/>
                </a:solidFill>
                <a:latin typeface="Calibri" pitchFamily="34" charset="0"/>
                <a:cs typeface="Arial" charset="0"/>
              </a:defRPr>
            </a:lvl1pPr>
          </a:lstStyle>
          <a:p>
            <a:fld id="{EC232437-149F-43C6-90DC-6CB31260BB66}" type="datetime1">
              <a:rPr lang="en-US" smtClean="0"/>
              <a:pPr/>
              <a:t>9/7/2017</a:t>
            </a:fld>
            <a:endParaRPr lang="en-US" dirty="0"/>
          </a:p>
        </p:txBody>
      </p:sp>
      <p:sp>
        <p:nvSpPr>
          <p:cNvPr id="7" name="TextBox 6"/>
          <p:cNvSpPr txBox="1"/>
          <p:nvPr userDrawn="1"/>
        </p:nvSpPr>
        <p:spPr>
          <a:xfrm>
            <a:off x="228600" y="6459379"/>
            <a:ext cx="2895600" cy="246221"/>
          </a:xfrm>
          <a:prstGeom prst="rect">
            <a:avLst/>
          </a:prstGeom>
          <a:noFill/>
        </p:spPr>
        <p:txBody>
          <a:bodyPr wrap="square" rtlCol="0">
            <a:spAutoFit/>
          </a:bodyPr>
          <a:lstStyle/>
          <a:p>
            <a:pPr>
              <a:defRPr/>
            </a:pPr>
            <a:r>
              <a:rPr lang="en-US" sz="1000" dirty="0" smtClean="0">
                <a:solidFill>
                  <a:srgbClr val="6D6E70"/>
                </a:solidFill>
              </a:rPr>
              <a:t>Powerful and effective pronunciation instruction</a:t>
            </a:r>
          </a:p>
        </p:txBody>
      </p:sp>
      <p:sp>
        <p:nvSpPr>
          <p:cNvPr id="8" name="TextBox 7"/>
          <p:cNvSpPr txBox="1"/>
          <p:nvPr userDrawn="1"/>
        </p:nvSpPr>
        <p:spPr>
          <a:xfrm>
            <a:off x="3200400" y="6459379"/>
            <a:ext cx="3505200" cy="246221"/>
          </a:xfrm>
          <a:prstGeom prst="rect">
            <a:avLst/>
          </a:prstGeom>
          <a:noFill/>
        </p:spPr>
        <p:txBody>
          <a:bodyPr wrap="square" rtlCol="0">
            <a:spAutoFit/>
          </a:bodyPr>
          <a:lstStyle/>
          <a:p>
            <a:pPr algn="ctr">
              <a:defRPr/>
            </a:pPr>
            <a:r>
              <a:rPr lang="en-US" sz="1000" dirty="0" err="1" smtClean="0">
                <a:solidFill>
                  <a:srgbClr val="6D6E70"/>
                </a:solidFill>
              </a:rPr>
              <a:t>Universitat</a:t>
            </a:r>
            <a:r>
              <a:rPr lang="en-US" sz="1000" dirty="0" smtClean="0">
                <a:solidFill>
                  <a:srgbClr val="6D6E70"/>
                </a:solidFill>
              </a:rPr>
              <a:t> </a:t>
            </a:r>
            <a:r>
              <a:rPr lang="en-US" sz="1000" dirty="0" err="1" smtClean="0">
                <a:solidFill>
                  <a:srgbClr val="6D6E70"/>
                </a:solidFill>
              </a:rPr>
              <a:t>Pompeu</a:t>
            </a:r>
            <a:r>
              <a:rPr lang="en-US" sz="1000" dirty="0" smtClean="0">
                <a:solidFill>
                  <a:srgbClr val="6D6E70"/>
                </a:solidFill>
              </a:rPr>
              <a:t> </a:t>
            </a:r>
            <a:r>
              <a:rPr lang="en-US" sz="1000" dirty="0" err="1" smtClean="0">
                <a:solidFill>
                  <a:srgbClr val="6D6E70"/>
                </a:solidFill>
              </a:rPr>
              <a:t>Fabra</a:t>
            </a:r>
            <a:r>
              <a:rPr lang="en-US" sz="1000" dirty="0" smtClean="0">
                <a:solidFill>
                  <a:srgbClr val="6D6E70"/>
                </a:solidFill>
              </a:rPr>
              <a:t> -- Isabelle Darcy</a:t>
            </a:r>
          </a:p>
        </p:txBody>
      </p:sp>
    </p:spTree>
    <p:extLst>
      <p:ext uri="{BB962C8B-B14F-4D97-AF65-F5344CB8AC3E}">
        <p14:creationId xmlns:p14="http://schemas.microsoft.com/office/powerpoint/2010/main" val="8730124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1" hangingPunct="1">
              <a:defRPr i="1">
                <a:solidFill>
                  <a:srgbClr val="000000"/>
                </a:solidFill>
                <a:latin typeface="Calibri" pitchFamily="34" charset="0"/>
                <a:cs typeface="Arial" charset="0"/>
              </a:defRPr>
            </a:lvl1pPr>
          </a:lstStyle>
          <a:p>
            <a:endParaRPr lang="en-US"/>
          </a:p>
        </p:txBody>
      </p:sp>
      <p:sp>
        <p:nvSpPr>
          <p:cNvPr id="5" name="Footer Placeholder 4"/>
          <p:cNvSpPr>
            <a:spLocks noGrp="1"/>
          </p:cNvSpPr>
          <p:nvPr>
            <p:ph type="ftr" sz="quarter" idx="11"/>
          </p:nvPr>
        </p:nvSpPr>
        <p:spPr/>
        <p:txBody>
          <a:bodyPr/>
          <a:lstStyle>
            <a:lvl1pPr eaLnBrk="1" hangingPunct="1">
              <a:defRPr i="1">
                <a:solidFill>
                  <a:srgbClr val="000000"/>
                </a:solidFill>
                <a:latin typeface="Calibri" pitchFamily="34" charset="0"/>
                <a:cs typeface="Arial" charset="0"/>
              </a:defRPr>
            </a:lvl1pPr>
          </a:lstStyle>
          <a:p>
            <a:endParaRPr lang="en-US"/>
          </a:p>
        </p:txBody>
      </p:sp>
    </p:spTree>
    <p:extLst>
      <p:ext uri="{BB962C8B-B14F-4D97-AF65-F5344CB8AC3E}">
        <p14:creationId xmlns:p14="http://schemas.microsoft.com/office/powerpoint/2010/main" val="2175325574"/>
      </p:ext>
    </p:extLst>
  </p:cSld>
  <p:clrMapOvr>
    <a:masterClrMapping/>
  </p:clrMapOvr>
  <p:timing>
    <p:tnLst>
      <p:par>
        <p:cTn id="1" dur="indefinite" restart="never" nodeType="tmRoot"/>
      </p:par>
    </p:tnLst>
  </p:timing>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2580" y="939800"/>
            <a:ext cx="8171834" cy="1143000"/>
          </a:xfrm>
        </p:spPr>
        <p:txBody>
          <a:bodyPr/>
          <a:lstStyle>
            <a:lvl1pPr>
              <a:defRPr>
                <a:latin typeface="Segoe UI Semibold" panose="020B0702040204020203"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84188" y="1981200"/>
            <a:ext cx="4011612" cy="4038600"/>
          </a:xfrm>
        </p:spPr>
        <p:txBody>
          <a:bodyPr/>
          <a:lstStyle>
            <a:lvl1pPr>
              <a:defRPr sz="2800">
                <a:latin typeface="Segoe UI" panose="020B0502040204020203" pitchFamily="34" charset="0"/>
                <a:ea typeface="Segoe UI" panose="020B0502040204020203" pitchFamily="34" charset="0"/>
                <a:cs typeface="Segoe UI" panose="020B0502040204020203" pitchFamily="34" charset="0"/>
              </a:defRPr>
            </a:lvl1pPr>
            <a:lvl2pPr>
              <a:defRPr sz="2400">
                <a:latin typeface="Segoe UI" panose="020B0502040204020203" pitchFamily="34" charset="0"/>
                <a:ea typeface="Segoe UI" panose="020B0502040204020203" pitchFamily="34" charset="0"/>
                <a:cs typeface="Segoe UI" panose="020B0502040204020203" pitchFamily="34" charset="0"/>
              </a:defRPr>
            </a:lvl2pPr>
            <a:lvl3pPr>
              <a:defRPr sz="2000">
                <a:latin typeface="Segoe UI" panose="020B0502040204020203" pitchFamily="34" charset="0"/>
                <a:ea typeface="Segoe UI" panose="020B0502040204020203" pitchFamily="34" charset="0"/>
                <a:cs typeface="Segoe UI" panose="020B0502040204020203" pitchFamily="34" charset="0"/>
              </a:defRPr>
            </a:lvl3pPr>
            <a:lvl4pPr>
              <a:defRPr sz="1800">
                <a:latin typeface="Segoe UI" panose="020B0502040204020203" pitchFamily="34" charset="0"/>
                <a:ea typeface="Segoe UI" panose="020B0502040204020203" pitchFamily="34" charset="0"/>
                <a:cs typeface="Segoe UI" panose="020B0502040204020203" pitchFamily="34" charset="0"/>
              </a:defRPr>
            </a:lvl4pPr>
            <a:lvl5pPr>
              <a:defRPr sz="1800">
                <a:latin typeface="Segoe UI" panose="020B0502040204020203" pitchFamily="34" charset="0"/>
                <a:ea typeface="Segoe UI" panose="020B0502040204020203" pitchFamily="34" charset="0"/>
                <a:cs typeface="Segoe UI" panose="020B0502040204020203"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985708" cy="4038600"/>
          </a:xfrm>
        </p:spPr>
        <p:txBody>
          <a:bodyPr/>
          <a:lstStyle>
            <a:lvl1pPr>
              <a:defRPr sz="2800">
                <a:latin typeface="Segoe UI" panose="020B0502040204020203" pitchFamily="34" charset="0"/>
                <a:ea typeface="Segoe UI" panose="020B0502040204020203" pitchFamily="34" charset="0"/>
                <a:cs typeface="Segoe UI" panose="020B0502040204020203" pitchFamily="34" charset="0"/>
              </a:defRPr>
            </a:lvl1pPr>
            <a:lvl2pPr>
              <a:defRPr sz="2400">
                <a:latin typeface="Segoe UI" panose="020B0502040204020203" pitchFamily="34" charset="0"/>
                <a:ea typeface="Segoe UI" panose="020B0502040204020203" pitchFamily="34" charset="0"/>
                <a:cs typeface="Segoe UI" panose="020B0502040204020203" pitchFamily="34" charset="0"/>
              </a:defRPr>
            </a:lvl2pPr>
            <a:lvl3pPr>
              <a:defRPr sz="2000">
                <a:latin typeface="Segoe UI" panose="020B0502040204020203" pitchFamily="34" charset="0"/>
                <a:ea typeface="Segoe UI" panose="020B0502040204020203" pitchFamily="34" charset="0"/>
                <a:cs typeface="Segoe UI" panose="020B0502040204020203" pitchFamily="34" charset="0"/>
              </a:defRPr>
            </a:lvl3pPr>
            <a:lvl4pPr>
              <a:defRPr sz="1800">
                <a:latin typeface="Segoe UI" panose="020B0502040204020203" pitchFamily="34" charset="0"/>
                <a:ea typeface="Segoe UI" panose="020B0502040204020203" pitchFamily="34" charset="0"/>
                <a:cs typeface="Segoe UI" panose="020B0502040204020203" pitchFamily="34" charset="0"/>
              </a:defRPr>
            </a:lvl4pPr>
            <a:lvl5pPr>
              <a:defRPr sz="1800">
                <a:latin typeface="Segoe UI" panose="020B0502040204020203" pitchFamily="34" charset="0"/>
                <a:ea typeface="Segoe UI" panose="020B0502040204020203" pitchFamily="34" charset="0"/>
                <a:cs typeface="Segoe UI" panose="020B0502040204020203"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eaLnBrk="1" hangingPunct="1">
              <a:defRPr i="1">
                <a:solidFill>
                  <a:srgbClr val="000000"/>
                </a:solidFill>
                <a:latin typeface="Calibri" pitchFamily="34" charset="0"/>
                <a:cs typeface="Arial" charset="0"/>
              </a:defRPr>
            </a:lvl1pPr>
          </a:lstStyle>
          <a:p>
            <a:fld id="{F9EFF417-31E8-4F93-A769-8D7625D2BD1E}" type="datetime1">
              <a:rPr lang="en-US" smtClean="0"/>
              <a:pPr/>
              <a:t>9/7/2017</a:t>
            </a:fld>
            <a:endParaRPr lang="en-US" dirty="0"/>
          </a:p>
        </p:txBody>
      </p:sp>
      <p:sp>
        <p:nvSpPr>
          <p:cNvPr id="6" name="Footer Placeholder 5"/>
          <p:cNvSpPr>
            <a:spLocks noGrp="1"/>
          </p:cNvSpPr>
          <p:nvPr>
            <p:ph type="ftr" sz="quarter" idx="11"/>
          </p:nvPr>
        </p:nvSpPr>
        <p:spPr/>
        <p:txBody>
          <a:bodyPr/>
          <a:lstStyle>
            <a:lvl1pPr eaLnBrk="1" hangingPunct="1">
              <a:defRPr i="1">
                <a:solidFill>
                  <a:srgbClr val="000000"/>
                </a:solidFill>
                <a:latin typeface="Calibri" pitchFamily="34" charset="0"/>
                <a:cs typeface="Arial" charset="0"/>
              </a:defRPr>
            </a:lvl1pPr>
          </a:lstStyle>
          <a:p>
            <a:endParaRPr lang="en-US" dirty="0"/>
          </a:p>
        </p:txBody>
      </p:sp>
      <p:sp>
        <p:nvSpPr>
          <p:cNvPr id="7" name="TextBox 6"/>
          <p:cNvSpPr txBox="1">
            <a:spLocks noChangeArrowheads="1"/>
          </p:cNvSpPr>
          <p:nvPr userDrawn="1"/>
        </p:nvSpPr>
        <p:spPr bwMode="auto">
          <a:xfrm>
            <a:off x="8382000" y="6381750"/>
            <a:ext cx="533400" cy="400050"/>
          </a:xfrm>
          <a:prstGeom prst="rect">
            <a:avLst/>
          </a:prstGeom>
          <a:noFill/>
          <a:ln>
            <a:noFill/>
          </a:ln>
          <a:extLst/>
        </p:spPr>
        <p:txBody>
          <a:bodyPr>
            <a:spAutoFit/>
          </a:bodyPr>
          <a:lstStyle>
            <a:lvl1pPr>
              <a:defRPr sz="2400" i="1">
                <a:solidFill>
                  <a:schemeClr val="tx1"/>
                </a:solidFill>
                <a:latin typeface="Arial" charset="0"/>
                <a:ea typeface="ＭＳ Ｐゴシック" pitchFamily="34" charset="-128"/>
              </a:defRPr>
            </a:lvl1pPr>
            <a:lvl2pPr marL="742950" indent="-285750">
              <a:defRPr sz="2400" i="1">
                <a:solidFill>
                  <a:schemeClr val="tx1"/>
                </a:solidFill>
                <a:latin typeface="Arial" charset="0"/>
                <a:ea typeface="ＭＳ Ｐゴシック" pitchFamily="34" charset="-128"/>
              </a:defRPr>
            </a:lvl2pPr>
            <a:lvl3pPr marL="1143000" indent="-228600">
              <a:defRPr sz="2400" i="1">
                <a:solidFill>
                  <a:schemeClr val="tx1"/>
                </a:solidFill>
                <a:latin typeface="Arial" charset="0"/>
                <a:ea typeface="ＭＳ Ｐゴシック" pitchFamily="34" charset="-128"/>
              </a:defRPr>
            </a:lvl3pPr>
            <a:lvl4pPr marL="1600200" indent="-228600">
              <a:defRPr sz="2400" i="1">
                <a:solidFill>
                  <a:schemeClr val="tx1"/>
                </a:solidFill>
                <a:latin typeface="Arial" charset="0"/>
                <a:ea typeface="ＭＳ Ｐゴシック" pitchFamily="34" charset="-128"/>
              </a:defRPr>
            </a:lvl4pPr>
            <a:lvl5pPr marL="2057400" indent="-228600">
              <a:defRPr sz="2400" i="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pitchFamily="34" charset="-128"/>
              </a:defRPr>
            </a:lvl9pPr>
          </a:lstStyle>
          <a:p>
            <a:pPr eaLnBrk="0" hangingPunct="0">
              <a:defRPr/>
            </a:pPr>
            <a:fld id="{75331B5D-CD85-4A8C-98D3-D4DC9D68041D}" type="slidenum">
              <a:rPr lang="en-US" sz="2000" smtClean="0">
                <a:solidFill>
                  <a:srgbClr val="000000"/>
                </a:solidFill>
              </a:rPr>
              <a:pPr eaLnBrk="0" hangingPunct="0">
                <a:defRPr/>
              </a:pPr>
              <a:t>‹#›</a:t>
            </a:fld>
            <a:endParaRPr lang="en-US" sz="2000" dirty="0" smtClean="0">
              <a:solidFill>
                <a:srgbClr val="000000"/>
              </a:solidFill>
            </a:endParaRPr>
          </a:p>
        </p:txBody>
      </p:sp>
      <p:sp>
        <p:nvSpPr>
          <p:cNvPr id="8" name="TextBox 7"/>
          <p:cNvSpPr txBox="1"/>
          <p:nvPr userDrawn="1"/>
        </p:nvSpPr>
        <p:spPr>
          <a:xfrm>
            <a:off x="228600" y="6459379"/>
            <a:ext cx="2895600" cy="246221"/>
          </a:xfrm>
          <a:prstGeom prst="rect">
            <a:avLst/>
          </a:prstGeom>
          <a:noFill/>
        </p:spPr>
        <p:txBody>
          <a:bodyPr wrap="square" rtlCol="0">
            <a:spAutoFit/>
          </a:bodyPr>
          <a:lstStyle/>
          <a:p>
            <a:pPr>
              <a:defRPr/>
            </a:pPr>
            <a:r>
              <a:rPr lang="en-US" sz="1000" dirty="0" smtClean="0">
                <a:solidFill>
                  <a:srgbClr val="6D6E70"/>
                </a:solidFill>
              </a:rPr>
              <a:t>Powerful and effective pronunciation instruction</a:t>
            </a:r>
          </a:p>
        </p:txBody>
      </p:sp>
      <p:sp>
        <p:nvSpPr>
          <p:cNvPr id="9" name="TextBox 8"/>
          <p:cNvSpPr txBox="1"/>
          <p:nvPr userDrawn="1"/>
        </p:nvSpPr>
        <p:spPr>
          <a:xfrm>
            <a:off x="3200400" y="6459379"/>
            <a:ext cx="3505200" cy="246221"/>
          </a:xfrm>
          <a:prstGeom prst="rect">
            <a:avLst/>
          </a:prstGeom>
          <a:noFill/>
        </p:spPr>
        <p:txBody>
          <a:bodyPr wrap="square" rtlCol="0">
            <a:spAutoFit/>
          </a:bodyPr>
          <a:lstStyle/>
          <a:p>
            <a:pPr algn="ctr">
              <a:defRPr/>
            </a:pPr>
            <a:r>
              <a:rPr lang="en-US" sz="1000" dirty="0" err="1" smtClean="0">
                <a:solidFill>
                  <a:srgbClr val="6D6E70"/>
                </a:solidFill>
              </a:rPr>
              <a:t>Universitat</a:t>
            </a:r>
            <a:r>
              <a:rPr lang="en-US" sz="1000" dirty="0" smtClean="0">
                <a:solidFill>
                  <a:srgbClr val="6D6E70"/>
                </a:solidFill>
              </a:rPr>
              <a:t> </a:t>
            </a:r>
            <a:r>
              <a:rPr lang="en-US" sz="1000" dirty="0" err="1" smtClean="0">
                <a:solidFill>
                  <a:srgbClr val="6D6E70"/>
                </a:solidFill>
              </a:rPr>
              <a:t>Pompeu</a:t>
            </a:r>
            <a:r>
              <a:rPr lang="en-US" sz="1000" dirty="0" smtClean="0">
                <a:solidFill>
                  <a:srgbClr val="6D6E70"/>
                </a:solidFill>
              </a:rPr>
              <a:t> </a:t>
            </a:r>
            <a:r>
              <a:rPr lang="en-US" sz="1000" dirty="0" err="1" smtClean="0">
                <a:solidFill>
                  <a:srgbClr val="6D6E70"/>
                </a:solidFill>
              </a:rPr>
              <a:t>Fabra</a:t>
            </a:r>
            <a:r>
              <a:rPr lang="en-US" sz="1000" dirty="0" smtClean="0">
                <a:solidFill>
                  <a:srgbClr val="6D6E70"/>
                </a:solidFill>
              </a:rPr>
              <a:t> -- Isabelle Darcy</a:t>
            </a:r>
          </a:p>
        </p:txBody>
      </p:sp>
    </p:spTree>
    <p:extLst>
      <p:ext uri="{BB962C8B-B14F-4D97-AF65-F5344CB8AC3E}">
        <p14:creationId xmlns:p14="http://schemas.microsoft.com/office/powerpoint/2010/main" val="30965047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1" hangingPunct="1">
              <a:defRPr i="1">
                <a:solidFill>
                  <a:srgbClr val="000000"/>
                </a:solidFill>
                <a:latin typeface="Calibri" pitchFamily="34" charset="0"/>
                <a:cs typeface="Arial" charset="0"/>
              </a:defRPr>
            </a:lvl1pPr>
          </a:lstStyle>
          <a:p>
            <a:fld id="{7313F3AE-4E6F-494B-9909-BC3EBB7E48A6}" type="datetime1">
              <a:rPr lang="en-US" smtClean="0"/>
              <a:pPr/>
              <a:t>9/7/2017</a:t>
            </a:fld>
            <a:endParaRPr lang="en-US" dirty="0"/>
          </a:p>
        </p:txBody>
      </p:sp>
      <p:sp>
        <p:nvSpPr>
          <p:cNvPr id="8" name="Footer Placeholder 7"/>
          <p:cNvSpPr>
            <a:spLocks noGrp="1"/>
          </p:cNvSpPr>
          <p:nvPr>
            <p:ph type="ftr" sz="quarter" idx="11"/>
          </p:nvPr>
        </p:nvSpPr>
        <p:spPr/>
        <p:txBody>
          <a:bodyPr/>
          <a:lstStyle>
            <a:lvl1pPr eaLnBrk="1" hangingPunct="1">
              <a:defRPr i="1">
                <a:solidFill>
                  <a:srgbClr val="000000"/>
                </a:solidFill>
                <a:latin typeface="Calibri" pitchFamily="34" charset="0"/>
                <a:cs typeface="Arial" charset="0"/>
              </a:defRPr>
            </a:lvl1pPr>
          </a:lstStyle>
          <a:p>
            <a:endParaRPr lang="en-US" dirty="0"/>
          </a:p>
        </p:txBody>
      </p:sp>
      <p:sp>
        <p:nvSpPr>
          <p:cNvPr id="9" name="TextBox 8"/>
          <p:cNvSpPr txBox="1">
            <a:spLocks noChangeArrowheads="1"/>
          </p:cNvSpPr>
          <p:nvPr userDrawn="1"/>
        </p:nvSpPr>
        <p:spPr bwMode="auto">
          <a:xfrm>
            <a:off x="8382000" y="6381750"/>
            <a:ext cx="533400" cy="400050"/>
          </a:xfrm>
          <a:prstGeom prst="rect">
            <a:avLst/>
          </a:prstGeom>
          <a:noFill/>
          <a:ln>
            <a:noFill/>
          </a:ln>
          <a:extLst/>
        </p:spPr>
        <p:txBody>
          <a:bodyPr>
            <a:spAutoFit/>
          </a:bodyPr>
          <a:lstStyle>
            <a:lvl1pPr>
              <a:defRPr sz="2400" i="1">
                <a:solidFill>
                  <a:schemeClr val="tx1"/>
                </a:solidFill>
                <a:latin typeface="Arial" charset="0"/>
                <a:ea typeface="ＭＳ Ｐゴシック" pitchFamily="34" charset="-128"/>
              </a:defRPr>
            </a:lvl1pPr>
            <a:lvl2pPr marL="742950" indent="-285750">
              <a:defRPr sz="2400" i="1">
                <a:solidFill>
                  <a:schemeClr val="tx1"/>
                </a:solidFill>
                <a:latin typeface="Arial" charset="0"/>
                <a:ea typeface="ＭＳ Ｐゴシック" pitchFamily="34" charset="-128"/>
              </a:defRPr>
            </a:lvl2pPr>
            <a:lvl3pPr marL="1143000" indent="-228600">
              <a:defRPr sz="2400" i="1">
                <a:solidFill>
                  <a:schemeClr val="tx1"/>
                </a:solidFill>
                <a:latin typeface="Arial" charset="0"/>
                <a:ea typeface="ＭＳ Ｐゴシック" pitchFamily="34" charset="-128"/>
              </a:defRPr>
            </a:lvl3pPr>
            <a:lvl4pPr marL="1600200" indent="-228600">
              <a:defRPr sz="2400" i="1">
                <a:solidFill>
                  <a:schemeClr val="tx1"/>
                </a:solidFill>
                <a:latin typeface="Arial" charset="0"/>
                <a:ea typeface="ＭＳ Ｐゴシック" pitchFamily="34" charset="-128"/>
              </a:defRPr>
            </a:lvl4pPr>
            <a:lvl5pPr marL="2057400" indent="-228600">
              <a:defRPr sz="2400" i="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pitchFamily="34" charset="-128"/>
              </a:defRPr>
            </a:lvl9pPr>
          </a:lstStyle>
          <a:p>
            <a:pPr eaLnBrk="0" hangingPunct="0">
              <a:defRPr/>
            </a:pPr>
            <a:fld id="{75331B5D-CD85-4A8C-98D3-D4DC9D68041D}" type="slidenum">
              <a:rPr lang="en-US" sz="2000" smtClean="0">
                <a:solidFill>
                  <a:srgbClr val="000000"/>
                </a:solidFill>
              </a:rPr>
              <a:pPr eaLnBrk="0" hangingPunct="0">
                <a:defRPr/>
              </a:pPr>
              <a:t>‹#›</a:t>
            </a:fld>
            <a:endParaRPr lang="en-US" sz="2000" dirty="0" smtClean="0">
              <a:solidFill>
                <a:srgbClr val="000000"/>
              </a:solidFill>
            </a:endParaRPr>
          </a:p>
        </p:txBody>
      </p:sp>
      <p:sp>
        <p:nvSpPr>
          <p:cNvPr id="10" name="TextBox 9"/>
          <p:cNvSpPr txBox="1"/>
          <p:nvPr userDrawn="1"/>
        </p:nvSpPr>
        <p:spPr>
          <a:xfrm>
            <a:off x="228600" y="6459379"/>
            <a:ext cx="2895600" cy="246221"/>
          </a:xfrm>
          <a:prstGeom prst="rect">
            <a:avLst/>
          </a:prstGeom>
          <a:noFill/>
        </p:spPr>
        <p:txBody>
          <a:bodyPr wrap="square" rtlCol="0">
            <a:spAutoFit/>
          </a:bodyPr>
          <a:lstStyle/>
          <a:p>
            <a:pPr>
              <a:defRPr/>
            </a:pPr>
            <a:r>
              <a:rPr lang="en-US" sz="1000" dirty="0" smtClean="0">
                <a:solidFill>
                  <a:srgbClr val="6D6E70"/>
                </a:solidFill>
              </a:rPr>
              <a:t>Powerful and effective pronunciation instruction</a:t>
            </a:r>
          </a:p>
        </p:txBody>
      </p:sp>
      <p:sp>
        <p:nvSpPr>
          <p:cNvPr id="11" name="TextBox 10"/>
          <p:cNvSpPr txBox="1"/>
          <p:nvPr userDrawn="1"/>
        </p:nvSpPr>
        <p:spPr>
          <a:xfrm>
            <a:off x="3200400" y="6459379"/>
            <a:ext cx="3505200" cy="246221"/>
          </a:xfrm>
          <a:prstGeom prst="rect">
            <a:avLst/>
          </a:prstGeom>
          <a:noFill/>
        </p:spPr>
        <p:txBody>
          <a:bodyPr wrap="square" rtlCol="0">
            <a:spAutoFit/>
          </a:bodyPr>
          <a:lstStyle/>
          <a:p>
            <a:pPr algn="ctr">
              <a:defRPr/>
            </a:pPr>
            <a:r>
              <a:rPr lang="en-US" sz="1000" dirty="0" err="1" smtClean="0">
                <a:solidFill>
                  <a:srgbClr val="6D6E70"/>
                </a:solidFill>
              </a:rPr>
              <a:t>Universitat</a:t>
            </a:r>
            <a:r>
              <a:rPr lang="en-US" sz="1000" dirty="0" smtClean="0">
                <a:solidFill>
                  <a:srgbClr val="6D6E70"/>
                </a:solidFill>
              </a:rPr>
              <a:t> </a:t>
            </a:r>
            <a:r>
              <a:rPr lang="en-US" sz="1000" dirty="0" err="1" smtClean="0">
                <a:solidFill>
                  <a:srgbClr val="6D6E70"/>
                </a:solidFill>
              </a:rPr>
              <a:t>Pompeu</a:t>
            </a:r>
            <a:r>
              <a:rPr lang="en-US" sz="1000" dirty="0" smtClean="0">
                <a:solidFill>
                  <a:srgbClr val="6D6E70"/>
                </a:solidFill>
              </a:rPr>
              <a:t> </a:t>
            </a:r>
            <a:r>
              <a:rPr lang="en-US" sz="1000" dirty="0" err="1" smtClean="0">
                <a:solidFill>
                  <a:srgbClr val="6D6E70"/>
                </a:solidFill>
              </a:rPr>
              <a:t>Fabra</a:t>
            </a:r>
            <a:r>
              <a:rPr lang="en-US" sz="1000" dirty="0" smtClean="0">
                <a:solidFill>
                  <a:srgbClr val="6D6E70"/>
                </a:solidFill>
              </a:rPr>
              <a:t> -- Isabelle Darcy</a:t>
            </a:r>
          </a:p>
        </p:txBody>
      </p:sp>
    </p:spTree>
    <p:extLst>
      <p:ext uri="{BB962C8B-B14F-4D97-AF65-F5344CB8AC3E}">
        <p14:creationId xmlns:p14="http://schemas.microsoft.com/office/powerpoint/2010/main" val="13931280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939800"/>
            <a:ext cx="8177213"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1" hangingPunct="1">
              <a:defRPr i="1">
                <a:solidFill>
                  <a:srgbClr val="000000"/>
                </a:solidFill>
                <a:latin typeface="Calibri" pitchFamily="34" charset="0"/>
                <a:cs typeface="Arial" charset="0"/>
              </a:defRPr>
            </a:lvl1pPr>
          </a:lstStyle>
          <a:p>
            <a:fld id="{147BE92D-0C88-4F91-9F94-EBBF9DA79B9B}" type="datetime1">
              <a:rPr lang="en-US" smtClean="0"/>
              <a:pPr/>
              <a:t>9/7/2017</a:t>
            </a:fld>
            <a:endParaRPr lang="en-US" dirty="0"/>
          </a:p>
        </p:txBody>
      </p:sp>
      <p:sp>
        <p:nvSpPr>
          <p:cNvPr id="4" name="Footer Placeholder 3"/>
          <p:cNvSpPr>
            <a:spLocks noGrp="1"/>
          </p:cNvSpPr>
          <p:nvPr>
            <p:ph type="ftr" sz="quarter" idx="11"/>
          </p:nvPr>
        </p:nvSpPr>
        <p:spPr/>
        <p:txBody>
          <a:bodyPr/>
          <a:lstStyle>
            <a:lvl1pPr eaLnBrk="1" hangingPunct="1">
              <a:defRPr i="1">
                <a:solidFill>
                  <a:srgbClr val="000000"/>
                </a:solidFill>
                <a:latin typeface="Calibri" pitchFamily="34" charset="0"/>
                <a:cs typeface="Arial" charset="0"/>
              </a:defRPr>
            </a:lvl1pPr>
          </a:lstStyle>
          <a:p>
            <a:endParaRPr lang="en-US" dirty="0"/>
          </a:p>
        </p:txBody>
      </p:sp>
      <p:sp>
        <p:nvSpPr>
          <p:cNvPr id="5" name="TextBox 4"/>
          <p:cNvSpPr txBox="1">
            <a:spLocks noChangeArrowheads="1"/>
          </p:cNvSpPr>
          <p:nvPr userDrawn="1"/>
        </p:nvSpPr>
        <p:spPr bwMode="auto">
          <a:xfrm>
            <a:off x="8382000" y="6381750"/>
            <a:ext cx="533400" cy="400050"/>
          </a:xfrm>
          <a:prstGeom prst="rect">
            <a:avLst/>
          </a:prstGeom>
          <a:noFill/>
          <a:ln>
            <a:noFill/>
          </a:ln>
          <a:extLst/>
        </p:spPr>
        <p:txBody>
          <a:bodyPr>
            <a:spAutoFit/>
          </a:bodyPr>
          <a:lstStyle>
            <a:lvl1pPr>
              <a:defRPr sz="2400" i="1">
                <a:solidFill>
                  <a:schemeClr val="tx1"/>
                </a:solidFill>
                <a:latin typeface="Arial" charset="0"/>
                <a:ea typeface="ＭＳ Ｐゴシック" pitchFamily="34" charset="-128"/>
              </a:defRPr>
            </a:lvl1pPr>
            <a:lvl2pPr marL="742950" indent="-285750">
              <a:defRPr sz="2400" i="1">
                <a:solidFill>
                  <a:schemeClr val="tx1"/>
                </a:solidFill>
                <a:latin typeface="Arial" charset="0"/>
                <a:ea typeface="ＭＳ Ｐゴシック" pitchFamily="34" charset="-128"/>
              </a:defRPr>
            </a:lvl2pPr>
            <a:lvl3pPr marL="1143000" indent="-228600">
              <a:defRPr sz="2400" i="1">
                <a:solidFill>
                  <a:schemeClr val="tx1"/>
                </a:solidFill>
                <a:latin typeface="Arial" charset="0"/>
                <a:ea typeface="ＭＳ Ｐゴシック" pitchFamily="34" charset="-128"/>
              </a:defRPr>
            </a:lvl3pPr>
            <a:lvl4pPr marL="1600200" indent="-228600">
              <a:defRPr sz="2400" i="1">
                <a:solidFill>
                  <a:schemeClr val="tx1"/>
                </a:solidFill>
                <a:latin typeface="Arial" charset="0"/>
                <a:ea typeface="ＭＳ Ｐゴシック" pitchFamily="34" charset="-128"/>
              </a:defRPr>
            </a:lvl4pPr>
            <a:lvl5pPr marL="2057400" indent="-228600">
              <a:defRPr sz="2400" i="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pitchFamily="34" charset="-128"/>
              </a:defRPr>
            </a:lvl9pPr>
          </a:lstStyle>
          <a:p>
            <a:pPr eaLnBrk="0" hangingPunct="0">
              <a:defRPr/>
            </a:pPr>
            <a:fld id="{75331B5D-CD85-4A8C-98D3-D4DC9D68041D}" type="slidenum">
              <a:rPr lang="en-US" sz="2000" smtClean="0">
                <a:solidFill>
                  <a:srgbClr val="000000"/>
                </a:solidFill>
              </a:rPr>
              <a:pPr eaLnBrk="0" hangingPunct="0">
                <a:defRPr/>
              </a:pPr>
              <a:t>‹#›</a:t>
            </a:fld>
            <a:endParaRPr lang="en-US" sz="2000" dirty="0" smtClean="0">
              <a:solidFill>
                <a:srgbClr val="000000"/>
              </a:solidFill>
            </a:endParaRPr>
          </a:p>
        </p:txBody>
      </p:sp>
      <p:sp>
        <p:nvSpPr>
          <p:cNvPr id="6" name="TextBox 5"/>
          <p:cNvSpPr txBox="1"/>
          <p:nvPr userDrawn="1"/>
        </p:nvSpPr>
        <p:spPr>
          <a:xfrm>
            <a:off x="228600" y="6459379"/>
            <a:ext cx="2895600" cy="246221"/>
          </a:xfrm>
          <a:prstGeom prst="rect">
            <a:avLst/>
          </a:prstGeom>
          <a:noFill/>
        </p:spPr>
        <p:txBody>
          <a:bodyPr wrap="square" rtlCol="0">
            <a:spAutoFit/>
          </a:bodyPr>
          <a:lstStyle/>
          <a:p>
            <a:pPr>
              <a:defRPr/>
            </a:pPr>
            <a:r>
              <a:rPr lang="en-US" sz="1000" dirty="0" smtClean="0">
                <a:solidFill>
                  <a:srgbClr val="6D6E70"/>
                </a:solidFill>
              </a:rPr>
              <a:t>Powerful and effective pronunciation instruction</a:t>
            </a:r>
          </a:p>
        </p:txBody>
      </p:sp>
      <p:sp>
        <p:nvSpPr>
          <p:cNvPr id="7" name="TextBox 6"/>
          <p:cNvSpPr txBox="1"/>
          <p:nvPr userDrawn="1"/>
        </p:nvSpPr>
        <p:spPr>
          <a:xfrm>
            <a:off x="3200400" y="6459379"/>
            <a:ext cx="3505200" cy="246221"/>
          </a:xfrm>
          <a:prstGeom prst="rect">
            <a:avLst/>
          </a:prstGeom>
          <a:noFill/>
        </p:spPr>
        <p:txBody>
          <a:bodyPr wrap="square" rtlCol="0">
            <a:spAutoFit/>
          </a:bodyPr>
          <a:lstStyle/>
          <a:p>
            <a:pPr algn="ctr">
              <a:defRPr/>
            </a:pPr>
            <a:r>
              <a:rPr lang="en-US" sz="1000" dirty="0" err="1" smtClean="0">
                <a:solidFill>
                  <a:srgbClr val="6D6E70"/>
                </a:solidFill>
              </a:rPr>
              <a:t>Universitat</a:t>
            </a:r>
            <a:r>
              <a:rPr lang="en-US" sz="1000" dirty="0" smtClean="0">
                <a:solidFill>
                  <a:srgbClr val="6D6E70"/>
                </a:solidFill>
              </a:rPr>
              <a:t> </a:t>
            </a:r>
            <a:r>
              <a:rPr lang="en-US" sz="1000" dirty="0" err="1" smtClean="0">
                <a:solidFill>
                  <a:srgbClr val="6D6E70"/>
                </a:solidFill>
              </a:rPr>
              <a:t>Pompeu</a:t>
            </a:r>
            <a:r>
              <a:rPr lang="en-US" sz="1000" dirty="0" smtClean="0">
                <a:solidFill>
                  <a:srgbClr val="6D6E70"/>
                </a:solidFill>
              </a:rPr>
              <a:t> </a:t>
            </a:r>
            <a:r>
              <a:rPr lang="en-US" sz="1000" dirty="0" err="1" smtClean="0">
                <a:solidFill>
                  <a:srgbClr val="6D6E70"/>
                </a:solidFill>
              </a:rPr>
              <a:t>Fabra</a:t>
            </a:r>
            <a:r>
              <a:rPr lang="en-US" sz="1000" dirty="0" smtClean="0">
                <a:solidFill>
                  <a:srgbClr val="6D6E70"/>
                </a:solidFill>
              </a:rPr>
              <a:t> -- Isabelle Darcy</a:t>
            </a:r>
          </a:p>
        </p:txBody>
      </p:sp>
    </p:spTree>
    <p:extLst>
      <p:ext uri="{BB962C8B-B14F-4D97-AF65-F5344CB8AC3E}">
        <p14:creationId xmlns:p14="http://schemas.microsoft.com/office/powerpoint/2010/main" val="42028988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1" hangingPunct="1">
              <a:defRPr i="1">
                <a:solidFill>
                  <a:srgbClr val="000000"/>
                </a:solidFill>
                <a:latin typeface="Calibri" pitchFamily="34" charset="0"/>
                <a:cs typeface="Arial" charset="0"/>
              </a:defRPr>
            </a:lvl1pPr>
          </a:lstStyle>
          <a:p>
            <a:endParaRPr lang="en-US"/>
          </a:p>
        </p:txBody>
      </p:sp>
      <p:sp>
        <p:nvSpPr>
          <p:cNvPr id="3" name="Footer Placeholder 2"/>
          <p:cNvSpPr>
            <a:spLocks noGrp="1"/>
          </p:cNvSpPr>
          <p:nvPr>
            <p:ph type="ftr" sz="quarter" idx="11"/>
          </p:nvPr>
        </p:nvSpPr>
        <p:spPr/>
        <p:txBody>
          <a:bodyPr/>
          <a:lstStyle>
            <a:lvl1pPr eaLnBrk="1" hangingPunct="1">
              <a:defRPr i="1">
                <a:solidFill>
                  <a:srgbClr val="000000"/>
                </a:solidFill>
                <a:latin typeface="Calibri" pitchFamily="34" charset="0"/>
                <a:cs typeface="Arial" charset="0"/>
              </a:defRPr>
            </a:lvl1pPr>
          </a:lstStyle>
          <a:p>
            <a:endParaRPr lang="en-US"/>
          </a:p>
        </p:txBody>
      </p:sp>
      <p:sp>
        <p:nvSpPr>
          <p:cNvPr id="4" name="TextBox 3"/>
          <p:cNvSpPr txBox="1">
            <a:spLocks noChangeArrowheads="1"/>
          </p:cNvSpPr>
          <p:nvPr userDrawn="1"/>
        </p:nvSpPr>
        <p:spPr bwMode="auto">
          <a:xfrm>
            <a:off x="8382000" y="6381750"/>
            <a:ext cx="533400" cy="400050"/>
          </a:xfrm>
          <a:prstGeom prst="rect">
            <a:avLst/>
          </a:prstGeom>
          <a:noFill/>
          <a:ln>
            <a:noFill/>
          </a:ln>
          <a:extLst/>
        </p:spPr>
        <p:txBody>
          <a:bodyPr>
            <a:spAutoFit/>
          </a:bodyPr>
          <a:lstStyle>
            <a:lvl1pPr>
              <a:defRPr sz="2400" i="1">
                <a:solidFill>
                  <a:schemeClr val="tx1"/>
                </a:solidFill>
                <a:latin typeface="Arial" charset="0"/>
                <a:ea typeface="ＭＳ Ｐゴシック" pitchFamily="34" charset="-128"/>
              </a:defRPr>
            </a:lvl1pPr>
            <a:lvl2pPr marL="742950" indent="-285750">
              <a:defRPr sz="2400" i="1">
                <a:solidFill>
                  <a:schemeClr val="tx1"/>
                </a:solidFill>
                <a:latin typeface="Arial" charset="0"/>
                <a:ea typeface="ＭＳ Ｐゴシック" pitchFamily="34" charset="-128"/>
              </a:defRPr>
            </a:lvl2pPr>
            <a:lvl3pPr marL="1143000" indent="-228600">
              <a:defRPr sz="2400" i="1">
                <a:solidFill>
                  <a:schemeClr val="tx1"/>
                </a:solidFill>
                <a:latin typeface="Arial" charset="0"/>
                <a:ea typeface="ＭＳ Ｐゴシック" pitchFamily="34" charset="-128"/>
              </a:defRPr>
            </a:lvl3pPr>
            <a:lvl4pPr marL="1600200" indent="-228600">
              <a:defRPr sz="2400" i="1">
                <a:solidFill>
                  <a:schemeClr val="tx1"/>
                </a:solidFill>
                <a:latin typeface="Arial" charset="0"/>
                <a:ea typeface="ＭＳ Ｐゴシック" pitchFamily="34" charset="-128"/>
              </a:defRPr>
            </a:lvl4pPr>
            <a:lvl5pPr marL="2057400" indent="-228600">
              <a:defRPr sz="2400" i="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pitchFamily="34" charset="-128"/>
              </a:defRPr>
            </a:lvl9pPr>
          </a:lstStyle>
          <a:p>
            <a:pPr eaLnBrk="0" hangingPunct="0">
              <a:defRPr/>
            </a:pPr>
            <a:fld id="{75331B5D-CD85-4A8C-98D3-D4DC9D68041D}" type="slidenum">
              <a:rPr lang="en-US" sz="2000" smtClean="0">
                <a:solidFill>
                  <a:srgbClr val="000000"/>
                </a:solidFill>
              </a:rPr>
              <a:pPr eaLnBrk="0" hangingPunct="0">
                <a:defRPr/>
              </a:pPr>
              <a:t>‹#›</a:t>
            </a:fld>
            <a:endParaRPr lang="en-US" sz="2000" dirty="0" smtClean="0">
              <a:solidFill>
                <a:srgbClr val="000000"/>
              </a:solidFill>
            </a:endParaRPr>
          </a:p>
        </p:txBody>
      </p:sp>
      <p:sp>
        <p:nvSpPr>
          <p:cNvPr id="5" name="TextBox 4"/>
          <p:cNvSpPr txBox="1"/>
          <p:nvPr userDrawn="1"/>
        </p:nvSpPr>
        <p:spPr>
          <a:xfrm>
            <a:off x="228600" y="6459379"/>
            <a:ext cx="2895600" cy="246221"/>
          </a:xfrm>
          <a:prstGeom prst="rect">
            <a:avLst/>
          </a:prstGeom>
          <a:noFill/>
        </p:spPr>
        <p:txBody>
          <a:bodyPr wrap="square" rtlCol="0">
            <a:spAutoFit/>
          </a:bodyPr>
          <a:lstStyle/>
          <a:p>
            <a:pPr>
              <a:defRPr/>
            </a:pPr>
            <a:r>
              <a:rPr lang="en-US" sz="1000" dirty="0" smtClean="0">
                <a:solidFill>
                  <a:srgbClr val="6D6E70"/>
                </a:solidFill>
              </a:rPr>
              <a:t>Powerful and effective pronunciation instruction</a:t>
            </a:r>
          </a:p>
        </p:txBody>
      </p:sp>
      <p:sp>
        <p:nvSpPr>
          <p:cNvPr id="6" name="TextBox 5"/>
          <p:cNvSpPr txBox="1"/>
          <p:nvPr userDrawn="1"/>
        </p:nvSpPr>
        <p:spPr>
          <a:xfrm>
            <a:off x="3200400" y="6459379"/>
            <a:ext cx="3505200" cy="246221"/>
          </a:xfrm>
          <a:prstGeom prst="rect">
            <a:avLst/>
          </a:prstGeom>
          <a:noFill/>
        </p:spPr>
        <p:txBody>
          <a:bodyPr wrap="square" rtlCol="0">
            <a:spAutoFit/>
          </a:bodyPr>
          <a:lstStyle/>
          <a:p>
            <a:pPr algn="ctr">
              <a:defRPr/>
            </a:pPr>
            <a:r>
              <a:rPr lang="en-US" sz="1000" dirty="0" err="1" smtClean="0">
                <a:solidFill>
                  <a:srgbClr val="6D6E70"/>
                </a:solidFill>
              </a:rPr>
              <a:t>Universitat</a:t>
            </a:r>
            <a:r>
              <a:rPr lang="en-US" sz="1000" dirty="0" smtClean="0">
                <a:solidFill>
                  <a:srgbClr val="6D6E70"/>
                </a:solidFill>
              </a:rPr>
              <a:t> </a:t>
            </a:r>
            <a:r>
              <a:rPr lang="en-US" sz="1000" dirty="0" err="1" smtClean="0">
                <a:solidFill>
                  <a:srgbClr val="6D6E70"/>
                </a:solidFill>
              </a:rPr>
              <a:t>Pompeu</a:t>
            </a:r>
            <a:r>
              <a:rPr lang="en-US" sz="1000" dirty="0" smtClean="0">
                <a:solidFill>
                  <a:srgbClr val="6D6E70"/>
                </a:solidFill>
              </a:rPr>
              <a:t> </a:t>
            </a:r>
            <a:r>
              <a:rPr lang="en-US" sz="1000" dirty="0" err="1" smtClean="0">
                <a:solidFill>
                  <a:srgbClr val="6D6E70"/>
                </a:solidFill>
              </a:rPr>
              <a:t>Fabra</a:t>
            </a:r>
            <a:r>
              <a:rPr lang="en-US" sz="1000" dirty="0" smtClean="0">
                <a:solidFill>
                  <a:srgbClr val="6D6E70"/>
                </a:solidFill>
              </a:rPr>
              <a:t> -- Isabelle Darcy</a:t>
            </a:r>
          </a:p>
        </p:txBody>
      </p:sp>
    </p:spTree>
    <p:extLst>
      <p:ext uri="{BB962C8B-B14F-4D97-AF65-F5344CB8AC3E}">
        <p14:creationId xmlns:p14="http://schemas.microsoft.com/office/powerpoint/2010/main" val="860545942"/>
      </p:ext>
    </p:extLst>
  </p:cSld>
  <p:clrMapOvr>
    <a:masterClrMapping/>
  </p:clrMapOvr>
  <p:timing>
    <p:tnLst>
      <p:par>
        <p:cTn id="1" dur="indefinite" restart="never" nodeType="tmRoot"/>
      </p:par>
    </p:tnLst>
  </p:timing>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1" hangingPunct="1">
              <a:defRPr i="1">
                <a:solidFill>
                  <a:srgbClr val="000000"/>
                </a:solidFill>
                <a:latin typeface="Calibri" pitchFamily="34" charset="0"/>
                <a:cs typeface="Arial" charset="0"/>
              </a:defRPr>
            </a:lvl1pPr>
          </a:lstStyle>
          <a:p>
            <a:endParaRPr lang="en-US"/>
          </a:p>
        </p:txBody>
      </p:sp>
      <p:sp>
        <p:nvSpPr>
          <p:cNvPr id="6" name="Footer Placeholder 5"/>
          <p:cNvSpPr>
            <a:spLocks noGrp="1"/>
          </p:cNvSpPr>
          <p:nvPr>
            <p:ph type="ftr" sz="quarter" idx="11"/>
          </p:nvPr>
        </p:nvSpPr>
        <p:spPr/>
        <p:txBody>
          <a:bodyPr/>
          <a:lstStyle>
            <a:lvl1pPr eaLnBrk="1" hangingPunct="1">
              <a:defRPr i="1">
                <a:solidFill>
                  <a:srgbClr val="000000"/>
                </a:solidFill>
                <a:latin typeface="Calibri" pitchFamily="34" charset="0"/>
                <a:cs typeface="Arial" charset="0"/>
              </a:defRPr>
            </a:lvl1pPr>
          </a:lstStyle>
          <a:p>
            <a:endParaRPr lang="en-US"/>
          </a:p>
        </p:txBody>
      </p:sp>
      <p:sp>
        <p:nvSpPr>
          <p:cNvPr id="7" name="TextBox 6"/>
          <p:cNvSpPr txBox="1">
            <a:spLocks noChangeArrowheads="1"/>
          </p:cNvSpPr>
          <p:nvPr userDrawn="1"/>
        </p:nvSpPr>
        <p:spPr bwMode="auto">
          <a:xfrm>
            <a:off x="8382000" y="6381750"/>
            <a:ext cx="533400" cy="400050"/>
          </a:xfrm>
          <a:prstGeom prst="rect">
            <a:avLst/>
          </a:prstGeom>
          <a:noFill/>
          <a:ln>
            <a:noFill/>
          </a:ln>
          <a:extLst/>
        </p:spPr>
        <p:txBody>
          <a:bodyPr>
            <a:spAutoFit/>
          </a:bodyPr>
          <a:lstStyle>
            <a:lvl1pPr>
              <a:defRPr sz="2400" i="1">
                <a:solidFill>
                  <a:schemeClr val="tx1"/>
                </a:solidFill>
                <a:latin typeface="Arial" charset="0"/>
                <a:ea typeface="ＭＳ Ｐゴシック" pitchFamily="34" charset="-128"/>
              </a:defRPr>
            </a:lvl1pPr>
            <a:lvl2pPr marL="742950" indent="-285750">
              <a:defRPr sz="2400" i="1">
                <a:solidFill>
                  <a:schemeClr val="tx1"/>
                </a:solidFill>
                <a:latin typeface="Arial" charset="0"/>
                <a:ea typeface="ＭＳ Ｐゴシック" pitchFamily="34" charset="-128"/>
              </a:defRPr>
            </a:lvl2pPr>
            <a:lvl3pPr marL="1143000" indent="-228600">
              <a:defRPr sz="2400" i="1">
                <a:solidFill>
                  <a:schemeClr val="tx1"/>
                </a:solidFill>
                <a:latin typeface="Arial" charset="0"/>
                <a:ea typeface="ＭＳ Ｐゴシック" pitchFamily="34" charset="-128"/>
              </a:defRPr>
            </a:lvl3pPr>
            <a:lvl4pPr marL="1600200" indent="-228600">
              <a:defRPr sz="2400" i="1">
                <a:solidFill>
                  <a:schemeClr val="tx1"/>
                </a:solidFill>
                <a:latin typeface="Arial" charset="0"/>
                <a:ea typeface="ＭＳ Ｐゴシック" pitchFamily="34" charset="-128"/>
              </a:defRPr>
            </a:lvl4pPr>
            <a:lvl5pPr marL="2057400" indent="-228600">
              <a:defRPr sz="2400" i="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pitchFamily="34" charset="-128"/>
              </a:defRPr>
            </a:lvl9pPr>
          </a:lstStyle>
          <a:p>
            <a:pPr eaLnBrk="0" hangingPunct="0">
              <a:defRPr/>
            </a:pPr>
            <a:fld id="{75331B5D-CD85-4A8C-98D3-D4DC9D68041D}" type="slidenum">
              <a:rPr lang="en-US" sz="2000" smtClean="0">
                <a:solidFill>
                  <a:srgbClr val="000000"/>
                </a:solidFill>
              </a:rPr>
              <a:pPr eaLnBrk="0" hangingPunct="0">
                <a:defRPr/>
              </a:pPr>
              <a:t>‹#›</a:t>
            </a:fld>
            <a:endParaRPr lang="en-US" sz="2000" dirty="0" smtClean="0">
              <a:solidFill>
                <a:srgbClr val="000000"/>
              </a:solidFill>
            </a:endParaRPr>
          </a:p>
        </p:txBody>
      </p:sp>
      <p:sp>
        <p:nvSpPr>
          <p:cNvPr id="8" name="TextBox 7"/>
          <p:cNvSpPr txBox="1"/>
          <p:nvPr userDrawn="1"/>
        </p:nvSpPr>
        <p:spPr>
          <a:xfrm>
            <a:off x="228600" y="6459379"/>
            <a:ext cx="2895600" cy="246221"/>
          </a:xfrm>
          <a:prstGeom prst="rect">
            <a:avLst/>
          </a:prstGeom>
          <a:noFill/>
        </p:spPr>
        <p:txBody>
          <a:bodyPr wrap="square" rtlCol="0">
            <a:spAutoFit/>
          </a:bodyPr>
          <a:lstStyle/>
          <a:p>
            <a:pPr>
              <a:defRPr/>
            </a:pPr>
            <a:r>
              <a:rPr lang="en-US" sz="1000" dirty="0" smtClean="0">
                <a:solidFill>
                  <a:srgbClr val="6D6E70"/>
                </a:solidFill>
              </a:rPr>
              <a:t>Powerful and effective pronunciation instruction</a:t>
            </a:r>
          </a:p>
        </p:txBody>
      </p:sp>
      <p:sp>
        <p:nvSpPr>
          <p:cNvPr id="9" name="TextBox 8"/>
          <p:cNvSpPr txBox="1"/>
          <p:nvPr userDrawn="1"/>
        </p:nvSpPr>
        <p:spPr>
          <a:xfrm>
            <a:off x="3200400" y="6459379"/>
            <a:ext cx="3505200" cy="246221"/>
          </a:xfrm>
          <a:prstGeom prst="rect">
            <a:avLst/>
          </a:prstGeom>
          <a:noFill/>
        </p:spPr>
        <p:txBody>
          <a:bodyPr wrap="square" rtlCol="0">
            <a:spAutoFit/>
          </a:bodyPr>
          <a:lstStyle/>
          <a:p>
            <a:pPr algn="ctr">
              <a:defRPr/>
            </a:pPr>
            <a:r>
              <a:rPr lang="en-US" sz="1000" dirty="0" err="1" smtClean="0">
                <a:solidFill>
                  <a:srgbClr val="6D6E70"/>
                </a:solidFill>
              </a:rPr>
              <a:t>Universitat</a:t>
            </a:r>
            <a:r>
              <a:rPr lang="en-US" sz="1000" dirty="0" smtClean="0">
                <a:solidFill>
                  <a:srgbClr val="6D6E70"/>
                </a:solidFill>
              </a:rPr>
              <a:t> </a:t>
            </a:r>
            <a:r>
              <a:rPr lang="en-US" sz="1000" dirty="0" err="1" smtClean="0">
                <a:solidFill>
                  <a:srgbClr val="6D6E70"/>
                </a:solidFill>
              </a:rPr>
              <a:t>Pompeu</a:t>
            </a:r>
            <a:r>
              <a:rPr lang="en-US" sz="1000" dirty="0" smtClean="0">
                <a:solidFill>
                  <a:srgbClr val="6D6E70"/>
                </a:solidFill>
              </a:rPr>
              <a:t> </a:t>
            </a:r>
            <a:r>
              <a:rPr lang="en-US" sz="1000" dirty="0" err="1" smtClean="0">
                <a:solidFill>
                  <a:srgbClr val="6D6E70"/>
                </a:solidFill>
              </a:rPr>
              <a:t>Fabra</a:t>
            </a:r>
            <a:r>
              <a:rPr lang="en-US" sz="1000" dirty="0" smtClean="0">
                <a:solidFill>
                  <a:srgbClr val="6D6E70"/>
                </a:solidFill>
              </a:rPr>
              <a:t> -- Isabelle Darcy</a:t>
            </a:r>
          </a:p>
        </p:txBody>
      </p:sp>
    </p:spTree>
    <p:extLst>
      <p:ext uri="{BB962C8B-B14F-4D97-AF65-F5344CB8AC3E}">
        <p14:creationId xmlns:p14="http://schemas.microsoft.com/office/powerpoint/2010/main" val="2874341336"/>
      </p:ext>
    </p:extLst>
  </p:cSld>
  <p:clrMapOvr>
    <a:masterClrMapping/>
  </p:clrMapOvr>
  <p:timing>
    <p:tnLst>
      <p:par>
        <p:cTn id="1" dur="indefinite" restart="never" nodeType="tmRoot"/>
      </p:par>
    </p:tnLst>
  </p:timing>
  <p:hf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1" hangingPunct="1">
              <a:defRPr i="1">
                <a:solidFill>
                  <a:srgbClr val="000000"/>
                </a:solidFill>
                <a:latin typeface="Calibri" pitchFamily="34" charset="0"/>
                <a:cs typeface="Arial" charset="0"/>
              </a:defRPr>
            </a:lvl1pPr>
          </a:lstStyle>
          <a:p>
            <a:endParaRPr lang="en-US"/>
          </a:p>
        </p:txBody>
      </p:sp>
      <p:sp>
        <p:nvSpPr>
          <p:cNvPr id="6" name="Footer Placeholder 5"/>
          <p:cNvSpPr>
            <a:spLocks noGrp="1"/>
          </p:cNvSpPr>
          <p:nvPr>
            <p:ph type="ftr" sz="quarter" idx="11"/>
          </p:nvPr>
        </p:nvSpPr>
        <p:spPr/>
        <p:txBody>
          <a:bodyPr/>
          <a:lstStyle>
            <a:lvl1pPr eaLnBrk="1" hangingPunct="1">
              <a:defRPr i="1">
                <a:solidFill>
                  <a:srgbClr val="000000"/>
                </a:solidFill>
                <a:latin typeface="Calibri" pitchFamily="34" charset="0"/>
                <a:cs typeface="Arial" charset="0"/>
              </a:defRPr>
            </a:lvl1pPr>
          </a:lstStyle>
          <a:p>
            <a:endParaRPr lang="en-US"/>
          </a:p>
        </p:txBody>
      </p:sp>
      <p:sp>
        <p:nvSpPr>
          <p:cNvPr id="7" name="TextBox 6"/>
          <p:cNvSpPr txBox="1">
            <a:spLocks noChangeArrowheads="1"/>
          </p:cNvSpPr>
          <p:nvPr userDrawn="1"/>
        </p:nvSpPr>
        <p:spPr bwMode="auto">
          <a:xfrm>
            <a:off x="8382000" y="6381750"/>
            <a:ext cx="533400" cy="400050"/>
          </a:xfrm>
          <a:prstGeom prst="rect">
            <a:avLst/>
          </a:prstGeom>
          <a:noFill/>
          <a:ln>
            <a:noFill/>
          </a:ln>
          <a:extLst/>
        </p:spPr>
        <p:txBody>
          <a:bodyPr>
            <a:spAutoFit/>
          </a:bodyPr>
          <a:lstStyle>
            <a:lvl1pPr>
              <a:defRPr sz="2400" i="1">
                <a:solidFill>
                  <a:schemeClr val="tx1"/>
                </a:solidFill>
                <a:latin typeface="Arial" charset="0"/>
                <a:ea typeface="ＭＳ Ｐゴシック" pitchFamily="34" charset="-128"/>
              </a:defRPr>
            </a:lvl1pPr>
            <a:lvl2pPr marL="742950" indent="-285750">
              <a:defRPr sz="2400" i="1">
                <a:solidFill>
                  <a:schemeClr val="tx1"/>
                </a:solidFill>
                <a:latin typeface="Arial" charset="0"/>
                <a:ea typeface="ＭＳ Ｐゴシック" pitchFamily="34" charset="-128"/>
              </a:defRPr>
            </a:lvl2pPr>
            <a:lvl3pPr marL="1143000" indent="-228600">
              <a:defRPr sz="2400" i="1">
                <a:solidFill>
                  <a:schemeClr val="tx1"/>
                </a:solidFill>
                <a:latin typeface="Arial" charset="0"/>
                <a:ea typeface="ＭＳ Ｐゴシック" pitchFamily="34" charset="-128"/>
              </a:defRPr>
            </a:lvl3pPr>
            <a:lvl4pPr marL="1600200" indent="-228600">
              <a:defRPr sz="2400" i="1">
                <a:solidFill>
                  <a:schemeClr val="tx1"/>
                </a:solidFill>
                <a:latin typeface="Arial" charset="0"/>
                <a:ea typeface="ＭＳ Ｐゴシック" pitchFamily="34" charset="-128"/>
              </a:defRPr>
            </a:lvl4pPr>
            <a:lvl5pPr marL="2057400" indent="-228600">
              <a:defRPr sz="2400" i="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pitchFamily="34" charset="-128"/>
              </a:defRPr>
            </a:lvl9pPr>
          </a:lstStyle>
          <a:p>
            <a:pPr eaLnBrk="0" hangingPunct="0">
              <a:defRPr/>
            </a:pPr>
            <a:fld id="{75331B5D-CD85-4A8C-98D3-D4DC9D68041D}" type="slidenum">
              <a:rPr lang="en-US" sz="2000" smtClean="0">
                <a:solidFill>
                  <a:srgbClr val="000000"/>
                </a:solidFill>
              </a:rPr>
              <a:pPr eaLnBrk="0" hangingPunct="0">
                <a:defRPr/>
              </a:pPr>
              <a:t>‹#›</a:t>
            </a:fld>
            <a:endParaRPr lang="en-US" sz="2000" dirty="0" smtClean="0">
              <a:solidFill>
                <a:srgbClr val="000000"/>
              </a:solidFill>
            </a:endParaRPr>
          </a:p>
        </p:txBody>
      </p:sp>
      <p:sp>
        <p:nvSpPr>
          <p:cNvPr id="8" name="TextBox 7"/>
          <p:cNvSpPr txBox="1"/>
          <p:nvPr userDrawn="1"/>
        </p:nvSpPr>
        <p:spPr>
          <a:xfrm>
            <a:off x="228600" y="6459379"/>
            <a:ext cx="2895600" cy="246221"/>
          </a:xfrm>
          <a:prstGeom prst="rect">
            <a:avLst/>
          </a:prstGeom>
          <a:noFill/>
        </p:spPr>
        <p:txBody>
          <a:bodyPr wrap="square" rtlCol="0">
            <a:spAutoFit/>
          </a:bodyPr>
          <a:lstStyle/>
          <a:p>
            <a:pPr>
              <a:defRPr/>
            </a:pPr>
            <a:r>
              <a:rPr lang="en-US" sz="1000" dirty="0" smtClean="0">
                <a:solidFill>
                  <a:srgbClr val="6D6E70"/>
                </a:solidFill>
              </a:rPr>
              <a:t>Powerful and effective pronunciation instruction</a:t>
            </a:r>
          </a:p>
        </p:txBody>
      </p:sp>
      <p:sp>
        <p:nvSpPr>
          <p:cNvPr id="9" name="TextBox 8"/>
          <p:cNvSpPr txBox="1"/>
          <p:nvPr userDrawn="1"/>
        </p:nvSpPr>
        <p:spPr>
          <a:xfrm>
            <a:off x="3200400" y="6459379"/>
            <a:ext cx="3505200" cy="246221"/>
          </a:xfrm>
          <a:prstGeom prst="rect">
            <a:avLst/>
          </a:prstGeom>
          <a:noFill/>
        </p:spPr>
        <p:txBody>
          <a:bodyPr wrap="square" rtlCol="0">
            <a:spAutoFit/>
          </a:bodyPr>
          <a:lstStyle/>
          <a:p>
            <a:pPr algn="ctr">
              <a:defRPr/>
            </a:pPr>
            <a:r>
              <a:rPr lang="en-US" sz="1000" dirty="0" err="1" smtClean="0">
                <a:solidFill>
                  <a:srgbClr val="6D6E70"/>
                </a:solidFill>
              </a:rPr>
              <a:t>Universitat</a:t>
            </a:r>
            <a:r>
              <a:rPr lang="en-US" sz="1000" dirty="0" smtClean="0">
                <a:solidFill>
                  <a:srgbClr val="6D6E70"/>
                </a:solidFill>
              </a:rPr>
              <a:t> </a:t>
            </a:r>
            <a:r>
              <a:rPr lang="en-US" sz="1000" dirty="0" err="1" smtClean="0">
                <a:solidFill>
                  <a:srgbClr val="6D6E70"/>
                </a:solidFill>
              </a:rPr>
              <a:t>Pompeu</a:t>
            </a:r>
            <a:r>
              <a:rPr lang="en-US" sz="1000" dirty="0" smtClean="0">
                <a:solidFill>
                  <a:srgbClr val="6D6E70"/>
                </a:solidFill>
              </a:rPr>
              <a:t> </a:t>
            </a:r>
            <a:r>
              <a:rPr lang="en-US" sz="1000" dirty="0" err="1" smtClean="0">
                <a:solidFill>
                  <a:srgbClr val="6D6E70"/>
                </a:solidFill>
              </a:rPr>
              <a:t>Fabra</a:t>
            </a:r>
            <a:r>
              <a:rPr lang="en-US" sz="1000" dirty="0" smtClean="0">
                <a:solidFill>
                  <a:srgbClr val="6D6E70"/>
                </a:solidFill>
              </a:rPr>
              <a:t> -- Isabelle Darcy</a:t>
            </a:r>
          </a:p>
        </p:txBody>
      </p:sp>
    </p:spTree>
    <p:extLst>
      <p:ext uri="{BB962C8B-B14F-4D97-AF65-F5344CB8AC3E}">
        <p14:creationId xmlns:p14="http://schemas.microsoft.com/office/powerpoint/2010/main" val="2606143157"/>
      </p:ext>
    </p:extLst>
  </p:cSld>
  <p:clrMapOvr>
    <a:masterClrMapping/>
  </p:clrMapOvr>
  <p:timing>
    <p:tnLst>
      <p:par>
        <p:cTn id="1" dur="indefinite" restart="never" nodeType="tmRoot"/>
      </p:par>
    </p:tnLst>
  </p:timing>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8F4290-9C77-4C90-A5AF-78CBDBE3727B}" type="datetimeFigureOut">
              <a:rPr lang="en-US" smtClean="0"/>
              <a:t>9/7/2017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A6EDFA-201C-4C39-8966-6BAAF7E1AB2C}" type="slidenum">
              <a:rPr lang="en-US" smtClean="0"/>
              <a:t>‹#›</a:t>
            </a:fld>
            <a:endParaRPr lang="en-US"/>
          </a:p>
        </p:txBody>
      </p:sp>
    </p:spTree>
    <p:extLst>
      <p:ext uri="{BB962C8B-B14F-4D97-AF65-F5344CB8AC3E}">
        <p14:creationId xmlns:p14="http://schemas.microsoft.com/office/powerpoint/2010/main" val="400255840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1" hangingPunct="1">
              <a:defRPr i="1">
                <a:solidFill>
                  <a:srgbClr val="000000"/>
                </a:solidFill>
                <a:latin typeface="Calibri" pitchFamily="34" charset="0"/>
                <a:cs typeface="Arial" charset="0"/>
              </a:defRPr>
            </a:lvl1pPr>
          </a:lstStyle>
          <a:p>
            <a:endParaRPr lang="en-US"/>
          </a:p>
        </p:txBody>
      </p:sp>
      <p:sp>
        <p:nvSpPr>
          <p:cNvPr id="5" name="Footer Placeholder 4"/>
          <p:cNvSpPr>
            <a:spLocks noGrp="1"/>
          </p:cNvSpPr>
          <p:nvPr>
            <p:ph type="ftr" sz="quarter" idx="11"/>
          </p:nvPr>
        </p:nvSpPr>
        <p:spPr/>
        <p:txBody>
          <a:bodyPr/>
          <a:lstStyle>
            <a:lvl1pPr eaLnBrk="1" hangingPunct="1">
              <a:defRPr i="1">
                <a:solidFill>
                  <a:srgbClr val="000000"/>
                </a:solidFill>
                <a:latin typeface="Calibri" pitchFamily="34" charset="0"/>
                <a:cs typeface="Arial" charset="0"/>
              </a:defRPr>
            </a:lvl1pPr>
          </a:lstStyle>
          <a:p>
            <a:endParaRPr lang="en-US"/>
          </a:p>
        </p:txBody>
      </p:sp>
    </p:spTree>
    <p:extLst>
      <p:ext uri="{BB962C8B-B14F-4D97-AF65-F5344CB8AC3E}">
        <p14:creationId xmlns:p14="http://schemas.microsoft.com/office/powerpoint/2010/main" val="2587318468"/>
      </p:ext>
    </p:extLst>
  </p:cSld>
  <p:clrMapOvr>
    <a:masterClrMapping/>
  </p:clrMapOvr>
  <p:timing>
    <p:tnLst>
      <p:par>
        <p:cTn id="1" dur="indefinite" restart="never" nodeType="tmRoot"/>
      </p:par>
    </p:tnLst>
  </p:timing>
  <p:hf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939800"/>
            <a:ext cx="1778000" cy="5080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0" y="939800"/>
            <a:ext cx="5181600" cy="5080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1" hangingPunct="1">
              <a:defRPr i="1">
                <a:solidFill>
                  <a:srgbClr val="000000"/>
                </a:solidFill>
                <a:latin typeface="Calibri" pitchFamily="34" charset="0"/>
                <a:cs typeface="Arial" charset="0"/>
              </a:defRPr>
            </a:lvl1pPr>
          </a:lstStyle>
          <a:p>
            <a:endParaRPr lang="en-US"/>
          </a:p>
        </p:txBody>
      </p:sp>
      <p:sp>
        <p:nvSpPr>
          <p:cNvPr id="5" name="Footer Placeholder 4"/>
          <p:cNvSpPr>
            <a:spLocks noGrp="1"/>
          </p:cNvSpPr>
          <p:nvPr>
            <p:ph type="ftr" sz="quarter" idx="11"/>
          </p:nvPr>
        </p:nvSpPr>
        <p:spPr/>
        <p:txBody>
          <a:bodyPr/>
          <a:lstStyle>
            <a:lvl1pPr eaLnBrk="1" hangingPunct="1">
              <a:defRPr i="1">
                <a:solidFill>
                  <a:srgbClr val="000000"/>
                </a:solidFill>
                <a:latin typeface="Calibri" pitchFamily="34" charset="0"/>
                <a:cs typeface="Arial" charset="0"/>
              </a:defRPr>
            </a:lvl1pPr>
          </a:lstStyle>
          <a:p>
            <a:endParaRPr lang="en-US"/>
          </a:p>
        </p:txBody>
      </p:sp>
    </p:spTree>
    <p:extLst>
      <p:ext uri="{BB962C8B-B14F-4D97-AF65-F5344CB8AC3E}">
        <p14:creationId xmlns:p14="http://schemas.microsoft.com/office/powerpoint/2010/main" val="3505118053"/>
      </p:ext>
    </p:extLst>
  </p:cSld>
  <p:clrMapOvr>
    <a:masterClrMapping/>
  </p:clrMapOvr>
  <p:timing>
    <p:tnLst>
      <p:par>
        <p:cTn id="1" dur="indefinite" restart="never" nodeType="tmRoot"/>
      </p:par>
    </p:tnLst>
  </p:timing>
  <p:hf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userDrawn="1">
  <p:cSld name="2_Section Header">
    <p:bg>
      <p:bgPr>
        <a:gradFill>
          <a:gsLst>
            <a:gs pos="47000">
              <a:schemeClr val="accent2">
                <a:lumMod val="90000"/>
                <a:lumOff val="10000"/>
              </a:schemeClr>
            </a:gs>
            <a:gs pos="71000">
              <a:schemeClr val="bg1"/>
            </a:gs>
            <a:gs pos="60000">
              <a:schemeClr val="accent1">
                <a:tint val="44500"/>
                <a:satMod val="160000"/>
              </a:schemeClr>
            </a:gs>
            <a:gs pos="100000">
              <a:schemeClr val="bg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44" y="3972304"/>
            <a:ext cx="5417344" cy="1666496"/>
          </a:xfrm>
        </p:spPr>
        <p:txBody>
          <a:bodyPr anchor="t" anchorCtr="0"/>
          <a:lstStyle>
            <a:lvl1pPr algn="l">
              <a:buNone/>
              <a:defRPr kumimoji="0" lang="en-US" sz="2400" kern="1200" dirty="0" smtClean="0">
                <a:solidFill>
                  <a:schemeClr val="tx2"/>
                </a:solidFill>
                <a:latin typeface="+mn-lt"/>
                <a:ea typeface="+mn-ea"/>
                <a:cs typeface="+mn-cs"/>
              </a:defRPr>
            </a:lvl1pPr>
          </a:lstStyle>
          <a:p>
            <a:r>
              <a:rPr kumimoji="0" lang="en-US" dirty="0" smtClean="0"/>
              <a:t>Click to edit Master title style</a:t>
            </a:r>
            <a:endParaRPr kumimoji="0" lang="en-US" dirty="0"/>
          </a:p>
        </p:txBody>
      </p:sp>
      <p:sp>
        <p:nvSpPr>
          <p:cNvPr id="6" name="Slide Number Placeholder 5"/>
          <p:cNvSpPr>
            <a:spLocks noGrp="1"/>
          </p:cNvSpPr>
          <p:nvPr>
            <p:ph type="sldNum" sz="quarter" idx="12"/>
          </p:nvPr>
        </p:nvSpPr>
        <p:spPr>
          <a:xfrm>
            <a:off x="8176607" y="6370320"/>
            <a:ext cx="800100" cy="365760"/>
          </a:xfrm>
          <a:prstGeom prst="rect">
            <a:avLst/>
          </a:prstGeom>
        </p:spPr>
        <p:txBody>
          <a:bodyPr/>
          <a:lstStyle/>
          <a:p>
            <a:fld id="{21DEFB65-9709-4E16-ACF2-C8FD3A9083E3}" type="slidenum">
              <a:rPr lang="en-US" smtClean="0">
                <a:solidFill>
                  <a:srgbClr val="000000"/>
                </a:solidFill>
              </a:rPr>
              <a:pPr/>
              <a:t>‹#›</a:t>
            </a:fld>
            <a:endParaRPr lang="en-US" dirty="0">
              <a:solidFill>
                <a:srgbClr val="000000"/>
              </a:solidFill>
            </a:endParaRPr>
          </a:p>
        </p:txBody>
      </p:sp>
      <p:sp>
        <p:nvSpPr>
          <p:cNvPr id="9" name="Rectangle 8"/>
          <p:cNvSpPr/>
          <p:nvPr userDrawn="1"/>
        </p:nvSpPr>
        <p:spPr>
          <a:xfrm flipV="1">
            <a:off x="5410182" y="390071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0" name="Rectangle 9"/>
          <p:cNvSpPr/>
          <p:nvPr userDrawn="1"/>
        </p:nvSpPr>
        <p:spPr>
          <a:xfrm flipV="1">
            <a:off x="5410200" y="398772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1" name="Rectangle 10"/>
          <p:cNvSpPr/>
          <p:nvPr userDrawn="1"/>
        </p:nvSpPr>
        <p:spPr>
          <a:xfrm flipV="1">
            <a:off x="5410200" y="420587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2" name="Rectangle 11"/>
          <p:cNvSpPr/>
          <p:nvPr userDrawn="1"/>
        </p:nvSpPr>
        <p:spPr>
          <a:xfrm flipV="1">
            <a:off x="5410200" y="425511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3" name="Rectangle 12"/>
          <p:cNvSpPr/>
          <p:nvPr userDrawn="1"/>
        </p:nvSpPr>
        <p:spPr>
          <a:xfrm flipV="1">
            <a:off x="5410200" y="429028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useBgFill="1">
        <p:nvSpPr>
          <p:cNvPr id="14" name="Rounded Rectangle 13"/>
          <p:cNvSpPr/>
          <p:nvPr userDrawn="1"/>
        </p:nvSpPr>
        <p:spPr bwMode="white">
          <a:xfrm>
            <a:off x="5410200" y="405311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useBgFill="1">
        <p:nvSpPr>
          <p:cNvPr id="15" name="Rounded Rectangle 14"/>
          <p:cNvSpPr/>
          <p:nvPr userDrawn="1"/>
        </p:nvSpPr>
        <p:spPr bwMode="white">
          <a:xfrm>
            <a:off x="7376507" y="415169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6" name="Rectangle 15"/>
          <p:cNvSpPr/>
          <p:nvPr userDrawn="1"/>
        </p:nvSpPr>
        <p:spPr>
          <a:xfrm>
            <a:off x="1" y="374037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7" name="Rectangle 16"/>
          <p:cNvSpPr/>
          <p:nvPr userDrawn="1"/>
        </p:nvSpPr>
        <p:spPr>
          <a:xfrm>
            <a:off x="0" y="3766237"/>
            <a:ext cx="9144001" cy="140677"/>
          </a:xfrm>
          <a:prstGeom prst="rect">
            <a:avLst/>
          </a:prstGeom>
          <a:solidFill>
            <a:srgbClr val="540054"/>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8" name="Rectangle 17"/>
          <p:cNvSpPr/>
          <p:nvPr userDrawn="1"/>
        </p:nvSpPr>
        <p:spPr>
          <a:xfrm flipV="1">
            <a:off x="6414051" y="3733800"/>
            <a:ext cx="2729950" cy="248432"/>
          </a:xfrm>
          <a:prstGeom prst="rect">
            <a:avLst/>
          </a:prstGeom>
          <a:solidFill>
            <a:srgbClr val="540054"/>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pic>
        <p:nvPicPr>
          <p:cNvPr id="19" name="Picture 2" descr="http://www.iub.edu/%7Eiubmap/bloomington/img/branding/iub_white-large.g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53112" y="6324600"/>
            <a:ext cx="1995488" cy="476250"/>
          </a:xfrm>
          <a:prstGeom prst="rect">
            <a:avLst/>
          </a:prstGeom>
          <a:noFill/>
          <a:extLst>
            <a:ext uri="{909E8E84-426E-40DD-AFC4-6F175D3DCCD1}">
              <a14:hiddenFill xmlns:a14="http://schemas.microsoft.com/office/drawing/2010/main">
                <a:solidFill>
                  <a:srgbClr val="FFFFFF"/>
                </a:solidFill>
              </a14:hiddenFill>
            </a:ext>
          </a:extLst>
        </p:spPr>
      </p:pic>
      <p:sp>
        <p:nvSpPr>
          <p:cNvPr id="20" name="Footer Placeholder 4"/>
          <p:cNvSpPr txBox="1">
            <a:spLocks/>
          </p:cNvSpPr>
          <p:nvPr userDrawn="1"/>
        </p:nvSpPr>
        <p:spPr>
          <a:xfrm>
            <a:off x="2876550" y="6400800"/>
            <a:ext cx="2362200" cy="304800"/>
          </a:xfrm>
          <a:prstGeom prst="rect">
            <a:avLst/>
          </a:prstGeom>
        </p:spPr>
        <p:txBody>
          <a:bodyPr vert="horz"/>
          <a:lstStyle>
            <a:defPPr>
              <a:defRPr lang="en-US"/>
            </a:defPPr>
            <a:lvl1pPr marL="0" algn="r" defTabSz="914400" rtl="0" eaLnBrk="1" latinLnBrk="0" hangingPunct="1">
              <a:defRPr kumimoji="0" sz="8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solidFill>
                  <a:srgbClr val="6D6E70"/>
                </a:solidFill>
              </a:rPr>
              <a:t>MA in theoretical and applied linguistics, </a:t>
            </a:r>
            <a:r>
              <a:rPr lang="en-US" dirty="0" err="1" smtClean="0">
                <a:solidFill>
                  <a:srgbClr val="6D6E70"/>
                </a:solidFill>
              </a:rPr>
              <a:t>Universitat</a:t>
            </a:r>
            <a:r>
              <a:rPr lang="en-US" dirty="0" smtClean="0">
                <a:solidFill>
                  <a:srgbClr val="6D6E70"/>
                </a:solidFill>
              </a:rPr>
              <a:t> </a:t>
            </a:r>
            <a:r>
              <a:rPr lang="en-US" dirty="0" err="1" smtClean="0">
                <a:solidFill>
                  <a:srgbClr val="6D6E70"/>
                </a:solidFill>
              </a:rPr>
              <a:t>Pompeu</a:t>
            </a:r>
            <a:r>
              <a:rPr lang="en-US" dirty="0" smtClean="0">
                <a:solidFill>
                  <a:srgbClr val="6D6E70"/>
                </a:solidFill>
              </a:rPr>
              <a:t> </a:t>
            </a:r>
            <a:r>
              <a:rPr lang="en-US" dirty="0" err="1" smtClean="0">
                <a:solidFill>
                  <a:srgbClr val="6D6E70"/>
                </a:solidFill>
              </a:rPr>
              <a:t>Fabra</a:t>
            </a:r>
            <a:r>
              <a:rPr lang="en-US" dirty="0" smtClean="0">
                <a:solidFill>
                  <a:srgbClr val="6D6E70"/>
                </a:solidFill>
              </a:rPr>
              <a:t> -- Isabelle Darcy</a:t>
            </a:r>
          </a:p>
        </p:txBody>
      </p:sp>
      <p:sp>
        <p:nvSpPr>
          <p:cNvPr id="21" name="TextBox 20"/>
          <p:cNvSpPr txBox="1"/>
          <p:nvPr userDrawn="1"/>
        </p:nvSpPr>
        <p:spPr>
          <a:xfrm>
            <a:off x="304800" y="6400800"/>
            <a:ext cx="2571750" cy="369332"/>
          </a:xfrm>
          <a:prstGeom prst="rect">
            <a:avLst/>
          </a:prstGeom>
          <a:noFill/>
        </p:spPr>
        <p:txBody>
          <a:bodyPr wrap="square" rtlCol="0">
            <a:spAutoFit/>
          </a:bodyPr>
          <a:lstStyle/>
          <a:p>
            <a:pPr algn="r">
              <a:defRPr/>
            </a:pPr>
            <a:r>
              <a:rPr lang="en-US" sz="900" dirty="0" smtClean="0">
                <a:solidFill>
                  <a:srgbClr val="6D6E70"/>
                </a:solidFill>
              </a:rPr>
              <a:t>Powerful and effective pronunciation instruction</a:t>
            </a:r>
          </a:p>
        </p:txBody>
      </p:sp>
      <p:sp>
        <p:nvSpPr>
          <p:cNvPr id="22" name="Rectangle 21"/>
          <p:cNvSpPr/>
          <p:nvPr userDrawn="1"/>
        </p:nvSpPr>
        <p:spPr>
          <a:xfrm>
            <a:off x="0" y="0"/>
            <a:ext cx="9144000" cy="3701700"/>
          </a:xfrm>
          <a:prstGeom prst="rect">
            <a:avLst/>
          </a:prstGeom>
          <a:solidFill>
            <a:srgbClr val="37005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Tree>
    <p:extLst>
      <p:ext uri="{BB962C8B-B14F-4D97-AF65-F5344CB8AC3E}">
        <p14:creationId xmlns:p14="http://schemas.microsoft.com/office/powerpoint/2010/main" val="242978475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userDrawn="1">
  <p:cSld name="3_Section Header">
    <p:bg>
      <p:bgPr>
        <a:gradFill>
          <a:gsLst>
            <a:gs pos="47000">
              <a:schemeClr val="accent2">
                <a:lumMod val="90000"/>
                <a:lumOff val="10000"/>
              </a:schemeClr>
            </a:gs>
            <a:gs pos="71000">
              <a:schemeClr val="bg1"/>
            </a:gs>
            <a:gs pos="60000">
              <a:schemeClr val="accent1">
                <a:tint val="44500"/>
                <a:satMod val="160000"/>
              </a:schemeClr>
            </a:gs>
            <a:gs pos="100000">
              <a:schemeClr val="bg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44" y="3972304"/>
            <a:ext cx="5417344" cy="1666496"/>
          </a:xfrm>
        </p:spPr>
        <p:txBody>
          <a:bodyPr anchor="t" anchorCtr="0"/>
          <a:lstStyle>
            <a:lvl1pPr algn="l">
              <a:buNone/>
              <a:defRPr kumimoji="0" lang="en-US" sz="2400" kern="1200" dirty="0" smtClean="0">
                <a:solidFill>
                  <a:schemeClr val="tx2"/>
                </a:solidFill>
                <a:latin typeface="+mn-lt"/>
                <a:ea typeface="+mn-ea"/>
                <a:cs typeface="+mn-cs"/>
              </a:defRPr>
            </a:lvl1pPr>
          </a:lstStyle>
          <a:p>
            <a:r>
              <a:rPr kumimoji="0" lang="en-US" dirty="0" smtClean="0"/>
              <a:t>Click to edit Master title style</a:t>
            </a:r>
            <a:endParaRPr kumimoji="0" lang="en-US" dirty="0"/>
          </a:p>
        </p:txBody>
      </p:sp>
      <p:sp>
        <p:nvSpPr>
          <p:cNvPr id="6" name="Slide Number Placeholder 5"/>
          <p:cNvSpPr>
            <a:spLocks noGrp="1"/>
          </p:cNvSpPr>
          <p:nvPr>
            <p:ph type="sldNum" sz="quarter" idx="12"/>
          </p:nvPr>
        </p:nvSpPr>
        <p:spPr>
          <a:xfrm>
            <a:off x="8176607" y="6370320"/>
            <a:ext cx="800100" cy="365760"/>
          </a:xfrm>
          <a:prstGeom prst="rect">
            <a:avLst/>
          </a:prstGeom>
        </p:spPr>
        <p:txBody>
          <a:bodyPr/>
          <a:lstStyle/>
          <a:p>
            <a:fld id="{21DEFB65-9709-4E16-ACF2-C8FD3A9083E3}" type="slidenum">
              <a:rPr lang="en-US" smtClean="0">
                <a:solidFill>
                  <a:srgbClr val="000000"/>
                </a:solidFill>
              </a:rPr>
              <a:pPr/>
              <a:t>‹#›</a:t>
            </a:fld>
            <a:endParaRPr lang="en-US" dirty="0">
              <a:solidFill>
                <a:srgbClr val="000000"/>
              </a:solidFill>
            </a:endParaRPr>
          </a:p>
        </p:txBody>
      </p:sp>
      <p:sp>
        <p:nvSpPr>
          <p:cNvPr id="9" name="Rectangle 8"/>
          <p:cNvSpPr/>
          <p:nvPr userDrawn="1"/>
        </p:nvSpPr>
        <p:spPr>
          <a:xfrm flipV="1">
            <a:off x="5410182" y="390071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0" name="Rectangle 9"/>
          <p:cNvSpPr/>
          <p:nvPr userDrawn="1"/>
        </p:nvSpPr>
        <p:spPr>
          <a:xfrm flipV="1">
            <a:off x="5410200" y="398772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1" name="Rectangle 10"/>
          <p:cNvSpPr/>
          <p:nvPr userDrawn="1"/>
        </p:nvSpPr>
        <p:spPr>
          <a:xfrm flipV="1">
            <a:off x="5410200" y="420587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2" name="Rectangle 11"/>
          <p:cNvSpPr/>
          <p:nvPr userDrawn="1"/>
        </p:nvSpPr>
        <p:spPr>
          <a:xfrm flipV="1">
            <a:off x="5410200" y="425511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3" name="Rectangle 12"/>
          <p:cNvSpPr/>
          <p:nvPr userDrawn="1"/>
        </p:nvSpPr>
        <p:spPr>
          <a:xfrm flipV="1">
            <a:off x="5410200" y="429028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useBgFill="1">
        <p:nvSpPr>
          <p:cNvPr id="14" name="Rounded Rectangle 13"/>
          <p:cNvSpPr/>
          <p:nvPr userDrawn="1"/>
        </p:nvSpPr>
        <p:spPr bwMode="white">
          <a:xfrm>
            <a:off x="5410200" y="405311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useBgFill="1">
        <p:nvSpPr>
          <p:cNvPr id="15" name="Rounded Rectangle 14"/>
          <p:cNvSpPr/>
          <p:nvPr userDrawn="1"/>
        </p:nvSpPr>
        <p:spPr bwMode="white">
          <a:xfrm>
            <a:off x="7376507" y="415169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6" name="Rectangle 15"/>
          <p:cNvSpPr/>
          <p:nvPr userDrawn="1"/>
        </p:nvSpPr>
        <p:spPr>
          <a:xfrm>
            <a:off x="1" y="374037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7" name="Rectangle 16"/>
          <p:cNvSpPr/>
          <p:nvPr userDrawn="1"/>
        </p:nvSpPr>
        <p:spPr>
          <a:xfrm>
            <a:off x="0" y="3766237"/>
            <a:ext cx="9144001" cy="140677"/>
          </a:xfrm>
          <a:prstGeom prst="rect">
            <a:avLst/>
          </a:prstGeom>
          <a:solidFill>
            <a:srgbClr val="540054"/>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8" name="Rectangle 17"/>
          <p:cNvSpPr/>
          <p:nvPr userDrawn="1"/>
        </p:nvSpPr>
        <p:spPr>
          <a:xfrm flipV="1">
            <a:off x="6414051" y="3733800"/>
            <a:ext cx="2729950" cy="248432"/>
          </a:xfrm>
          <a:prstGeom prst="rect">
            <a:avLst/>
          </a:prstGeom>
          <a:solidFill>
            <a:srgbClr val="540054"/>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pic>
        <p:nvPicPr>
          <p:cNvPr id="19" name="Picture 2" descr="http://www.iub.edu/%7Eiubmap/bloomington/img/branding/iub_white-large.g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53112" y="6324600"/>
            <a:ext cx="1995488" cy="476250"/>
          </a:xfrm>
          <a:prstGeom prst="rect">
            <a:avLst/>
          </a:prstGeom>
          <a:noFill/>
          <a:extLst>
            <a:ext uri="{909E8E84-426E-40DD-AFC4-6F175D3DCCD1}">
              <a14:hiddenFill xmlns:a14="http://schemas.microsoft.com/office/drawing/2010/main">
                <a:solidFill>
                  <a:srgbClr val="FFFFFF"/>
                </a:solidFill>
              </a14:hiddenFill>
            </a:ext>
          </a:extLst>
        </p:spPr>
      </p:pic>
      <p:sp>
        <p:nvSpPr>
          <p:cNvPr id="20" name="Footer Placeholder 4"/>
          <p:cNvSpPr txBox="1">
            <a:spLocks/>
          </p:cNvSpPr>
          <p:nvPr userDrawn="1"/>
        </p:nvSpPr>
        <p:spPr>
          <a:xfrm>
            <a:off x="2876550" y="6400800"/>
            <a:ext cx="2362200" cy="304800"/>
          </a:xfrm>
          <a:prstGeom prst="rect">
            <a:avLst/>
          </a:prstGeom>
        </p:spPr>
        <p:txBody>
          <a:bodyPr vert="horz"/>
          <a:lstStyle>
            <a:defPPr>
              <a:defRPr lang="en-US"/>
            </a:defPPr>
            <a:lvl1pPr marL="0" algn="r" defTabSz="914400" rtl="0" eaLnBrk="1" latinLnBrk="0" hangingPunct="1">
              <a:defRPr kumimoji="0" sz="8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solidFill>
                  <a:srgbClr val="6D6E70"/>
                </a:solidFill>
              </a:rPr>
              <a:t>MA in theoretical and applied linguistics, </a:t>
            </a:r>
            <a:r>
              <a:rPr lang="en-US" dirty="0" err="1" smtClean="0">
                <a:solidFill>
                  <a:srgbClr val="6D6E70"/>
                </a:solidFill>
              </a:rPr>
              <a:t>Universitat</a:t>
            </a:r>
            <a:r>
              <a:rPr lang="en-US" dirty="0" smtClean="0">
                <a:solidFill>
                  <a:srgbClr val="6D6E70"/>
                </a:solidFill>
              </a:rPr>
              <a:t> </a:t>
            </a:r>
            <a:r>
              <a:rPr lang="en-US" dirty="0" err="1" smtClean="0">
                <a:solidFill>
                  <a:srgbClr val="6D6E70"/>
                </a:solidFill>
              </a:rPr>
              <a:t>Pompeu</a:t>
            </a:r>
            <a:r>
              <a:rPr lang="en-US" dirty="0" smtClean="0">
                <a:solidFill>
                  <a:srgbClr val="6D6E70"/>
                </a:solidFill>
              </a:rPr>
              <a:t> </a:t>
            </a:r>
            <a:r>
              <a:rPr lang="en-US" dirty="0" err="1" smtClean="0">
                <a:solidFill>
                  <a:srgbClr val="6D6E70"/>
                </a:solidFill>
              </a:rPr>
              <a:t>Fabra</a:t>
            </a:r>
            <a:r>
              <a:rPr lang="en-US" dirty="0" smtClean="0">
                <a:solidFill>
                  <a:srgbClr val="6D6E70"/>
                </a:solidFill>
              </a:rPr>
              <a:t> -- Isabelle Darcy</a:t>
            </a:r>
          </a:p>
        </p:txBody>
      </p:sp>
      <p:sp>
        <p:nvSpPr>
          <p:cNvPr id="21" name="TextBox 20"/>
          <p:cNvSpPr txBox="1"/>
          <p:nvPr userDrawn="1"/>
        </p:nvSpPr>
        <p:spPr>
          <a:xfrm>
            <a:off x="304800" y="6400800"/>
            <a:ext cx="2571750" cy="369332"/>
          </a:xfrm>
          <a:prstGeom prst="rect">
            <a:avLst/>
          </a:prstGeom>
          <a:noFill/>
        </p:spPr>
        <p:txBody>
          <a:bodyPr wrap="square" rtlCol="0">
            <a:spAutoFit/>
          </a:bodyPr>
          <a:lstStyle/>
          <a:p>
            <a:pPr algn="r">
              <a:defRPr/>
            </a:pPr>
            <a:r>
              <a:rPr lang="en-US" sz="900" dirty="0" smtClean="0">
                <a:solidFill>
                  <a:srgbClr val="6D6E70"/>
                </a:solidFill>
              </a:rPr>
              <a:t>Powerful and effective pronunciation instruction</a:t>
            </a:r>
          </a:p>
        </p:txBody>
      </p:sp>
      <p:sp>
        <p:nvSpPr>
          <p:cNvPr id="22" name="Rectangle 21"/>
          <p:cNvSpPr/>
          <p:nvPr userDrawn="1"/>
        </p:nvSpPr>
        <p:spPr>
          <a:xfrm>
            <a:off x="0" y="0"/>
            <a:ext cx="9144000" cy="3701700"/>
          </a:xfrm>
          <a:prstGeom prst="rect">
            <a:avLst/>
          </a:prstGeom>
          <a:solidFill>
            <a:srgbClr val="37005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Tree>
    <p:extLst>
      <p:ext uri="{BB962C8B-B14F-4D97-AF65-F5344CB8AC3E}">
        <p14:creationId xmlns:p14="http://schemas.microsoft.com/office/powerpoint/2010/main" val="339768900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userDrawn="1">
  <p:cSld name="4_Section Header">
    <p:bg>
      <p:bgPr>
        <a:gradFill>
          <a:gsLst>
            <a:gs pos="47000">
              <a:schemeClr val="accent2">
                <a:lumMod val="90000"/>
                <a:lumOff val="10000"/>
              </a:schemeClr>
            </a:gs>
            <a:gs pos="71000">
              <a:schemeClr val="bg1"/>
            </a:gs>
            <a:gs pos="60000">
              <a:schemeClr val="accent1">
                <a:tint val="44500"/>
                <a:satMod val="160000"/>
              </a:schemeClr>
            </a:gs>
            <a:gs pos="100000">
              <a:schemeClr val="bg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44" y="3972304"/>
            <a:ext cx="5417344" cy="1666496"/>
          </a:xfrm>
        </p:spPr>
        <p:txBody>
          <a:bodyPr anchor="t" anchorCtr="0"/>
          <a:lstStyle>
            <a:lvl1pPr algn="l">
              <a:buNone/>
              <a:defRPr kumimoji="0" lang="en-US" sz="2400" kern="1200" dirty="0" smtClean="0">
                <a:solidFill>
                  <a:schemeClr val="tx2"/>
                </a:solidFill>
                <a:latin typeface="+mn-lt"/>
                <a:ea typeface="+mn-ea"/>
                <a:cs typeface="+mn-cs"/>
              </a:defRPr>
            </a:lvl1pPr>
          </a:lstStyle>
          <a:p>
            <a:r>
              <a:rPr kumimoji="0" lang="en-US" dirty="0" smtClean="0"/>
              <a:t>Click to edit Master title style</a:t>
            </a:r>
            <a:endParaRPr kumimoji="0" lang="en-US" dirty="0"/>
          </a:p>
        </p:txBody>
      </p:sp>
      <p:sp>
        <p:nvSpPr>
          <p:cNvPr id="6" name="Slide Number Placeholder 5"/>
          <p:cNvSpPr>
            <a:spLocks noGrp="1"/>
          </p:cNvSpPr>
          <p:nvPr>
            <p:ph type="sldNum" sz="quarter" idx="12"/>
          </p:nvPr>
        </p:nvSpPr>
        <p:spPr>
          <a:xfrm>
            <a:off x="8176607" y="6370320"/>
            <a:ext cx="800100" cy="365760"/>
          </a:xfrm>
          <a:prstGeom prst="rect">
            <a:avLst/>
          </a:prstGeom>
        </p:spPr>
        <p:txBody>
          <a:bodyPr/>
          <a:lstStyle/>
          <a:p>
            <a:fld id="{21DEFB65-9709-4E16-ACF2-C8FD3A9083E3}" type="slidenum">
              <a:rPr lang="en-US" smtClean="0">
                <a:solidFill>
                  <a:srgbClr val="000000"/>
                </a:solidFill>
              </a:rPr>
              <a:pPr/>
              <a:t>‹#›</a:t>
            </a:fld>
            <a:endParaRPr lang="en-US" dirty="0">
              <a:solidFill>
                <a:srgbClr val="000000"/>
              </a:solidFill>
            </a:endParaRPr>
          </a:p>
        </p:txBody>
      </p:sp>
      <p:sp>
        <p:nvSpPr>
          <p:cNvPr id="9" name="Rectangle 8"/>
          <p:cNvSpPr/>
          <p:nvPr userDrawn="1"/>
        </p:nvSpPr>
        <p:spPr>
          <a:xfrm flipV="1">
            <a:off x="5410182" y="390071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0" name="Rectangle 9"/>
          <p:cNvSpPr/>
          <p:nvPr userDrawn="1"/>
        </p:nvSpPr>
        <p:spPr>
          <a:xfrm flipV="1">
            <a:off x="5410200" y="398772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1" name="Rectangle 10"/>
          <p:cNvSpPr/>
          <p:nvPr userDrawn="1"/>
        </p:nvSpPr>
        <p:spPr>
          <a:xfrm flipV="1">
            <a:off x="5410200" y="420587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2" name="Rectangle 11"/>
          <p:cNvSpPr/>
          <p:nvPr userDrawn="1"/>
        </p:nvSpPr>
        <p:spPr>
          <a:xfrm flipV="1">
            <a:off x="5410200" y="425511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3" name="Rectangle 12"/>
          <p:cNvSpPr/>
          <p:nvPr userDrawn="1"/>
        </p:nvSpPr>
        <p:spPr>
          <a:xfrm flipV="1">
            <a:off x="5410200" y="429028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useBgFill="1">
        <p:nvSpPr>
          <p:cNvPr id="14" name="Rounded Rectangle 13"/>
          <p:cNvSpPr/>
          <p:nvPr userDrawn="1"/>
        </p:nvSpPr>
        <p:spPr bwMode="white">
          <a:xfrm>
            <a:off x="5410200" y="405311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useBgFill="1">
        <p:nvSpPr>
          <p:cNvPr id="15" name="Rounded Rectangle 14"/>
          <p:cNvSpPr/>
          <p:nvPr userDrawn="1"/>
        </p:nvSpPr>
        <p:spPr bwMode="white">
          <a:xfrm>
            <a:off x="7376507" y="415169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6" name="Rectangle 15"/>
          <p:cNvSpPr/>
          <p:nvPr userDrawn="1"/>
        </p:nvSpPr>
        <p:spPr>
          <a:xfrm>
            <a:off x="1" y="374037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7" name="Rectangle 16"/>
          <p:cNvSpPr/>
          <p:nvPr userDrawn="1"/>
        </p:nvSpPr>
        <p:spPr>
          <a:xfrm>
            <a:off x="0" y="3766237"/>
            <a:ext cx="9144001" cy="140677"/>
          </a:xfrm>
          <a:prstGeom prst="rect">
            <a:avLst/>
          </a:prstGeom>
          <a:solidFill>
            <a:srgbClr val="540054"/>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8" name="Rectangle 17"/>
          <p:cNvSpPr/>
          <p:nvPr userDrawn="1"/>
        </p:nvSpPr>
        <p:spPr>
          <a:xfrm flipV="1">
            <a:off x="6414051" y="3733800"/>
            <a:ext cx="2729950" cy="248432"/>
          </a:xfrm>
          <a:prstGeom prst="rect">
            <a:avLst/>
          </a:prstGeom>
          <a:solidFill>
            <a:srgbClr val="540054"/>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pic>
        <p:nvPicPr>
          <p:cNvPr id="19" name="Picture 2" descr="http://www.iub.edu/%7Eiubmap/bloomington/img/branding/iub_white-large.g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53112" y="6324600"/>
            <a:ext cx="1995488" cy="476250"/>
          </a:xfrm>
          <a:prstGeom prst="rect">
            <a:avLst/>
          </a:prstGeom>
          <a:noFill/>
          <a:extLst>
            <a:ext uri="{909E8E84-426E-40DD-AFC4-6F175D3DCCD1}">
              <a14:hiddenFill xmlns:a14="http://schemas.microsoft.com/office/drawing/2010/main">
                <a:solidFill>
                  <a:srgbClr val="FFFFFF"/>
                </a:solidFill>
              </a14:hiddenFill>
            </a:ext>
          </a:extLst>
        </p:spPr>
      </p:pic>
      <p:sp>
        <p:nvSpPr>
          <p:cNvPr id="20" name="Footer Placeholder 4"/>
          <p:cNvSpPr txBox="1">
            <a:spLocks/>
          </p:cNvSpPr>
          <p:nvPr userDrawn="1"/>
        </p:nvSpPr>
        <p:spPr>
          <a:xfrm>
            <a:off x="2876550" y="6400800"/>
            <a:ext cx="2362200" cy="304800"/>
          </a:xfrm>
          <a:prstGeom prst="rect">
            <a:avLst/>
          </a:prstGeom>
        </p:spPr>
        <p:txBody>
          <a:bodyPr vert="horz"/>
          <a:lstStyle>
            <a:defPPr>
              <a:defRPr lang="en-US"/>
            </a:defPPr>
            <a:lvl1pPr marL="0" algn="r" defTabSz="914400" rtl="0" eaLnBrk="1" latinLnBrk="0" hangingPunct="1">
              <a:defRPr kumimoji="0" sz="8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solidFill>
                  <a:srgbClr val="6D6E70"/>
                </a:solidFill>
              </a:rPr>
              <a:t>MA in theoretical and applied linguistics, </a:t>
            </a:r>
            <a:r>
              <a:rPr lang="en-US" dirty="0" err="1" smtClean="0">
                <a:solidFill>
                  <a:srgbClr val="6D6E70"/>
                </a:solidFill>
              </a:rPr>
              <a:t>Universitat</a:t>
            </a:r>
            <a:r>
              <a:rPr lang="en-US" dirty="0" smtClean="0">
                <a:solidFill>
                  <a:srgbClr val="6D6E70"/>
                </a:solidFill>
              </a:rPr>
              <a:t> </a:t>
            </a:r>
            <a:r>
              <a:rPr lang="en-US" dirty="0" err="1" smtClean="0">
                <a:solidFill>
                  <a:srgbClr val="6D6E70"/>
                </a:solidFill>
              </a:rPr>
              <a:t>Pompeu</a:t>
            </a:r>
            <a:r>
              <a:rPr lang="en-US" dirty="0" smtClean="0">
                <a:solidFill>
                  <a:srgbClr val="6D6E70"/>
                </a:solidFill>
              </a:rPr>
              <a:t> </a:t>
            </a:r>
            <a:r>
              <a:rPr lang="en-US" dirty="0" err="1" smtClean="0">
                <a:solidFill>
                  <a:srgbClr val="6D6E70"/>
                </a:solidFill>
              </a:rPr>
              <a:t>Fabra</a:t>
            </a:r>
            <a:r>
              <a:rPr lang="en-US" dirty="0" smtClean="0">
                <a:solidFill>
                  <a:srgbClr val="6D6E70"/>
                </a:solidFill>
              </a:rPr>
              <a:t> -- Isabelle Darcy</a:t>
            </a:r>
          </a:p>
        </p:txBody>
      </p:sp>
      <p:sp>
        <p:nvSpPr>
          <p:cNvPr id="21" name="TextBox 20"/>
          <p:cNvSpPr txBox="1"/>
          <p:nvPr userDrawn="1"/>
        </p:nvSpPr>
        <p:spPr>
          <a:xfrm>
            <a:off x="304800" y="6400800"/>
            <a:ext cx="2571750" cy="369332"/>
          </a:xfrm>
          <a:prstGeom prst="rect">
            <a:avLst/>
          </a:prstGeom>
          <a:noFill/>
        </p:spPr>
        <p:txBody>
          <a:bodyPr wrap="square" rtlCol="0">
            <a:spAutoFit/>
          </a:bodyPr>
          <a:lstStyle/>
          <a:p>
            <a:pPr algn="r">
              <a:defRPr/>
            </a:pPr>
            <a:r>
              <a:rPr lang="en-US" sz="900" dirty="0" smtClean="0">
                <a:solidFill>
                  <a:srgbClr val="6D6E70"/>
                </a:solidFill>
              </a:rPr>
              <a:t>Powerful and effective pronunciation instruction</a:t>
            </a:r>
          </a:p>
        </p:txBody>
      </p:sp>
      <p:sp>
        <p:nvSpPr>
          <p:cNvPr id="22" name="Rectangle 21"/>
          <p:cNvSpPr/>
          <p:nvPr userDrawn="1"/>
        </p:nvSpPr>
        <p:spPr>
          <a:xfrm>
            <a:off x="0" y="0"/>
            <a:ext cx="9144000" cy="3701700"/>
          </a:xfrm>
          <a:prstGeom prst="rect">
            <a:avLst/>
          </a:prstGeom>
          <a:solidFill>
            <a:srgbClr val="37005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Tree>
    <p:extLst>
      <p:ext uri="{BB962C8B-B14F-4D97-AF65-F5344CB8AC3E}">
        <p14:creationId xmlns:p14="http://schemas.microsoft.com/office/powerpoint/2010/main" val="151190501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userDrawn="1">
  <p:cSld name="5_Section Header">
    <p:bg>
      <p:bgPr>
        <a:gradFill>
          <a:gsLst>
            <a:gs pos="47000">
              <a:schemeClr val="accent2">
                <a:lumMod val="90000"/>
                <a:lumOff val="10000"/>
              </a:schemeClr>
            </a:gs>
            <a:gs pos="71000">
              <a:schemeClr val="bg1"/>
            </a:gs>
            <a:gs pos="60000">
              <a:schemeClr val="accent1">
                <a:tint val="44500"/>
                <a:satMod val="160000"/>
              </a:schemeClr>
            </a:gs>
            <a:gs pos="100000">
              <a:schemeClr val="bg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44" y="3972304"/>
            <a:ext cx="5417344" cy="1666496"/>
          </a:xfrm>
        </p:spPr>
        <p:txBody>
          <a:bodyPr anchor="t" anchorCtr="0"/>
          <a:lstStyle>
            <a:lvl1pPr algn="l">
              <a:buNone/>
              <a:defRPr kumimoji="0" lang="en-US" sz="2400" kern="1200" dirty="0" smtClean="0">
                <a:solidFill>
                  <a:schemeClr val="tx2"/>
                </a:solidFill>
                <a:latin typeface="+mn-lt"/>
                <a:ea typeface="+mn-ea"/>
                <a:cs typeface="+mn-cs"/>
              </a:defRPr>
            </a:lvl1pPr>
          </a:lstStyle>
          <a:p>
            <a:r>
              <a:rPr kumimoji="0" lang="en-US" dirty="0" smtClean="0"/>
              <a:t>Click to edit Master title style</a:t>
            </a:r>
            <a:endParaRPr kumimoji="0" lang="en-US" dirty="0"/>
          </a:p>
        </p:txBody>
      </p:sp>
      <p:sp>
        <p:nvSpPr>
          <p:cNvPr id="6" name="Slide Number Placeholder 5"/>
          <p:cNvSpPr>
            <a:spLocks noGrp="1"/>
          </p:cNvSpPr>
          <p:nvPr>
            <p:ph type="sldNum" sz="quarter" idx="12"/>
          </p:nvPr>
        </p:nvSpPr>
        <p:spPr>
          <a:xfrm>
            <a:off x="8176607" y="6370320"/>
            <a:ext cx="800100" cy="365760"/>
          </a:xfrm>
          <a:prstGeom prst="rect">
            <a:avLst/>
          </a:prstGeom>
        </p:spPr>
        <p:txBody>
          <a:bodyPr/>
          <a:lstStyle/>
          <a:p>
            <a:fld id="{21DEFB65-9709-4E16-ACF2-C8FD3A9083E3}" type="slidenum">
              <a:rPr lang="en-US" smtClean="0">
                <a:solidFill>
                  <a:srgbClr val="000000"/>
                </a:solidFill>
              </a:rPr>
              <a:pPr/>
              <a:t>‹#›</a:t>
            </a:fld>
            <a:endParaRPr lang="en-US" dirty="0">
              <a:solidFill>
                <a:srgbClr val="000000"/>
              </a:solidFill>
            </a:endParaRPr>
          </a:p>
        </p:txBody>
      </p:sp>
      <p:sp>
        <p:nvSpPr>
          <p:cNvPr id="9" name="Rectangle 8"/>
          <p:cNvSpPr/>
          <p:nvPr userDrawn="1"/>
        </p:nvSpPr>
        <p:spPr>
          <a:xfrm flipV="1">
            <a:off x="5410182" y="390071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0" name="Rectangle 9"/>
          <p:cNvSpPr/>
          <p:nvPr userDrawn="1"/>
        </p:nvSpPr>
        <p:spPr>
          <a:xfrm flipV="1">
            <a:off x="5410200" y="398772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1" name="Rectangle 10"/>
          <p:cNvSpPr/>
          <p:nvPr userDrawn="1"/>
        </p:nvSpPr>
        <p:spPr>
          <a:xfrm flipV="1">
            <a:off x="5410200" y="420587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2" name="Rectangle 11"/>
          <p:cNvSpPr/>
          <p:nvPr userDrawn="1"/>
        </p:nvSpPr>
        <p:spPr>
          <a:xfrm flipV="1">
            <a:off x="5410200" y="425511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3" name="Rectangle 12"/>
          <p:cNvSpPr/>
          <p:nvPr userDrawn="1"/>
        </p:nvSpPr>
        <p:spPr>
          <a:xfrm flipV="1">
            <a:off x="5410200" y="429028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useBgFill="1">
        <p:nvSpPr>
          <p:cNvPr id="14" name="Rounded Rectangle 13"/>
          <p:cNvSpPr/>
          <p:nvPr userDrawn="1"/>
        </p:nvSpPr>
        <p:spPr bwMode="white">
          <a:xfrm>
            <a:off x="5410200" y="405311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useBgFill="1">
        <p:nvSpPr>
          <p:cNvPr id="15" name="Rounded Rectangle 14"/>
          <p:cNvSpPr/>
          <p:nvPr userDrawn="1"/>
        </p:nvSpPr>
        <p:spPr bwMode="white">
          <a:xfrm>
            <a:off x="7376507" y="415169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6" name="Rectangle 15"/>
          <p:cNvSpPr/>
          <p:nvPr userDrawn="1"/>
        </p:nvSpPr>
        <p:spPr>
          <a:xfrm>
            <a:off x="1" y="374037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7" name="Rectangle 16"/>
          <p:cNvSpPr/>
          <p:nvPr userDrawn="1"/>
        </p:nvSpPr>
        <p:spPr>
          <a:xfrm>
            <a:off x="0" y="3766237"/>
            <a:ext cx="9144001" cy="140677"/>
          </a:xfrm>
          <a:prstGeom prst="rect">
            <a:avLst/>
          </a:prstGeom>
          <a:solidFill>
            <a:srgbClr val="540054"/>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8" name="Rectangle 17"/>
          <p:cNvSpPr/>
          <p:nvPr userDrawn="1"/>
        </p:nvSpPr>
        <p:spPr>
          <a:xfrm flipV="1">
            <a:off x="6414051" y="3733800"/>
            <a:ext cx="2729950" cy="248432"/>
          </a:xfrm>
          <a:prstGeom prst="rect">
            <a:avLst/>
          </a:prstGeom>
          <a:solidFill>
            <a:srgbClr val="540054"/>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pic>
        <p:nvPicPr>
          <p:cNvPr id="19" name="Picture 2" descr="http://www.iub.edu/%7Eiubmap/bloomington/img/branding/iub_white-large.g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53112" y="6324600"/>
            <a:ext cx="1995488" cy="476250"/>
          </a:xfrm>
          <a:prstGeom prst="rect">
            <a:avLst/>
          </a:prstGeom>
          <a:noFill/>
          <a:extLst>
            <a:ext uri="{909E8E84-426E-40DD-AFC4-6F175D3DCCD1}">
              <a14:hiddenFill xmlns:a14="http://schemas.microsoft.com/office/drawing/2010/main">
                <a:solidFill>
                  <a:srgbClr val="FFFFFF"/>
                </a:solidFill>
              </a14:hiddenFill>
            </a:ext>
          </a:extLst>
        </p:spPr>
      </p:pic>
      <p:sp>
        <p:nvSpPr>
          <p:cNvPr id="20" name="Footer Placeholder 4"/>
          <p:cNvSpPr txBox="1">
            <a:spLocks/>
          </p:cNvSpPr>
          <p:nvPr userDrawn="1"/>
        </p:nvSpPr>
        <p:spPr>
          <a:xfrm>
            <a:off x="2876550" y="6400800"/>
            <a:ext cx="2362200" cy="304800"/>
          </a:xfrm>
          <a:prstGeom prst="rect">
            <a:avLst/>
          </a:prstGeom>
        </p:spPr>
        <p:txBody>
          <a:bodyPr vert="horz"/>
          <a:lstStyle>
            <a:defPPr>
              <a:defRPr lang="en-US"/>
            </a:defPPr>
            <a:lvl1pPr marL="0" algn="r" defTabSz="914400" rtl="0" eaLnBrk="1" latinLnBrk="0" hangingPunct="1">
              <a:defRPr kumimoji="0" sz="8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solidFill>
                  <a:srgbClr val="6D6E70"/>
                </a:solidFill>
              </a:rPr>
              <a:t>MA in theoretical and applied linguistics, </a:t>
            </a:r>
            <a:r>
              <a:rPr lang="en-US" dirty="0" err="1" smtClean="0">
                <a:solidFill>
                  <a:srgbClr val="6D6E70"/>
                </a:solidFill>
              </a:rPr>
              <a:t>Universitat</a:t>
            </a:r>
            <a:r>
              <a:rPr lang="en-US" dirty="0" smtClean="0">
                <a:solidFill>
                  <a:srgbClr val="6D6E70"/>
                </a:solidFill>
              </a:rPr>
              <a:t> </a:t>
            </a:r>
            <a:r>
              <a:rPr lang="en-US" dirty="0" err="1" smtClean="0">
                <a:solidFill>
                  <a:srgbClr val="6D6E70"/>
                </a:solidFill>
              </a:rPr>
              <a:t>Pompeu</a:t>
            </a:r>
            <a:r>
              <a:rPr lang="en-US" dirty="0" smtClean="0">
                <a:solidFill>
                  <a:srgbClr val="6D6E70"/>
                </a:solidFill>
              </a:rPr>
              <a:t> </a:t>
            </a:r>
            <a:r>
              <a:rPr lang="en-US" dirty="0" err="1" smtClean="0">
                <a:solidFill>
                  <a:srgbClr val="6D6E70"/>
                </a:solidFill>
              </a:rPr>
              <a:t>Fabra</a:t>
            </a:r>
            <a:r>
              <a:rPr lang="en-US" dirty="0" smtClean="0">
                <a:solidFill>
                  <a:srgbClr val="6D6E70"/>
                </a:solidFill>
              </a:rPr>
              <a:t> -- Isabelle Darcy</a:t>
            </a:r>
          </a:p>
        </p:txBody>
      </p:sp>
      <p:sp>
        <p:nvSpPr>
          <p:cNvPr id="21" name="TextBox 20"/>
          <p:cNvSpPr txBox="1"/>
          <p:nvPr userDrawn="1"/>
        </p:nvSpPr>
        <p:spPr>
          <a:xfrm>
            <a:off x="304800" y="6400800"/>
            <a:ext cx="2571750" cy="369332"/>
          </a:xfrm>
          <a:prstGeom prst="rect">
            <a:avLst/>
          </a:prstGeom>
          <a:noFill/>
        </p:spPr>
        <p:txBody>
          <a:bodyPr wrap="square" rtlCol="0">
            <a:spAutoFit/>
          </a:bodyPr>
          <a:lstStyle/>
          <a:p>
            <a:pPr algn="r">
              <a:defRPr/>
            </a:pPr>
            <a:r>
              <a:rPr lang="en-US" sz="900" dirty="0" smtClean="0">
                <a:solidFill>
                  <a:srgbClr val="6D6E70"/>
                </a:solidFill>
              </a:rPr>
              <a:t>Powerful and effective pronunciation instruction</a:t>
            </a:r>
          </a:p>
        </p:txBody>
      </p:sp>
      <p:sp>
        <p:nvSpPr>
          <p:cNvPr id="22" name="Rectangle 21"/>
          <p:cNvSpPr/>
          <p:nvPr userDrawn="1"/>
        </p:nvSpPr>
        <p:spPr>
          <a:xfrm>
            <a:off x="0" y="0"/>
            <a:ext cx="9144000" cy="3701700"/>
          </a:xfrm>
          <a:prstGeom prst="rect">
            <a:avLst/>
          </a:prstGeom>
          <a:solidFill>
            <a:srgbClr val="37005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Tree>
    <p:extLst>
      <p:ext uri="{BB962C8B-B14F-4D97-AF65-F5344CB8AC3E}">
        <p14:creationId xmlns:p14="http://schemas.microsoft.com/office/powerpoint/2010/main" val="316842296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userDrawn="1">
  <p:cSld name="6_Section Header">
    <p:bg>
      <p:bgPr>
        <a:gradFill>
          <a:gsLst>
            <a:gs pos="47000">
              <a:schemeClr val="accent2">
                <a:lumMod val="90000"/>
                <a:lumOff val="10000"/>
              </a:schemeClr>
            </a:gs>
            <a:gs pos="71000">
              <a:schemeClr val="bg1"/>
            </a:gs>
            <a:gs pos="60000">
              <a:schemeClr val="accent1">
                <a:tint val="44500"/>
                <a:satMod val="160000"/>
              </a:schemeClr>
            </a:gs>
            <a:gs pos="100000">
              <a:schemeClr val="bg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44" y="3972304"/>
            <a:ext cx="5417344" cy="1666496"/>
          </a:xfrm>
        </p:spPr>
        <p:txBody>
          <a:bodyPr anchor="t" anchorCtr="0"/>
          <a:lstStyle>
            <a:lvl1pPr algn="l">
              <a:buNone/>
              <a:defRPr kumimoji="0" lang="en-US" sz="2400" kern="1200" dirty="0" smtClean="0">
                <a:solidFill>
                  <a:schemeClr val="tx2"/>
                </a:solidFill>
                <a:latin typeface="+mn-lt"/>
                <a:ea typeface="+mn-ea"/>
                <a:cs typeface="+mn-cs"/>
              </a:defRPr>
            </a:lvl1pPr>
          </a:lstStyle>
          <a:p>
            <a:r>
              <a:rPr kumimoji="0" lang="en-US" dirty="0" smtClean="0"/>
              <a:t>Click to edit Master title style</a:t>
            </a:r>
            <a:endParaRPr kumimoji="0" lang="en-US" dirty="0"/>
          </a:p>
        </p:txBody>
      </p:sp>
      <p:sp>
        <p:nvSpPr>
          <p:cNvPr id="6" name="Slide Number Placeholder 5"/>
          <p:cNvSpPr>
            <a:spLocks noGrp="1"/>
          </p:cNvSpPr>
          <p:nvPr>
            <p:ph type="sldNum" sz="quarter" idx="12"/>
          </p:nvPr>
        </p:nvSpPr>
        <p:spPr>
          <a:xfrm>
            <a:off x="8176607" y="6370320"/>
            <a:ext cx="800100" cy="365760"/>
          </a:xfrm>
          <a:prstGeom prst="rect">
            <a:avLst/>
          </a:prstGeom>
        </p:spPr>
        <p:txBody>
          <a:bodyPr/>
          <a:lstStyle/>
          <a:p>
            <a:fld id="{21DEFB65-9709-4E16-ACF2-C8FD3A9083E3}" type="slidenum">
              <a:rPr lang="en-US" smtClean="0">
                <a:solidFill>
                  <a:srgbClr val="000000"/>
                </a:solidFill>
              </a:rPr>
              <a:pPr/>
              <a:t>‹#›</a:t>
            </a:fld>
            <a:endParaRPr lang="en-US" dirty="0">
              <a:solidFill>
                <a:srgbClr val="000000"/>
              </a:solidFill>
            </a:endParaRPr>
          </a:p>
        </p:txBody>
      </p:sp>
      <p:sp>
        <p:nvSpPr>
          <p:cNvPr id="9" name="Rectangle 8"/>
          <p:cNvSpPr/>
          <p:nvPr userDrawn="1"/>
        </p:nvSpPr>
        <p:spPr>
          <a:xfrm flipV="1">
            <a:off x="5410182" y="390071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0" name="Rectangle 9"/>
          <p:cNvSpPr/>
          <p:nvPr userDrawn="1"/>
        </p:nvSpPr>
        <p:spPr>
          <a:xfrm flipV="1">
            <a:off x="5410200" y="398772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1" name="Rectangle 10"/>
          <p:cNvSpPr/>
          <p:nvPr userDrawn="1"/>
        </p:nvSpPr>
        <p:spPr>
          <a:xfrm flipV="1">
            <a:off x="5410200" y="420587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2" name="Rectangle 11"/>
          <p:cNvSpPr/>
          <p:nvPr userDrawn="1"/>
        </p:nvSpPr>
        <p:spPr>
          <a:xfrm flipV="1">
            <a:off x="5410200" y="425511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3" name="Rectangle 12"/>
          <p:cNvSpPr/>
          <p:nvPr userDrawn="1"/>
        </p:nvSpPr>
        <p:spPr>
          <a:xfrm flipV="1">
            <a:off x="5410200" y="429028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useBgFill="1">
        <p:nvSpPr>
          <p:cNvPr id="14" name="Rounded Rectangle 13"/>
          <p:cNvSpPr/>
          <p:nvPr userDrawn="1"/>
        </p:nvSpPr>
        <p:spPr bwMode="white">
          <a:xfrm>
            <a:off x="5410200" y="405311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useBgFill="1">
        <p:nvSpPr>
          <p:cNvPr id="15" name="Rounded Rectangle 14"/>
          <p:cNvSpPr/>
          <p:nvPr userDrawn="1"/>
        </p:nvSpPr>
        <p:spPr bwMode="white">
          <a:xfrm>
            <a:off x="7376507" y="415169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6" name="Rectangle 15"/>
          <p:cNvSpPr/>
          <p:nvPr userDrawn="1"/>
        </p:nvSpPr>
        <p:spPr>
          <a:xfrm>
            <a:off x="1" y="374037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7" name="Rectangle 16"/>
          <p:cNvSpPr/>
          <p:nvPr userDrawn="1"/>
        </p:nvSpPr>
        <p:spPr>
          <a:xfrm>
            <a:off x="0" y="3766237"/>
            <a:ext cx="9144001" cy="140677"/>
          </a:xfrm>
          <a:prstGeom prst="rect">
            <a:avLst/>
          </a:prstGeom>
          <a:solidFill>
            <a:srgbClr val="540054"/>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8" name="Rectangle 17"/>
          <p:cNvSpPr/>
          <p:nvPr userDrawn="1"/>
        </p:nvSpPr>
        <p:spPr>
          <a:xfrm flipV="1">
            <a:off x="6414051" y="3733800"/>
            <a:ext cx="2729950" cy="248432"/>
          </a:xfrm>
          <a:prstGeom prst="rect">
            <a:avLst/>
          </a:prstGeom>
          <a:solidFill>
            <a:srgbClr val="540054"/>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pic>
        <p:nvPicPr>
          <p:cNvPr id="19" name="Picture 2" descr="http://www.iub.edu/%7Eiubmap/bloomington/img/branding/iub_white-large.g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53112" y="6324600"/>
            <a:ext cx="1995488" cy="476250"/>
          </a:xfrm>
          <a:prstGeom prst="rect">
            <a:avLst/>
          </a:prstGeom>
          <a:noFill/>
          <a:extLst>
            <a:ext uri="{909E8E84-426E-40DD-AFC4-6F175D3DCCD1}">
              <a14:hiddenFill xmlns:a14="http://schemas.microsoft.com/office/drawing/2010/main">
                <a:solidFill>
                  <a:srgbClr val="FFFFFF"/>
                </a:solidFill>
              </a14:hiddenFill>
            </a:ext>
          </a:extLst>
        </p:spPr>
      </p:pic>
      <p:sp>
        <p:nvSpPr>
          <p:cNvPr id="20" name="Footer Placeholder 4"/>
          <p:cNvSpPr txBox="1">
            <a:spLocks/>
          </p:cNvSpPr>
          <p:nvPr userDrawn="1"/>
        </p:nvSpPr>
        <p:spPr>
          <a:xfrm>
            <a:off x="2876550" y="6400800"/>
            <a:ext cx="2362200" cy="304800"/>
          </a:xfrm>
          <a:prstGeom prst="rect">
            <a:avLst/>
          </a:prstGeom>
        </p:spPr>
        <p:txBody>
          <a:bodyPr vert="horz"/>
          <a:lstStyle>
            <a:defPPr>
              <a:defRPr lang="en-US"/>
            </a:defPPr>
            <a:lvl1pPr marL="0" algn="r" defTabSz="914400" rtl="0" eaLnBrk="1" latinLnBrk="0" hangingPunct="1">
              <a:defRPr kumimoji="0" sz="8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solidFill>
                  <a:srgbClr val="6D6E70"/>
                </a:solidFill>
              </a:rPr>
              <a:t>MA in theoretical and applied linguistics, </a:t>
            </a:r>
            <a:r>
              <a:rPr lang="en-US" dirty="0" err="1" smtClean="0">
                <a:solidFill>
                  <a:srgbClr val="6D6E70"/>
                </a:solidFill>
              </a:rPr>
              <a:t>Universitat</a:t>
            </a:r>
            <a:r>
              <a:rPr lang="en-US" dirty="0" smtClean="0">
                <a:solidFill>
                  <a:srgbClr val="6D6E70"/>
                </a:solidFill>
              </a:rPr>
              <a:t> </a:t>
            </a:r>
            <a:r>
              <a:rPr lang="en-US" dirty="0" err="1" smtClean="0">
                <a:solidFill>
                  <a:srgbClr val="6D6E70"/>
                </a:solidFill>
              </a:rPr>
              <a:t>Pompeu</a:t>
            </a:r>
            <a:r>
              <a:rPr lang="en-US" dirty="0" smtClean="0">
                <a:solidFill>
                  <a:srgbClr val="6D6E70"/>
                </a:solidFill>
              </a:rPr>
              <a:t> </a:t>
            </a:r>
            <a:r>
              <a:rPr lang="en-US" dirty="0" err="1" smtClean="0">
                <a:solidFill>
                  <a:srgbClr val="6D6E70"/>
                </a:solidFill>
              </a:rPr>
              <a:t>Fabra</a:t>
            </a:r>
            <a:r>
              <a:rPr lang="en-US" dirty="0" smtClean="0">
                <a:solidFill>
                  <a:srgbClr val="6D6E70"/>
                </a:solidFill>
              </a:rPr>
              <a:t> -- Isabelle Darcy</a:t>
            </a:r>
          </a:p>
        </p:txBody>
      </p:sp>
      <p:sp>
        <p:nvSpPr>
          <p:cNvPr id="21" name="TextBox 20"/>
          <p:cNvSpPr txBox="1"/>
          <p:nvPr userDrawn="1"/>
        </p:nvSpPr>
        <p:spPr>
          <a:xfrm>
            <a:off x="304800" y="6400800"/>
            <a:ext cx="2571750" cy="369332"/>
          </a:xfrm>
          <a:prstGeom prst="rect">
            <a:avLst/>
          </a:prstGeom>
          <a:noFill/>
        </p:spPr>
        <p:txBody>
          <a:bodyPr wrap="square" rtlCol="0">
            <a:spAutoFit/>
          </a:bodyPr>
          <a:lstStyle/>
          <a:p>
            <a:pPr algn="r">
              <a:defRPr/>
            </a:pPr>
            <a:r>
              <a:rPr lang="en-US" sz="900" dirty="0" smtClean="0">
                <a:solidFill>
                  <a:srgbClr val="6D6E70"/>
                </a:solidFill>
              </a:rPr>
              <a:t>Powerful and effective pronunciation instruction</a:t>
            </a:r>
          </a:p>
        </p:txBody>
      </p:sp>
      <p:sp>
        <p:nvSpPr>
          <p:cNvPr id="22" name="Rectangle 21"/>
          <p:cNvSpPr/>
          <p:nvPr userDrawn="1"/>
        </p:nvSpPr>
        <p:spPr>
          <a:xfrm>
            <a:off x="0" y="0"/>
            <a:ext cx="9144000" cy="3701700"/>
          </a:xfrm>
          <a:prstGeom prst="rect">
            <a:avLst/>
          </a:prstGeom>
          <a:solidFill>
            <a:srgbClr val="37005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Tree>
    <p:extLst>
      <p:ext uri="{BB962C8B-B14F-4D97-AF65-F5344CB8AC3E}">
        <p14:creationId xmlns:p14="http://schemas.microsoft.com/office/powerpoint/2010/main" val="390233673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userDrawn="1">
  <p:cSld name="7_Section Header">
    <p:bg>
      <p:bgPr>
        <a:gradFill>
          <a:gsLst>
            <a:gs pos="47000">
              <a:schemeClr val="accent2">
                <a:lumMod val="90000"/>
                <a:lumOff val="10000"/>
              </a:schemeClr>
            </a:gs>
            <a:gs pos="71000">
              <a:schemeClr val="bg1"/>
            </a:gs>
            <a:gs pos="60000">
              <a:schemeClr val="accent1">
                <a:tint val="44500"/>
                <a:satMod val="160000"/>
              </a:schemeClr>
            </a:gs>
            <a:gs pos="100000">
              <a:schemeClr val="bg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44" y="3972304"/>
            <a:ext cx="5417344" cy="1666496"/>
          </a:xfrm>
        </p:spPr>
        <p:txBody>
          <a:bodyPr anchor="t" anchorCtr="0"/>
          <a:lstStyle>
            <a:lvl1pPr algn="l">
              <a:buNone/>
              <a:defRPr kumimoji="0" lang="en-US" sz="2400" kern="1200" dirty="0" smtClean="0">
                <a:solidFill>
                  <a:schemeClr val="tx2"/>
                </a:solidFill>
                <a:latin typeface="+mn-lt"/>
                <a:ea typeface="+mn-ea"/>
                <a:cs typeface="+mn-cs"/>
              </a:defRPr>
            </a:lvl1pPr>
          </a:lstStyle>
          <a:p>
            <a:r>
              <a:rPr kumimoji="0" lang="en-US" dirty="0" smtClean="0"/>
              <a:t>Click to edit Master title style</a:t>
            </a:r>
            <a:endParaRPr kumimoji="0" lang="en-US" dirty="0"/>
          </a:p>
        </p:txBody>
      </p:sp>
      <p:sp>
        <p:nvSpPr>
          <p:cNvPr id="6" name="Slide Number Placeholder 5"/>
          <p:cNvSpPr>
            <a:spLocks noGrp="1"/>
          </p:cNvSpPr>
          <p:nvPr>
            <p:ph type="sldNum" sz="quarter" idx="12"/>
          </p:nvPr>
        </p:nvSpPr>
        <p:spPr>
          <a:xfrm>
            <a:off x="8176607" y="6370320"/>
            <a:ext cx="800100" cy="365760"/>
          </a:xfrm>
          <a:prstGeom prst="rect">
            <a:avLst/>
          </a:prstGeom>
        </p:spPr>
        <p:txBody>
          <a:bodyPr/>
          <a:lstStyle/>
          <a:p>
            <a:fld id="{21DEFB65-9709-4E16-ACF2-C8FD3A9083E3}" type="slidenum">
              <a:rPr lang="en-US" smtClean="0">
                <a:solidFill>
                  <a:srgbClr val="000000"/>
                </a:solidFill>
              </a:rPr>
              <a:pPr/>
              <a:t>‹#›</a:t>
            </a:fld>
            <a:endParaRPr lang="en-US" dirty="0">
              <a:solidFill>
                <a:srgbClr val="000000"/>
              </a:solidFill>
            </a:endParaRPr>
          </a:p>
        </p:txBody>
      </p:sp>
      <p:sp>
        <p:nvSpPr>
          <p:cNvPr id="9" name="Rectangle 8"/>
          <p:cNvSpPr/>
          <p:nvPr userDrawn="1"/>
        </p:nvSpPr>
        <p:spPr>
          <a:xfrm flipV="1">
            <a:off x="5410182" y="390071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0" name="Rectangle 9"/>
          <p:cNvSpPr/>
          <p:nvPr userDrawn="1"/>
        </p:nvSpPr>
        <p:spPr>
          <a:xfrm flipV="1">
            <a:off x="5410200" y="398772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1" name="Rectangle 10"/>
          <p:cNvSpPr/>
          <p:nvPr userDrawn="1"/>
        </p:nvSpPr>
        <p:spPr>
          <a:xfrm flipV="1">
            <a:off x="5410200" y="420587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2" name="Rectangle 11"/>
          <p:cNvSpPr/>
          <p:nvPr userDrawn="1"/>
        </p:nvSpPr>
        <p:spPr>
          <a:xfrm flipV="1">
            <a:off x="5410200" y="425511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3" name="Rectangle 12"/>
          <p:cNvSpPr/>
          <p:nvPr userDrawn="1"/>
        </p:nvSpPr>
        <p:spPr>
          <a:xfrm flipV="1">
            <a:off x="5410200" y="429028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useBgFill="1">
        <p:nvSpPr>
          <p:cNvPr id="14" name="Rounded Rectangle 13"/>
          <p:cNvSpPr/>
          <p:nvPr userDrawn="1"/>
        </p:nvSpPr>
        <p:spPr bwMode="white">
          <a:xfrm>
            <a:off x="5410200" y="405311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useBgFill="1">
        <p:nvSpPr>
          <p:cNvPr id="15" name="Rounded Rectangle 14"/>
          <p:cNvSpPr/>
          <p:nvPr userDrawn="1"/>
        </p:nvSpPr>
        <p:spPr bwMode="white">
          <a:xfrm>
            <a:off x="7376507" y="415169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6" name="Rectangle 15"/>
          <p:cNvSpPr/>
          <p:nvPr userDrawn="1"/>
        </p:nvSpPr>
        <p:spPr>
          <a:xfrm>
            <a:off x="1" y="374037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7" name="Rectangle 16"/>
          <p:cNvSpPr/>
          <p:nvPr userDrawn="1"/>
        </p:nvSpPr>
        <p:spPr>
          <a:xfrm>
            <a:off x="0" y="3766237"/>
            <a:ext cx="9144001" cy="140677"/>
          </a:xfrm>
          <a:prstGeom prst="rect">
            <a:avLst/>
          </a:prstGeom>
          <a:solidFill>
            <a:srgbClr val="540054"/>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8" name="Rectangle 17"/>
          <p:cNvSpPr/>
          <p:nvPr userDrawn="1"/>
        </p:nvSpPr>
        <p:spPr>
          <a:xfrm flipV="1">
            <a:off x="6414051" y="3733800"/>
            <a:ext cx="2729950" cy="248432"/>
          </a:xfrm>
          <a:prstGeom prst="rect">
            <a:avLst/>
          </a:prstGeom>
          <a:solidFill>
            <a:srgbClr val="540054"/>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pic>
        <p:nvPicPr>
          <p:cNvPr id="19" name="Picture 2" descr="http://www.iub.edu/%7Eiubmap/bloomington/img/branding/iub_white-large.g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53112" y="6324600"/>
            <a:ext cx="1995488" cy="476250"/>
          </a:xfrm>
          <a:prstGeom prst="rect">
            <a:avLst/>
          </a:prstGeom>
          <a:noFill/>
          <a:extLst>
            <a:ext uri="{909E8E84-426E-40DD-AFC4-6F175D3DCCD1}">
              <a14:hiddenFill xmlns:a14="http://schemas.microsoft.com/office/drawing/2010/main">
                <a:solidFill>
                  <a:srgbClr val="FFFFFF"/>
                </a:solidFill>
              </a14:hiddenFill>
            </a:ext>
          </a:extLst>
        </p:spPr>
      </p:pic>
      <p:sp>
        <p:nvSpPr>
          <p:cNvPr id="20" name="Footer Placeholder 4"/>
          <p:cNvSpPr txBox="1">
            <a:spLocks/>
          </p:cNvSpPr>
          <p:nvPr userDrawn="1"/>
        </p:nvSpPr>
        <p:spPr>
          <a:xfrm>
            <a:off x="2876550" y="6400800"/>
            <a:ext cx="2362200" cy="304800"/>
          </a:xfrm>
          <a:prstGeom prst="rect">
            <a:avLst/>
          </a:prstGeom>
        </p:spPr>
        <p:txBody>
          <a:bodyPr vert="horz"/>
          <a:lstStyle>
            <a:defPPr>
              <a:defRPr lang="en-US"/>
            </a:defPPr>
            <a:lvl1pPr marL="0" algn="r" defTabSz="914400" rtl="0" eaLnBrk="1" latinLnBrk="0" hangingPunct="1">
              <a:defRPr kumimoji="0" sz="8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solidFill>
                  <a:srgbClr val="6D6E70"/>
                </a:solidFill>
              </a:rPr>
              <a:t>MA in theoretical and applied linguistics, </a:t>
            </a:r>
            <a:r>
              <a:rPr lang="en-US" dirty="0" err="1" smtClean="0">
                <a:solidFill>
                  <a:srgbClr val="6D6E70"/>
                </a:solidFill>
              </a:rPr>
              <a:t>Universitat</a:t>
            </a:r>
            <a:r>
              <a:rPr lang="en-US" dirty="0" smtClean="0">
                <a:solidFill>
                  <a:srgbClr val="6D6E70"/>
                </a:solidFill>
              </a:rPr>
              <a:t> </a:t>
            </a:r>
            <a:r>
              <a:rPr lang="en-US" dirty="0" err="1" smtClean="0">
                <a:solidFill>
                  <a:srgbClr val="6D6E70"/>
                </a:solidFill>
              </a:rPr>
              <a:t>Pompeu</a:t>
            </a:r>
            <a:r>
              <a:rPr lang="en-US" dirty="0" smtClean="0">
                <a:solidFill>
                  <a:srgbClr val="6D6E70"/>
                </a:solidFill>
              </a:rPr>
              <a:t> </a:t>
            </a:r>
            <a:r>
              <a:rPr lang="en-US" dirty="0" err="1" smtClean="0">
                <a:solidFill>
                  <a:srgbClr val="6D6E70"/>
                </a:solidFill>
              </a:rPr>
              <a:t>Fabra</a:t>
            </a:r>
            <a:r>
              <a:rPr lang="en-US" dirty="0" smtClean="0">
                <a:solidFill>
                  <a:srgbClr val="6D6E70"/>
                </a:solidFill>
              </a:rPr>
              <a:t> -- Isabelle Darcy</a:t>
            </a:r>
          </a:p>
        </p:txBody>
      </p:sp>
      <p:sp>
        <p:nvSpPr>
          <p:cNvPr id="21" name="TextBox 20"/>
          <p:cNvSpPr txBox="1"/>
          <p:nvPr userDrawn="1"/>
        </p:nvSpPr>
        <p:spPr>
          <a:xfrm>
            <a:off x="304800" y="6400800"/>
            <a:ext cx="2571750" cy="369332"/>
          </a:xfrm>
          <a:prstGeom prst="rect">
            <a:avLst/>
          </a:prstGeom>
          <a:noFill/>
        </p:spPr>
        <p:txBody>
          <a:bodyPr wrap="square" rtlCol="0">
            <a:spAutoFit/>
          </a:bodyPr>
          <a:lstStyle/>
          <a:p>
            <a:pPr algn="r">
              <a:defRPr/>
            </a:pPr>
            <a:r>
              <a:rPr lang="en-US" sz="900" dirty="0" smtClean="0">
                <a:solidFill>
                  <a:srgbClr val="6D6E70"/>
                </a:solidFill>
              </a:rPr>
              <a:t>Powerful and effective pronunciation instruction</a:t>
            </a:r>
          </a:p>
        </p:txBody>
      </p:sp>
      <p:sp>
        <p:nvSpPr>
          <p:cNvPr id="22" name="Rectangle 21"/>
          <p:cNvSpPr/>
          <p:nvPr userDrawn="1"/>
        </p:nvSpPr>
        <p:spPr>
          <a:xfrm>
            <a:off x="0" y="0"/>
            <a:ext cx="9144000" cy="3701700"/>
          </a:xfrm>
          <a:prstGeom prst="rect">
            <a:avLst/>
          </a:prstGeom>
          <a:solidFill>
            <a:srgbClr val="37005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Tree>
    <p:extLst>
      <p:ext uri="{BB962C8B-B14F-4D97-AF65-F5344CB8AC3E}">
        <p14:creationId xmlns:p14="http://schemas.microsoft.com/office/powerpoint/2010/main" val="24098530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userDrawn="1">
  <p:cSld name="8_Section Header">
    <p:bg>
      <p:bgPr>
        <a:gradFill>
          <a:gsLst>
            <a:gs pos="47000">
              <a:schemeClr val="accent2">
                <a:lumMod val="90000"/>
                <a:lumOff val="10000"/>
              </a:schemeClr>
            </a:gs>
            <a:gs pos="71000">
              <a:schemeClr val="bg1"/>
            </a:gs>
            <a:gs pos="60000">
              <a:schemeClr val="accent1">
                <a:tint val="44500"/>
                <a:satMod val="160000"/>
              </a:schemeClr>
            </a:gs>
            <a:gs pos="100000">
              <a:schemeClr val="bg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44" y="3972304"/>
            <a:ext cx="5417344" cy="1666496"/>
          </a:xfrm>
        </p:spPr>
        <p:txBody>
          <a:bodyPr anchor="t" anchorCtr="0"/>
          <a:lstStyle>
            <a:lvl1pPr algn="l">
              <a:buNone/>
              <a:defRPr kumimoji="0" lang="en-US" sz="2400" kern="1200" dirty="0" smtClean="0">
                <a:solidFill>
                  <a:schemeClr val="tx2"/>
                </a:solidFill>
                <a:latin typeface="+mn-lt"/>
                <a:ea typeface="+mn-ea"/>
                <a:cs typeface="+mn-cs"/>
              </a:defRPr>
            </a:lvl1pPr>
          </a:lstStyle>
          <a:p>
            <a:r>
              <a:rPr kumimoji="0" lang="en-US" dirty="0" smtClean="0"/>
              <a:t>Click to edit Master title style</a:t>
            </a:r>
            <a:endParaRPr kumimoji="0" lang="en-US" dirty="0"/>
          </a:p>
        </p:txBody>
      </p:sp>
      <p:sp>
        <p:nvSpPr>
          <p:cNvPr id="6" name="Slide Number Placeholder 5"/>
          <p:cNvSpPr>
            <a:spLocks noGrp="1"/>
          </p:cNvSpPr>
          <p:nvPr>
            <p:ph type="sldNum" sz="quarter" idx="12"/>
          </p:nvPr>
        </p:nvSpPr>
        <p:spPr>
          <a:xfrm>
            <a:off x="8176607" y="6370320"/>
            <a:ext cx="800100" cy="365760"/>
          </a:xfrm>
          <a:prstGeom prst="rect">
            <a:avLst/>
          </a:prstGeom>
        </p:spPr>
        <p:txBody>
          <a:bodyPr/>
          <a:lstStyle/>
          <a:p>
            <a:fld id="{21DEFB65-9709-4E16-ACF2-C8FD3A9083E3}" type="slidenum">
              <a:rPr lang="en-US" smtClean="0">
                <a:solidFill>
                  <a:srgbClr val="000000"/>
                </a:solidFill>
              </a:rPr>
              <a:pPr/>
              <a:t>‹#›</a:t>
            </a:fld>
            <a:endParaRPr lang="en-US" dirty="0">
              <a:solidFill>
                <a:srgbClr val="000000"/>
              </a:solidFill>
            </a:endParaRPr>
          </a:p>
        </p:txBody>
      </p:sp>
      <p:sp>
        <p:nvSpPr>
          <p:cNvPr id="9" name="Rectangle 8"/>
          <p:cNvSpPr/>
          <p:nvPr userDrawn="1"/>
        </p:nvSpPr>
        <p:spPr>
          <a:xfrm flipV="1">
            <a:off x="5410182" y="390071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0" name="Rectangle 9"/>
          <p:cNvSpPr/>
          <p:nvPr userDrawn="1"/>
        </p:nvSpPr>
        <p:spPr>
          <a:xfrm flipV="1">
            <a:off x="5410200" y="398772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1" name="Rectangle 10"/>
          <p:cNvSpPr/>
          <p:nvPr userDrawn="1"/>
        </p:nvSpPr>
        <p:spPr>
          <a:xfrm flipV="1">
            <a:off x="5410200" y="420587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2" name="Rectangle 11"/>
          <p:cNvSpPr/>
          <p:nvPr userDrawn="1"/>
        </p:nvSpPr>
        <p:spPr>
          <a:xfrm flipV="1">
            <a:off x="5410200" y="425511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3" name="Rectangle 12"/>
          <p:cNvSpPr/>
          <p:nvPr userDrawn="1"/>
        </p:nvSpPr>
        <p:spPr>
          <a:xfrm flipV="1">
            <a:off x="5410200" y="429028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useBgFill="1">
        <p:nvSpPr>
          <p:cNvPr id="14" name="Rounded Rectangle 13"/>
          <p:cNvSpPr/>
          <p:nvPr userDrawn="1"/>
        </p:nvSpPr>
        <p:spPr bwMode="white">
          <a:xfrm>
            <a:off x="5410200" y="405311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useBgFill="1">
        <p:nvSpPr>
          <p:cNvPr id="15" name="Rounded Rectangle 14"/>
          <p:cNvSpPr/>
          <p:nvPr userDrawn="1"/>
        </p:nvSpPr>
        <p:spPr bwMode="white">
          <a:xfrm>
            <a:off x="7376507" y="415169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6" name="Rectangle 15"/>
          <p:cNvSpPr/>
          <p:nvPr userDrawn="1"/>
        </p:nvSpPr>
        <p:spPr>
          <a:xfrm>
            <a:off x="1" y="374037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7" name="Rectangle 16"/>
          <p:cNvSpPr/>
          <p:nvPr userDrawn="1"/>
        </p:nvSpPr>
        <p:spPr>
          <a:xfrm>
            <a:off x="0" y="3766237"/>
            <a:ext cx="9144001" cy="140677"/>
          </a:xfrm>
          <a:prstGeom prst="rect">
            <a:avLst/>
          </a:prstGeom>
          <a:solidFill>
            <a:srgbClr val="540054"/>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8" name="Rectangle 17"/>
          <p:cNvSpPr/>
          <p:nvPr userDrawn="1"/>
        </p:nvSpPr>
        <p:spPr>
          <a:xfrm flipV="1">
            <a:off x="6414051" y="3733800"/>
            <a:ext cx="2729950" cy="248432"/>
          </a:xfrm>
          <a:prstGeom prst="rect">
            <a:avLst/>
          </a:prstGeom>
          <a:solidFill>
            <a:srgbClr val="540054"/>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pic>
        <p:nvPicPr>
          <p:cNvPr id="19" name="Picture 2" descr="http://www.iub.edu/%7Eiubmap/bloomington/img/branding/iub_white-large.g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53112" y="6324600"/>
            <a:ext cx="1995488" cy="476250"/>
          </a:xfrm>
          <a:prstGeom prst="rect">
            <a:avLst/>
          </a:prstGeom>
          <a:noFill/>
          <a:extLst>
            <a:ext uri="{909E8E84-426E-40DD-AFC4-6F175D3DCCD1}">
              <a14:hiddenFill xmlns:a14="http://schemas.microsoft.com/office/drawing/2010/main">
                <a:solidFill>
                  <a:srgbClr val="FFFFFF"/>
                </a:solidFill>
              </a14:hiddenFill>
            </a:ext>
          </a:extLst>
        </p:spPr>
      </p:pic>
      <p:sp>
        <p:nvSpPr>
          <p:cNvPr id="20" name="Footer Placeholder 4"/>
          <p:cNvSpPr txBox="1">
            <a:spLocks/>
          </p:cNvSpPr>
          <p:nvPr userDrawn="1"/>
        </p:nvSpPr>
        <p:spPr>
          <a:xfrm>
            <a:off x="2876550" y="6400800"/>
            <a:ext cx="2362200" cy="304800"/>
          </a:xfrm>
          <a:prstGeom prst="rect">
            <a:avLst/>
          </a:prstGeom>
        </p:spPr>
        <p:txBody>
          <a:bodyPr vert="horz"/>
          <a:lstStyle>
            <a:defPPr>
              <a:defRPr lang="en-US"/>
            </a:defPPr>
            <a:lvl1pPr marL="0" algn="r" defTabSz="914400" rtl="0" eaLnBrk="1" latinLnBrk="0" hangingPunct="1">
              <a:defRPr kumimoji="0" sz="8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solidFill>
                  <a:srgbClr val="6D6E70"/>
                </a:solidFill>
              </a:rPr>
              <a:t>MA in theoretical and applied linguistics, </a:t>
            </a:r>
            <a:r>
              <a:rPr lang="en-US" dirty="0" err="1" smtClean="0">
                <a:solidFill>
                  <a:srgbClr val="6D6E70"/>
                </a:solidFill>
              </a:rPr>
              <a:t>Universitat</a:t>
            </a:r>
            <a:r>
              <a:rPr lang="en-US" dirty="0" smtClean="0">
                <a:solidFill>
                  <a:srgbClr val="6D6E70"/>
                </a:solidFill>
              </a:rPr>
              <a:t> </a:t>
            </a:r>
            <a:r>
              <a:rPr lang="en-US" dirty="0" err="1" smtClean="0">
                <a:solidFill>
                  <a:srgbClr val="6D6E70"/>
                </a:solidFill>
              </a:rPr>
              <a:t>Pompeu</a:t>
            </a:r>
            <a:r>
              <a:rPr lang="en-US" dirty="0" smtClean="0">
                <a:solidFill>
                  <a:srgbClr val="6D6E70"/>
                </a:solidFill>
              </a:rPr>
              <a:t> </a:t>
            </a:r>
            <a:r>
              <a:rPr lang="en-US" dirty="0" err="1" smtClean="0">
                <a:solidFill>
                  <a:srgbClr val="6D6E70"/>
                </a:solidFill>
              </a:rPr>
              <a:t>Fabra</a:t>
            </a:r>
            <a:r>
              <a:rPr lang="en-US" dirty="0" smtClean="0">
                <a:solidFill>
                  <a:srgbClr val="6D6E70"/>
                </a:solidFill>
              </a:rPr>
              <a:t> -- Isabelle Darcy</a:t>
            </a:r>
          </a:p>
        </p:txBody>
      </p:sp>
      <p:sp>
        <p:nvSpPr>
          <p:cNvPr id="21" name="TextBox 20"/>
          <p:cNvSpPr txBox="1"/>
          <p:nvPr userDrawn="1"/>
        </p:nvSpPr>
        <p:spPr>
          <a:xfrm>
            <a:off x="304800" y="6400800"/>
            <a:ext cx="2571750" cy="369332"/>
          </a:xfrm>
          <a:prstGeom prst="rect">
            <a:avLst/>
          </a:prstGeom>
          <a:noFill/>
        </p:spPr>
        <p:txBody>
          <a:bodyPr wrap="square" rtlCol="0">
            <a:spAutoFit/>
          </a:bodyPr>
          <a:lstStyle/>
          <a:p>
            <a:pPr algn="r">
              <a:defRPr/>
            </a:pPr>
            <a:r>
              <a:rPr lang="en-US" sz="900" dirty="0" smtClean="0">
                <a:solidFill>
                  <a:srgbClr val="6D6E70"/>
                </a:solidFill>
              </a:rPr>
              <a:t>Powerful and effective pronunciation instruction</a:t>
            </a:r>
          </a:p>
        </p:txBody>
      </p:sp>
      <p:sp>
        <p:nvSpPr>
          <p:cNvPr id="22" name="Rectangle 21"/>
          <p:cNvSpPr/>
          <p:nvPr userDrawn="1"/>
        </p:nvSpPr>
        <p:spPr>
          <a:xfrm>
            <a:off x="0" y="0"/>
            <a:ext cx="9144000" cy="3701700"/>
          </a:xfrm>
          <a:prstGeom prst="rect">
            <a:avLst/>
          </a:prstGeom>
          <a:solidFill>
            <a:srgbClr val="37005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Tree>
    <p:extLst>
      <p:ext uri="{BB962C8B-B14F-4D97-AF65-F5344CB8AC3E}">
        <p14:creationId xmlns:p14="http://schemas.microsoft.com/office/powerpoint/2010/main" val="365842509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userDrawn="1">
  <p:cSld name="9_Section Header">
    <p:bg>
      <p:bgPr>
        <a:gradFill>
          <a:gsLst>
            <a:gs pos="47000">
              <a:schemeClr val="accent2">
                <a:lumMod val="90000"/>
                <a:lumOff val="10000"/>
              </a:schemeClr>
            </a:gs>
            <a:gs pos="71000">
              <a:schemeClr val="bg1"/>
            </a:gs>
            <a:gs pos="60000">
              <a:schemeClr val="accent1">
                <a:tint val="44500"/>
                <a:satMod val="160000"/>
              </a:schemeClr>
            </a:gs>
            <a:gs pos="100000">
              <a:schemeClr val="bg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44" y="3972304"/>
            <a:ext cx="5417344" cy="1666496"/>
          </a:xfrm>
        </p:spPr>
        <p:txBody>
          <a:bodyPr anchor="t" anchorCtr="0"/>
          <a:lstStyle>
            <a:lvl1pPr algn="l">
              <a:buNone/>
              <a:defRPr kumimoji="0" lang="en-US" sz="2400" kern="1200" dirty="0" smtClean="0">
                <a:solidFill>
                  <a:schemeClr val="tx2"/>
                </a:solidFill>
                <a:latin typeface="+mn-lt"/>
                <a:ea typeface="+mn-ea"/>
                <a:cs typeface="+mn-cs"/>
              </a:defRPr>
            </a:lvl1pPr>
          </a:lstStyle>
          <a:p>
            <a:r>
              <a:rPr kumimoji="0" lang="en-US" dirty="0" smtClean="0"/>
              <a:t>Click to edit Master title style</a:t>
            </a:r>
            <a:endParaRPr kumimoji="0" lang="en-US" dirty="0"/>
          </a:p>
        </p:txBody>
      </p:sp>
      <p:sp>
        <p:nvSpPr>
          <p:cNvPr id="6" name="Slide Number Placeholder 5"/>
          <p:cNvSpPr>
            <a:spLocks noGrp="1"/>
          </p:cNvSpPr>
          <p:nvPr>
            <p:ph type="sldNum" sz="quarter" idx="12"/>
          </p:nvPr>
        </p:nvSpPr>
        <p:spPr>
          <a:xfrm>
            <a:off x="8176607" y="6370320"/>
            <a:ext cx="800100" cy="365760"/>
          </a:xfrm>
          <a:prstGeom prst="rect">
            <a:avLst/>
          </a:prstGeom>
        </p:spPr>
        <p:txBody>
          <a:bodyPr/>
          <a:lstStyle/>
          <a:p>
            <a:fld id="{21DEFB65-9709-4E16-ACF2-C8FD3A9083E3}" type="slidenum">
              <a:rPr lang="en-US" smtClean="0">
                <a:solidFill>
                  <a:srgbClr val="000000"/>
                </a:solidFill>
              </a:rPr>
              <a:pPr/>
              <a:t>‹#›</a:t>
            </a:fld>
            <a:endParaRPr lang="en-US" dirty="0">
              <a:solidFill>
                <a:srgbClr val="000000"/>
              </a:solidFill>
            </a:endParaRPr>
          </a:p>
        </p:txBody>
      </p:sp>
      <p:sp>
        <p:nvSpPr>
          <p:cNvPr id="9" name="Rectangle 8"/>
          <p:cNvSpPr/>
          <p:nvPr userDrawn="1"/>
        </p:nvSpPr>
        <p:spPr>
          <a:xfrm flipV="1">
            <a:off x="5410182" y="390071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0" name="Rectangle 9"/>
          <p:cNvSpPr/>
          <p:nvPr userDrawn="1"/>
        </p:nvSpPr>
        <p:spPr>
          <a:xfrm flipV="1">
            <a:off x="5410200" y="398772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1" name="Rectangle 10"/>
          <p:cNvSpPr/>
          <p:nvPr userDrawn="1"/>
        </p:nvSpPr>
        <p:spPr>
          <a:xfrm flipV="1">
            <a:off x="5410200" y="420587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2" name="Rectangle 11"/>
          <p:cNvSpPr/>
          <p:nvPr userDrawn="1"/>
        </p:nvSpPr>
        <p:spPr>
          <a:xfrm flipV="1">
            <a:off x="5410200" y="425511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3" name="Rectangle 12"/>
          <p:cNvSpPr/>
          <p:nvPr userDrawn="1"/>
        </p:nvSpPr>
        <p:spPr>
          <a:xfrm flipV="1">
            <a:off x="5410200" y="429028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useBgFill="1">
        <p:nvSpPr>
          <p:cNvPr id="14" name="Rounded Rectangle 13"/>
          <p:cNvSpPr/>
          <p:nvPr userDrawn="1"/>
        </p:nvSpPr>
        <p:spPr bwMode="white">
          <a:xfrm>
            <a:off x="5410200" y="405311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useBgFill="1">
        <p:nvSpPr>
          <p:cNvPr id="15" name="Rounded Rectangle 14"/>
          <p:cNvSpPr/>
          <p:nvPr userDrawn="1"/>
        </p:nvSpPr>
        <p:spPr bwMode="white">
          <a:xfrm>
            <a:off x="7376507" y="415169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6" name="Rectangle 15"/>
          <p:cNvSpPr/>
          <p:nvPr userDrawn="1"/>
        </p:nvSpPr>
        <p:spPr>
          <a:xfrm>
            <a:off x="1" y="374037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7" name="Rectangle 16"/>
          <p:cNvSpPr/>
          <p:nvPr userDrawn="1"/>
        </p:nvSpPr>
        <p:spPr>
          <a:xfrm>
            <a:off x="0" y="3766237"/>
            <a:ext cx="9144001" cy="140677"/>
          </a:xfrm>
          <a:prstGeom prst="rect">
            <a:avLst/>
          </a:prstGeom>
          <a:solidFill>
            <a:srgbClr val="540054"/>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8" name="Rectangle 17"/>
          <p:cNvSpPr/>
          <p:nvPr userDrawn="1"/>
        </p:nvSpPr>
        <p:spPr>
          <a:xfrm flipV="1">
            <a:off x="6414051" y="3733800"/>
            <a:ext cx="2729950" cy="248432"/>
          </a:xfrm>
          <a:prstGeom prst="rect">
            <a:avLst/>
          </a:prstGeom>
          <a:solidFill>
            <a:srgbClr val="540054"/>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pic>
        <p:nvPicPr>
          <p:cNvPr id="19" name="Picture 2" descr="http://www.iub.edu/%7Eiubmap/bloomington/img/branding/iub_white-large.g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53112" y="6324600"/>
            <a:ext cx="1995488" cy="476250"/>
          </a:xfrm>
          <a:prstGeom prst="rect">
            <a:avLst/>
          </a:prstGeom>
          <a:noFill/>
          <a:extLst>
            <a:ext uri="{909E8E84-426E-40DD-AFC4-6F175D3DCCD1}">
              <a14:hiddenFill xmlns:a14="http://schemas.microsoft.com/office/drawing/2010/main">
                <a:solidFill>
                  <a:srgbClr val="FFFFFF"/>
                </a:solidFill>
              </a14:hiddenFill>
            </a:ext>
          </a:extLst>
        </p:spPr>
      </p:pic>
      <p:sp>
        <p:nvSpPr>
          <p:cNvPr id="20" name="Footer Placeholder 4"/>
          <p:cNvSpPr txBox="1">
            <a:spLocks/>
          </p:cNvSpPr>
          <p:nvPr userDrawn="1"/>
        </p:nvSpPr>
        <p:spPr>
          <a:xfrm>
            <a:off x="2876550" y="6400800"/>
            <a:ext cx="2362200" cy="304800"/>
          </a:xfrm>
          <a:prstGeom prst="rect">
            <a:avLst/>
          </a:prstGeom>
        </p:spPr>
        <p:txBody>
          <a:bodyPr vert="horz"/>
          <a:lstStyle>
            <a:defPPr>
              <a:defRPr lang="en-US"/>
            </a:defPPr>
            <a:lvl1pPr marL="0" algn="r" defTabSz="914400" rtl="0" eaLnBrk="1" latinLnBrk="0" hangingPunct="1">
              <a:defRPr kumimoji="0" sz="8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solidFill>
                  <a:srgbClr val="6D6E70"/>
                </a:solidFill>
              </a:rPr>
              <a:t>MA in theoretical and applied linguistics, </a:t>
            </a:r>
            <a:r>
              <a:rPr lang="en-US" dirty="0" err="1" smtClean="0">
                <a:solidFill>
                  <a:srgbClr val="6D6E70"/>
                </a:solidFill>
              </a:rPr>
              <a:t>Universitat</a:t>
            </a:r>
            <a:r>
              <a:rPr lang="en-US" dirty="0" smtClean="0">
                <a:solidFill>
                  <a:srgbClr val="6D6E70"/>
                </a:solidFill>
              </a:rPr>
              <a:t> </a:t>
            </a:r>
            <a:r>
              <a:rPr lang="en-US" dirty="0" err="1" smtClean="0">
                <a:solidFill>
                  <a:srgbClr val="6D6E70"/>
                </a:solidFill>
              </a:rPr>
              <a:t>Pompeu</a:t>
            </a:r>
            <a:r>
              <a:rPr lang="en-US" dirty="0" smtClean="0">
                <a:solidFill>
                  <a:srgbClr val="6D6E70"/>
                </a:solidFill>
              </a:rPr>
              <a:t> </a:t>
            </a:r>
            <a:r>
              <a:rPr lang="en-US" dirty="0" err="1" smtClean="0">
                <a:solidFill>
                  <a:srgbClr val="6D6E70"/>
                </a:solidFill>
              </a:rPr>
              <a:t>Fabra</a:t>
            </a:r>
            <a:r>
              <a:rPr lang="en-US" dirty="0" smtClean="0">
                <a:solidFill>
                  <a:srgbClr val="6D6E70"/>
                </a:solidFill>
              </a:rPr>
              <a:t> -- Isabelle Darcy</a:t>
            </a:r>
          </a:p>
        </p:txBody>
      </p:sp>
      <p:sp>
        <p:nvSpPr>
          <p:cNvPr id="21" name="TextBox 20"/>
          <p:cNvSpPr txBox="1"/>
          <p:nvPr userDrawn="1"/>
        </p:nvSpPr>
        <p:spPr>
          <a:xfrm>
            <a:off x="304800" y="6400800"/>
            <a:ext cx="2571750" cy="369332"/>
          </a:xfrm>
          <a:prstGeom prst="rect">
            <a:avLst/>
          </a:prstGeom>
          <a:noFill/>
        </p:spPr>
        <p:txBody>
          <a:bodyPr wrap="square" rtlCol="0">
            <a:spAutoFit/>
          </a:bodyPr>
          <a:lstStyle/>
          <a:p>
            <a:pPr algn="r">
              <a:defRPr/>
            </a:pPr>
            <a:r>
              <a:rPr lang="en-US" sz="900" dirty="0" smtClean="0">
                <a:solidFill>
                  <a:srgbClr val="6D6E70"/>
                </a:solidFill>
              </a:rPr>
              <a:t>Powerful and effective pronunciation instruction</a:t>
            </a:r>
          </a:p>
        </p:txBody>
      </p:sp>
      <p:sp>
        <p:nvSpPr>
          <p:cNvPr id="22" name="Rectangle 21"/>
          <p:cNvSpPr/>
          <p:nvPr userDrawn="1"/>
        </p:nvSpPr>
        <p:spPr>
          <a:xfrm>
            <a:off x="0" y="0"/>
            <a:ext cx="9144000" cy="3701700"/>
          </a:xfrm>
          <a:prstGeom prst="rect">
            <a:avLst/>
          </a:prstGeom>
          <a:solidFill>
            <a:srgbClr val="37005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Tree>
    <p:extLst>
      <p:ext uri="{BB962C8B-B14F-4D97-AF65-F5344CB8AC3E}">
        <p14:creationId xmlns:p14="http://schemas.microsoft.com/office/powerpoint/2010/main" val="183145321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8F4290-9C77-4C90-A5AF-78CBDBE3727B}" type="datetimeFigureOut">
              <a:rPr lang="en-US" smtClean="0"/>
              <a:t>9/7/2017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A6EDFA-201C-4C39-8966-6BAAF7E1AB2C}" type="slidenum">
              <a:rPr lang="en-US" smtClean="0"/>
              <a:t>‹#›</a:t>
            </a:fld>
            <a:endParaRPr lang="en-US"/>
          </a:p>
        </p:txBody>
      </p:sp>
    </p:spTree>
    <p:extLst>
      <p:ext uri="{BB962C8B-B14F-4D97-AF65-F5344CB8AC3E}">
        <p14:creationId xmlns:p14="http://schemas.microsoft.com/office/powerpoint/2010/main" val="228492961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userDrawn="1">
  <p:cSld name="10_Section Header">
    <p:bg>
      <p:bgPr>
        <a:gradFill>
          <a:gsLst>
            <a:gs pos="47000">
              <a:schemeClr val="accent2">
                <a:lumMod val="90000"/>
                <a:lumOff val="10000"/>
              </a:schemeClr>
            </a:gs>
            <a:gs pos="71000">
              <a:schemeClr val="bg1"/>
            </a:gs>
            <a:gs pos="60000">
              <a:schemeClr val="accent1">
                <a:tint val="44500"/>
                <a:satMod val="160000"/>
              </a:schemeClr>
            </a:gs>
            <a:gs pos="100000">
              <a:schemeClr val="bg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44" y="3972304"/>
            <a:ext cx="5417344" cy="1666496"/>
          </a:xfrm>
        </p:spPr>
        <p:txBody>
          <a:bodyPr anchor="t" anchorCtr="0"/>
          <a:lstStyle>
            <a:lvl1pPr algn="l">
              <a:buNone/>
              <a:defRPr kumimoji="0" lang="en-US" sz="2400" kern="1200" dirty="0" smtClean="0">
                <a:solidFill>
                  <a:schemeClr val="tx2"/>
                </a:solidFill>
                <a:latin typeface="+mn-lt"/>
                <a:ea typeface="+mn-ea"/>
                <a:cs typeface="+mn-cs"/>
              </a:defRPr>
            </a:lvl1pPr>
          </a:lstStyle>
          <a:p>
            <a:r>
              <a:rPr kumimoji="0" lang="en-US" dirty="0" smtClean="0"/>
              <a:t>Click to edit Master title style</a:t>
            </a:r>
            <a:endParaRPr kumimoji="0" lang="en-US" dirty="0"/>
          </a:p>
        </p:txBody>
      </p:sp>
      <p:sp>
        <p:nvSpPr>
          <p:cNvPr id="6" name="Slide Number Placeholder 5"/>
          <p:cNvSpPr>
            <a:spLocks noGrp="1"/>
          </p:cNvSpPr>
          <p:nvPr>
            <p:ph type="sldNum" sz="quarter" idx="12"/>
          </p:nvPr>
        </p:nvSpPr>
        <p:spPr>
          <a:xfrm>
            <a:off x="8176607" y="6370320"/>
            <a:ext cx="800100" cy="365760"/>
          </a:xfrm>
          <a:prstGeom prst="rect">
            <a:avLst/>
          </a:prstGeom>
        </p:spPr>
        <p:txBody>
          <a:bodyPr/>
          <a:lstStyle/>
          <a:p>
            <a:fld id="{21DEFB65-9709-4E16-ACF2-C8FD3A9083E3}" type="slidenum">
              <a:rPr lang="en-US" smtClean="0">
                <a:solidFill>
                  <a:srgbClr val="000000"/>
                </a:solidFill>
              </a:rPr>
              <a:pPr/>
              <a:t>‹#›</a:t>
            </a:fld>
            <a:endParaRPr lang="en-US" dirty="0">
              <a:solidFill>
                <a:srgbClr val="000000"/>
              </a:solidFill>
            </a:endParaRPr>
          </a:p>
        </p:txBody>
      </p:sp>
      <p:sp>
        <p:nvSpPr>
          <p:cNvPr id="9" name="Rectangle 8"/>
          <p:cNvSpPr/>
          <p:nvPr userDrawn="1"/>
        </p:nvSpPr>
        <p:spPr>
          <a:xfrm flipV="1">
            <a:off x="5410182" y="390071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0" name="Rectangle 9"/>
          <p:cNvSpPr/>
          <p:nvPr userDrawn="1"/>
        </p:nvSpPr>
        <p:spPr>
          <a:xfrm flipV="1">
            <a:off x="5410200" y="398772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1" name="Rectangle 10"/>
          <p:cNvSpPr/>
          <p:nvPr userDrawn="1"/>
        </p:nvSpPr>
        <p:spPr>
          <a:xfrm flipV="1">
            <a:off x="5410200" y="420587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2" name="Rectangle 11"/>
          <p:cNvSpPr/>
          <p:nvPr userDrawn="1"/>
        </p:nvSpPr>
        <p:spPr>
          <a:xfrm flipV="1">
            <a:off x="5410200" y="425511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3" name="Rectangle 12"/>
          <p:cNvSpPr/>
          <p:nvPr userDrawn="1"/>
        </p:nvSpPr>
        <p:spPr>
          <a:xfrm flipV="1">
            <a:off x="5410200" y="429028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useBgFill="1">
        <p:nvSpPr>
          <p:cNvPr id="14" name="Rounded Rectangle 13"/>
          <p:cNvSpPr/>
          <p:nvPr userDrawn="1"/>
        </p:nvSpPr>
        <p:spPr bwMode="white">
          <a:xfrm>
            <a:off x="5410200" y="405311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useBgFill="1">
        <p:nvSpPr>
          <p:cNvPr id="15" name="Rounded Rectangle 14"/>
          <p:cNvSpPr/>
          <p:nvPr userDrawn="1"/>
        </p:nvSpPr>
        <p:spPr bwMode="white">
          <a:xfrm>
            <a:off x="7376507" y="415169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6" name="Rectangle 15"/>
          <p:cNvSpPr/>
          <p:nvPr userDrawn="1"/>
        </p:nvSpPr>
        <p:spPr>
          <a:xfrm>
            <a:off x="1" y="374037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7" name="Rectangle 16"/>
          <p:cNvSpPr/>
          <p:nvPr userDrawn="1"/>
        </p:nvSpPr>
        <p:spPr>
          <a:xfrm>
            <a:off x="0" y="3766237"/>
            <a:ext cx="9144001" cy="140677"/>
          </a:xfrm>
          <a:prstGeom prst="rect">
            <a:avLst/>
          </a:prstGeom>
          <a:solidFill>
            <a:srgbClr val="540054"/>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8" name="Rectangle 17"/>
          <p:cNvSpPr/>
          <p:nvPr userDrawn="1"/>
        </p:nvSpPr>
        <p:spPr>
          <a:xfrm flipV="1">
            <a:off x="6414051" y="3733800"/>
            <a:ext cx="2729950" cy="248432"/>
          </a:xfrm>
          <a:prstGeom prst="rect">
            <a:avLst/>
          </a:prstGeom>
          <a:solidFill>
            <a:srgbClr val="540054"/>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pic>
        <p:nvPicPr>
          <p:cNvPr id="19" name="Picture 2" descr="http://www.iub.edu/%7Eiubmap/bloomington/img/branding/iub_white-large.g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53112" y="6324600"/>
            <a:ext cx="1995488" cy="476250"/>
          </a:xfrm>
          <a:prstGeom prst="rect">
            <a:avLst/>
          </a:prstGeom>
          <a:noFill/>
          <a:extLst>
            <a:ext uri="{909E8E84-426E-40DD-AFC4-6F175D3DCCD1}">
              <a14:hiddenFill xmlns:a14="http://schemas.microsoft.com/office/drawing/2010/main">
                <a:solidFill>
                  <a:srgbClr val="FFFFFF"/>
                </a:solidFill>
              </a14:hiddenFill>
            </a:ext>
          </a:extLst>
        </p:spPr>
      </p:pic>
      <p:sp>
        <p:nvSpPr>
          <p:cNvPr id="20" name="Footer Placeholder 4"/>
          <p:cNvSpPr txBox="1">
            <a:spLocks/>
          </p:cNvSpPr>
          <p:nvPr userDrawn="1"/>
        </p:nvSpPr>
        <p:spPr>
          <a:xfrm>
            <a:off x="2876550" y="6400800"/>
            <a:ext cx="2362200" cy="304800"/>
          </a:xfrm>
          <a:prstGeom prst="rect">
            <a:avLst/>
          </a:prstGeom>
        </p:spPr>
        <p:txBody>
          <a:bodyPr vert="horz"/>
          <a:lstStyle>
            <a:defPPr>
              <a:defRPr lang="en-US"/>
            </a:defPPr>
            <a:lvl1pPr marL="0" algn="r" defTabSz="914400" rtl="0" eaLnBrk="1" latinLnBrk="0" hangingPunct="1">
              <a:defRPr kumimoji="0" sz="8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solidFill>
                  <a:srgbClr val="6D6E70"/>
                </a:solidFill>
              </a:rPr>
              <a:t>MA in theoretical and applied linguistics, </a:t>
            </a:r>
            <a:r>
              <a:rPr lang="en-US" dirty="0" err="1" smtClean="0">
                <a:solidFill>
                  <a:srgbClr val="6D6E70"/>
                </a:solidFill>
              </a:rPr>
              <a:t>Universitat</a:t>
            </a:r>
            <a:r>
              <a:rPr lang="en-US" dirty="0" smtClean="0">
                <a:solidFill>
                  <a:srgbClr val="6D6E70"/>
                </a:solidFill>
              </a:rPr>
              <a:t> </a:t>
            </a:r>
            <a:r>
              <a:rPr lang="en-US" dirty="0" err="1" smtClean="0">
                <a:solidFill>
                  <a:srgbClr val="6D6E70"/>
                </a:solidFill>
              </a:rPr>
              <a:t>Pompeu</a:t>
            </a:r>
            <a:r>
              <a:rPr lang="en-US" dirty="0" smtClean="0">
                <a:solidFill>
                  <a:srgbClr val="6D6E70"/>
                </a:solidFill>
              </a:rPr>
              <a:t> </a:t>
            </a:r>
            <a:r>
              <a:rPr lang="en-US" dirty="0" err="1" smtClean="0">
                <a:solidFill>
                  <a:srgbClr val="6D6E70"/>
                </a:solidFill>
              </a:rPr>
              <a:t>Fabra</a:t>
            </a:r>
            <a:r>
              <a:rPr lang="en-US" dirty="0" smtClean="0">
                <a:solidFill>
                  <a:srgbClr val="6D6E70"/>
                </a:solidFill>
              </a:rPr>
              <a:t> -- Isabelle Darcy</a:t>
            </a:r>
          </a:p>
        </p:txBody>
      </p:sp>
      <p:sp>
        <p:nvSpPr>
          <p:cNvPr id="21" name="TextBox 20"/>
          <p:cNvSpPr txBox="1"/>
          <p:nvPr userDrawn="1"/>
        </p:nvSpPr>
        <p:spPr>
          <a:xfrm>
            <a:off x="304800" y="6400800"/>
            <a:ext cx="2571750" cy="369332"/>
          </a:xfrm>
          <a:prstGeom prst="rect">
            <a:avLst/>
          </a:prstGeom>
          <a:noFill/>
        </p:spPr>
        <p:txBody>
          <a:bodyPr wrap="square" rtlCol="0">
            <a:spAutoFit/>
          </a:bodyPr>
          <a:lstStyle/>
          <a:p>
            <a:pPr algn="r">
              <a:defRPr/>
            </a:pPr>
            <a:r>
              <a:rPr lang="en-US" sz="900" dirty="0" smtClean="0">
                <a:solidFill>
                  <a:srgbClr val="6D6E70"/>
                </a:solidFill>
              </a:rPr>
              <a:t>Powerful and effective pronunciation instruction</a:t>
            </a:r>
          </a:p>
        </p:txBody>
      </p:sp>
      <p:sp>
        <p:nvSpPr>
          <p:cNvPr id="22" name="Rectangle 21"/>
          <p:cNvSpPr/>
          <p:nvPr userDrawn="1"/>
        </p:nvSpPr>
        <p:spPr>
          <a:xfrm>
            <a:off x="0" y="0"/>
            <a:ext cx="9144000" cy="3701700"/>
          </a:xfrm>
          <a:prstGeom prst="rect">
            <a:avLst/>
          </a:prstGeom>
          <a:solidFill>
            <a:srgbClr val="37005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Tree>
    <p:extLst>
      <p:ext uri="{BB962C8B-B14F-4D97-AF65-F5344CB8AC3E}">
        <p14:creationId xmlns:p14="http://schemas.microsoft.com/office/powerpoint/2010/main" val="47150690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userDrawn="1">
  <p:cSld name="11_Section Header">
    <p:bg>
      <p:bgPr>
        <a:gradFill>
          <a:gsLst>
            <a:gs pos="47000">
              <a:schemeClr val="accent2">
                <a:lumMod val="90000"/>
                <a:lumOff val="10000"/>
              </a:schemeClr>
            </a:gs>
            <a:gs pos="71000">
              <a:schemeClr val="bg1"/>
            </a:gs>
            <a:gs pos="60000">
              <a:schemeClr val="accent1">
                <a:tint val="44500"/>
                <a:satMod val="160000"/>
              </a:schemeClr>
            </a:gs>
            <a:gs pos="100000">
              <a:schemeClr val="bg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44" y="3972304"/>
            <a:ext cx="5417344" cy="1666496"/>
          </a:xfrm>
        </p:spPr>
        <p:txBody>
          <a:bodyPr anchor="t" anchorCtr="0"/>
          <a:lstStyle>
            <a:lvl1pPr algn="l">
              <a:buNone/>
              <a:defRPr kumimoji="0" lang="en-US" sz="2400" kern="1200" dirty="0" smtClean="0">
                <a:solidFill>
                  <a:schemeClr val="tx2"/>
                </a:solidFill>
                <a:latin typeface="+mn-lt"/>
                <a:ea typeface="+mn-ea"/>
                <a:cs typeface="+mn-cs"/>
              </a:defRPr>
            </a:lvl1pPr>
          </a:lstStyle>
          <a:p>
            <a:r>
              <a:rPr kumimoji="0" lang="en-US" dirty="0" smtClean="0"/>
              <a:t>Click to edit Master title style</a:t>
            </a:r>
            <a:endParaRPr kumimoji="0" lang="en-US" dirty="0"/>
          </a:p>
        </p:txBody>
      </p:sp>
      <p:sp>
        <p:nvSpPr>
          <p:cNvPr id="6" name="Slide Number Placeholder 5"/>
          <p:cNvSpPr>
            <a:spLocks noGrp="1"/>
          </p:cNvSpPr>
          <p:nvPr>
            <p:ph type="sldNum" sz="quarter" idx="12"/>
          </p:nvPr>
        </p:nvSpPr>
        <p:spPr>
          <a:xfrm>
            <a:off x="8176607" y="6370320"/>
            <a:ext cx="800100" cy="365760"/>
          </a:xfrm>
          <a:prstGeom prst="rect">
            <a:avLst/>
          </a:prstGeom>
        </p:spPr>
        <p:txBody>
          <a:bodyPr/>
          <a:lstStyle/>
          <a:p>
            <a:fld id="{21DEFB65-9709-4E16-ACF2-C8FD3A9083E3}" type="slidenum">
              <a:rPr lang="en-US" smtClean="0">
                <a:solidFill>
                  <a:srgbClr val="000000"/>
                </a:solidFill>
              </a:rPr>
              <a:pPr/>
              <a:t>‹#›</a:t>
            </a:fld>
            <a:endParaRPr lang="en-US" dirty="0">
              <a:solidFill>
                <a:srgbClr val="000000"/>
              </a:solidFill>
            </a:endParaRPr>
          </a:p>
        </p:txBody>
      </p:sp>
      <p:sp>
        <p:nvSpPr>
          <p:cNvPr id="9" name="Rectangle 8"/>
          <p:cNvSpPr/>
          <p:nvPr userDrawn="1"/>
        </p:nvSpPr>
        <p:spPr>
          <a:xfrm flipV="1">
            <a:off x="5410182" y="390071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0" name="Rectangle 9"/>
          <p:cNvSpPr/>
          <p:nvPr userDrawn="1"/>
        </p:nvSpPr>
        <p:spPr>
          <a:xfrm flipV="1">
            <a:off x="5410200" y="398772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1" name="Rectangle 10"/>
          <p:cNvSpPr/>
          <p:nvPr userDrawn="1"/>
        </p:nvSpPr>
        <p:spPr>
          <a:xfrm flipV="1">
            <a:off x="5410200" y="420587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2" name="Rectangle 11"/>
          <p:cNvSpPr/>
          <p:nvPr userDrawn="1"/>
        </p:nvSpPr>
        <p:spPr>
          <a:xfrm flipV="1">
            <a:off x="5410200" y="425511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3" name="Rectangle 12"/>
          <p:cNvSpPr/>
          <p:nvPr userDrawn="1"/>
        </p:nvSpPr>
        <p:spPr>
          <a:xfrm flipV="1">
            <a:off x="5410200" y="429028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useBgFill="1">
        <p:nvSpPr>
          <p:cNvPr id="14" name="Rounded Rectangle 13"/>
          <p:cNvSpPr/>
          <p:nvPr userDrawn="1"/>
        </p:nvSpPr>
        <p:spPr bwMode="white">
          <a:xfrm>
            <a:off x="5410200" y="405311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useBgFill="1">
        <p:nvSpPr>
          <p:cNvPr id="15" name="Rounded Rectangle 14"/>
          <p:cNvSpPr/>
          <p:nvPr userDrawn="1"/>
        </p:nvSpPr>
        <p:spPr bwMode="white">
          <a:xfrm>
            <a:off x="7376507" y="415169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6" name="Rectangle 15"/>
          <p:cNvSpPr/>
          <p:nvPr userDrawn="1"/>
        </p:nvSpPr>
        <p:spPr>
          <a:xfrm>
            <a:off x="1" y="374037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7" name="Rectangle 16"/>
          <p:cNvSpPr/>
          <p:nvPr userDrawn="1"/>
        </p:nvSpPr>
        <p:spPr>
          <a:xfrm>
            <a:off x="0" y="3766237"/>
            <a:ext cx="9144001" cy="140677"/>
          </a:xfrm>
          <a:prstGeom prst="rect">
            <a:avLst/>
          </a:prstGeom>
          <a:solidFill>
            <a:srgbClr val="540054"/>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8" name="Rectangle 17"/>
          <p:cNvSpPr/>
          <p:nvPr userDrawn="1"/>
        </p:nvSpPr>
        <p:spPr>
          <a:xfrm flipV="1">
            <a:off x="6414051" y="3733800"/>
            <a:ext cx="2729950" cy="248432"/>
          </a:xfrm>
          <a:prstGeom prst="rect">
            <a:avLst/>
          </a:prstGeom>
          <a:solidFill>
            <a:srgbClr val="540054"/>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pic>
        <p:nvPicPr>
          <p:cNvPr id="19" name="Picture 2" descr="http://www.iub.edu/%7Eiubmap/bloomington/img/branding/iub_white-large.g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53112" y="6324600"/>
            <a:ext cx="1995488" cy="476250"/>
          </a:xfrm>
          <a:prstGeom prst="rect">
            <a:avLst/>
          </a:prstGeom>
          <a:noFill/>
          <a:extLst>
            <a:ext uri="{909E8E84-426E-40DD-AFC4-6F175D3DCCD1}">
              <a14:hiddenFill xmlns:a14="http://schemas.microsoft.com/office/drawing/2010/main">
                <a:solidFill>
                  <a:srgbClr val="FFFFFF"/>
                </a:solidFill>
              </a14:hiddenFill>
            </a:ext>
          </a:extLst>
        </p:spPr>
      </p:pic>
      <p:sp>
        <p:nvSpPr>
          <p:cNvPr id="20" name="Footer Placeholder 4"/>
          <p:cNvSpPr txBox="1">
            <a:spLocks/>
          </p:cNvSpPr>
          <p:nvPr userDrawn="1"/>
        </p:nvSpPr>
        <p:spPr>
          <a:xfrm>
            <a:off x="2876550" y="6400800"/>
            <a:ext cx="2362200" cy="304800"/>
          </a:xfrm>
          <a:prstGeom prst="rect">
            <a:avLst/>
          </a:prstGeom>
        </p:spPr>
        <p:txBody>
          <a:bodyPr vert="horz"/>
          <a:lstStyle>
            <a:defPPr>
              <a:defRPr lang="en-US"/>
            </a:defPPr>
            <a:lvl1pPr marL="0" algn="r" defTabSz="914400" rtl="0" eaLnBrk="1" latinLnBrk="0" hangingPunct="1">
              <a:defRPr kumimoji="0" sz="8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solidFill>
                  <a:srgbClr val="6D6E70"/>
                </a:solidFill>
              </a:rPr>
              <a:t>MA in theoretical and applied linguistics, </a:t>
            </a:r>
            <a:r>
              <a:rPr lang="en-US" dirty="0" err="1" smtClean="0">
                <a:solidFill>
                  <a:srgbClr val="6D6E70"/>
                </a:solidFill>
              </a:rPr>
              <a:t>Universitat</a:t>
            </a:r>
            <a:r>
              <a:rPr lang="en-US" dirty="0" smtClean="0">
                <a:solidFill>
                  <a:srgbClr val="6D6E70"/>
                </a:solidFill>
              </a:rPr>
              <a:t> </a:t>
            </a:r>
            <a:r>
              <a:rPr lang="en-US" dirty="0" err="1" smtClean="0">
                <a:solidFill>
                  <a:srgbClr val="6D6E70"/>
                </a:solidFill>
              </a:rPr>
              <a:t>Pompeu</a:t>
            </a:r>
            <a:r>
              <a:rPr lang="en-US" dirty="0" smtClean="0">
                <a:solidFill>
                  <a:srgbClr val="6D6E70"/>
                </a:solidFill>
              </a:rPr>
              <a:t> </a:t>
            </a:r>
            <a:r>
              <a:rPr lang="en-US" dirty="0" err="1" smtClean="0">
                <a:solidFill>
                  <a:srgbClr val="6D6E70"/>
                </a:solidFill>
              </a:rPr>
              <a:t>Fabra</a:t>
            </a:r>
            <a:r>
              <a:rPr lang="en-US" dirty="0" smtClean="0">
                <a:solidFill>
                  <a:srgbClr val="6D6E70"/>
                </a:solidFill>
              </a:rPr>
              <a:t> -- Isabelle Darcy</a:t>
            </a:r>
          </a:p>
        </p:txBody>
      </p:sp>
      <p:sp>
        <p:nvSpPr>
          <p:cNvPr id="21" name="TextBox 20"/>
          <p:cNvSpPr txBox="1"/>
          <p:nvPr userDrawn="1"/>
        </p:nvSpPr>
        <p:spPr>
          <a:xfrm>
            <a:off x="304800" y="6400800"/>
            <a:ext cx="2571750" cy="369332"/>
          </a:xfrm>
          <a:prstGeom prst="rect">
            <a:avLst/>
          </a:prstGeom>
          <a:noFill/>
        </p:spPr>
        <p:txBody>
          <a:bodyPr wrap="square" rtlCol="0">
            <a:spAutoFit/>
          </a:bodyPr>
          <a:lstStyle/>
          <a:p>
            <a:pPr algn="r">
              <a:defRPr/>
            </a:pPr>
            <a:r>
              <a:rPr lang="en-US" sz="900" dirty="0" smtClean="0">
                <a:solidFill>
                  <a:srgbClr val="6D6E70"/>
                </a:solidFill>
              </a:rPr>
              <a:t>Powerful and effective pronunciation instruction</a:t>
            </a:r>
          </a:p>
        </p:txBody>
      </p:sp>
      <p:sp>
        <p:nvSpPr>
          <p:cNvPr id="22" name="Rectangle 21"/>
          <p:cNvSpPr/>
          <p:nvPr userDrawn="1"/>
        </p:nvSpPr>
        <p:spPr>
          <a:xfrm>
            <a:off x="0" y="0"/>
            <a:ext cx="9144000" cy="3701700"/>
          </a:xfrm>
          <a:prstGeom prst="rect">
            <a:avLst/>
          </a:prstGeom>
          <a:solidFill>
            <a:srgbClr val="37005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Tree>
    <p:extLst>
      <p:ext uri="{BB962C8B-B14F-4D97-AF65-F5344CB8AC3E}">
        <p14:creationId xmlns:p14="http://schemas.microsoft.com/office/powerpoint/2010/main" val="252972493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userDrawn="1">
  <p:cSld name="12_Section Header">
    <p:bg>
      <p:bgPr>
        <a:gradFill>
          <a:gsLst>
            <a:gs pos="47000">
              <a:schemeClr val="accent2">
                <a:lumMod val="90000"/>
                <a:lumOff val="10000"/>
              </a:schemeClr>
            </a:gs>
            <a:gs pos="71000">
              <a:schemeClr val="bg1"/>
            </a:gs>
            <a:gs pos="60000">
              <a:schemeClr val="accent1">
                <a:tint val="44500"/>
                <a:satMod val="160000"/>
              </a:schemeClr>
            </a:gs>
            <a:gs pos="100000">
              <a:schemeClr val="bg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44" y="3972304"/>
            <a:ext cx="5417344" cy="1666496"/>
          </a:xfrm>
        </p:spPr>
        <p:txBody>
          <a:bodyPr anchor="t" anchorCtr="0"/>
          <a:lstStyle>
            <a:lvl1pPr algn="l">
              <a:buNone/>
              <a:defRPr kumimoji="0" lang="en-US" sz="2400" kern="1200" dirty="0" smtClean="0">
                <a:solidFill>
                  <a:schemeClr val="tx2"/>
                </a:solidFill>
                <a:latin typeface="+mn-lt"/>
                <a:ea typeface="+mn-ea"/>
                <a:cs typeface="+mn-cs"/>
              </a:defRPr>
            </a:lvl1pPr>
          </a:lstStyle>
          <a:p>
            <a:r>
              <a:rPr kumimoji="0" lang="en-US" dirty="0" smtClean="0"/>
              <a:t>Click to edit Master title style</a:t>
            </a:r>
            <a:endParaRPr kumimoji="0" lang="en-US" dirty="0"/>
          </a:p>
        </p:txBody>
      </p:sp>
      <p:sp>
        <p:nvSpPr>
          <p:cNvPr id="6" name="Slide Number Placeholder 5"/>
          <p:cNvSpPr>
            <a:spLocks noGrp="1"/>
          </p:cNvSpPr>
          <p:nvPr>
            <p:ph type="sldNum" sz="quarter" idx="12"/>
          </p:nvPr>
        </p:nvSpPr>
        <p:spPr>
          <a:xfrm>
            <a:off x="8176607" y="6370320"/>
            <a:ext cx="800100" cy="365760"/>
          </a:xfrm>
          <a:prstGeom prst="rect">
            <a:avLst/>
          </a:prstGeom>
        </p:spPr>
        <p:txBody>
          <a:bodyPr/>
          <a:lstStyle/>
          <a:p>
            <a:fld id="{21DEFB65-9709-4E16-ACF2-C8FD3A9083E3}" type="slidenum">
              <a:rPr lang="en-US" smtClean="0">
                <a:solidFill>
                  <a:srgbClr val="000000"/>
                </a:solidFill>
              </a:rPr>
              <a:pPr/>
              <a:t>‹#›</a:t>
            </a:fld>
            <a:endParaRPr lang="en-US" dirty="0">
              <a:solidFill>
                <a:srgbClr val="000000"/>
              </a:solidFill>
            </a:endParaRPr>
          </a:p>
        </p:txBody>
      </p:sp>
      <p:sp>
        <p:nvSpPr>
          <p:cNvPr id="9" name="Rectangle 8"/>
          <p:cNvSpPr/>
          <p:nvPr userDrawn="1"/>
        </p:nvSpPr>
        <p:spPr>
          <a:xfrm flipV="1">
            <a:off x="5410182" y="390071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0" name="Rectangle 9"/>
          <p:cNvSpPr/>
          <p:nvPr userDrawn="1"/>
        </p:nvSpPr>
        <p:spPr>
          <a:xfrm flipV="1">
            <a:off x="5410200" y="398772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1" name="Rectangle 10"/>
          <p:cNvSpPr/>
          <p:nvPr userDrawn="1"/>
        </p:nvSpPr>
        <p:spPr>
          <a:xfrm flipV="1">
            <a:off x="5410200" y="420587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2" name="Rectangle 11"/>
          <p:cNvSpPr/>
          <p:nvPr userDrawn="1"/>
        </p:nvSpPr>
        <p:spPr>
          <a:xfrm flipV="1">
            <a:off x="5410200" y="425511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3" name="Rectangle 12"/>
          <p:cNvSpPr/>
          <p:nvPr userDrawn="1"/>
        </p:nvSpPr>
        <p:spPr>
          <a:xfrm flipV="1">
            <a:off x="5410200" y="429028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useBgFill="1">
        <p:nvSpPr>
          <p:cNvPr id="14" name="Rounded Rectangle 13"/>
          <p:cNvSpPr/>
          <p:nvPr userDrawn="1"/>
        </p:nvSpPr>
        <p:spPr bwMode="white">
          <a:xfrm>
            <a:off x="5410200" y="405311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useBgFill="1">
        <p:nvSpPr>
          <p:cNvPr id="15" name="Rounded Rectangle 14"/>
          <p:cNvSpPr/>
          <p:nvPr userDrawn="1"/>
        </p:nvSpPr>
        <p:spPr bwMode="white">
          <a:xfrm>
            <a:off x="7376507" y="415169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6" name="Rectangle 15"/>
          <p:cNvSpPr/>
          <p:nvPr userDrawn="1"/>
        </p:nvSpPr>
        <p:spPr>
          <a:xfrm>
            <a:off x="1" y="374037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7" name="Rectangle 16"/>
          <p:cNvSpPr/>
          <p:nvPr userDrawn="1"/>
        </p:nvSpPr>
        <p:spPr>
          <a:xfrm>
            <a:off x="0" y="3766237"/>
            <a:ext cx="9144001" cy="140677"/>
          </a:xfrm>
          <a:prstGeom prst="rect">
            <a:avLst/>
          </a:prstGeom>
          <a:solidFill>
            <a:srgbClr val="540054"/>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8" name="Rectangle 17"/>
          <p:cNvSpPr/>
          <p:nvPr userDrawn="1"/>
        </p:nvSpPr>
        <p:spPr>
          <a:xfrm flipV="1">
            <a:off x="6414051" y="3733800"/>
            <a:ext cx="2729950" cy="248432"/>
          </a:xfrm>
          <a:prstGeom prst="rect">
            <a:avLst/>
          </a:prstGeom>
          <a:solidFill>
            <a:srgbClr val="540054"/>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pic>
        <p:nvPicPr>
          <p:cNvPr id="19" name="Picture 2" descr="http://www.iub.edu/%7Eiubmap/bloomington/img/branding/iub_white-large.g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53112" y="6324600"/>
            <a:ext cx="1995488" cy="476250"/>
          </a:xfrm>
          <a:prstGeom prst="rect">
            <a:avLst/>
          </a:prstGeom>
          <a:noFill/>
          <a:extLst>
            <a:ext uri="{909E8E84-426E-40DD-AFC4-6F175D3DCCD1}">
              <a14:hiddenFill xmlns:a14="http://schemas.microsoft.com/office/drawing/2010/main">
                <a:solidFill>
                  <a:srgbClr val="FFFFFF"/>
                </a:solidFill>
              </a14:hiddenFill>
            </a:ext>
          </a:extLst>
        </p:spPr>
      </p:pic>
      <p:sp>
        <p:nvSpPr>
          <p:cNvPr id="20" name="Footer Placeholder 4"/>
          <p:cNvSpPr txBox="1">
            <a:spLocks/>
          </p:cNvSpPr>
          <p:nvPr userDrawn="1"/>
        </p:nvSpPr>
        <p:spPr>
          <a:xfrm>
            <a:off x="2876550" y="6400800"/>
            <a:ext cx="2362200" cy="304800"/>
          </a:xfrm>
          <a:prstGeom prst="rect">
            <a:avLst/>
          </a:prstGeom>
        </p:spPr>
        <p:txBody>
          <a:bodyPr vert="horz"/>
          <a:lstStyle>
            <a:defPPr>
              <a:defRPr lang="en-US"/>
            </a:defPPr>
            <a:lvl1pPr marL="0" algn="r" defTabSz="914400" rtl="0" eaLnBrk="1" latinLnBrk="0" hangingPunct="1">
              <a:defRPr kumimoji="0" sz="8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solidFill>
                  <a:srgbClr val="6D6E70"/>
                </a:solidFill>
              </a:rPr>
              <a:t>MA in theoretical and applied linguistics, </a:t>
            </a:r>
            <a:r>
              <a:rPr lang="en-US" dirty="0" err="1" smtClean="0">
                <a:solidFill>
                  <a:srgbClr val="6D6E70"/>
                </a:solidFill>
              </a:rPr>
              <a:t>Universitat</a:t>
            </a:r>
            <a:r>
              <a:rPr lang="en-US" dirty="0" smtClean="0">
                <a:solidFill>
                  <a:srgbClr val="6D6E70"/>
                </a:solidFill>
              </a:rPr>
              <a:t> </a:t>
            </a:r>
            <a:r>
              <a:rPr lang="en-US" dirty="0" err="1" smtClean="0">
                <a:solidFill>
                  <a:srgbClr val="6D6E70"/>
                </a:solidFill>
              </a:rPr>
              <a:t>Pompeu</a:t>
            </a:r>
            <a:r>
              <a:rPr lang="en-US" dirty="0" smtClean="0">
                <a:solidFill>
                  <a:srgbClr val="6D6E70"/>
                </a:solidFill>
              </a:rPr>
              <a:t> </a:t>
            </a:r>
            <a:r>
              <a:rPr lang="en-US" dirty="0" err="1" smtClean="0">
                <a:solidFill>
                  <a:srgbClr val="6D6E70"/>
                </a:solidFill>
              </a:rPr>
              <a:t>Fabra</a:t>
            </a:r>
            <a:r>
              <a:rPr lang="en-US" dirty="0" smtClean="0">
                <a:solidFill>
                  <a:srgbClr val="6D6E70"/>
                </a:solidFill>
              </a:rPr>
              <a:t> -- Isabelle Darcy</a:t>
            </a:r>
          </a:p>
        </p:txBody>
      </p:sp>
      <p:sp>
        <p:nvSpPr>
          <p:cNvPr id="21" name="TextBox 20"/>
          <p:cNvSpPr txBox="1"/>
          <p:nvPr userDrawn="1"/>
        </p:nvSpPr>
        <p:spPr>
          <a:xfrm>
            <a:off x="304800" y="6400800"/>
            <a:ext cx="2571750" cy="369332"/>
          </a:xfrm>
          <a:prstGeom prst="rect">
            <a:avLst/>
          </a:prstGeom>
          <a:noFill/>
        </p:spPr>
        <p:txBody>
          <a:bodyPr wrap="square" rtlCol="0">
            <a:spAutoFit/>
          </a:bodyPr>
          <a:lstStyle/>
          <a:p>
            <a:pPr algn="r">
              <a:defRPr/>
            </a:pPr>
            <a:r>
              <a:rPr lang="en-US" sz="900" dirty="0" smtClean="0">
                <a:solidFill>
                  <a:srgbClr val="6D6E70"/>
                </a:solidFill>
              </a:rPr>
              <a:t>Powerful and effective pronunciation instruction</a:t>
            </a:r>
          </a:p>
        </p:txBody>
      </p:sp>
      <p:sp>
        <p:nvSpPr>
          <p:cNvPr id="22" name="Rectangle 21"/>
          <p:cNvSpPr/>
          <p:nvPr userDrawn="1"/>
        </p:nvSpPr>
        <p:spPr>
          <a:xfrm>
            <a:off x="0" y="0"/>
            <a:ext cx="9144000" cy="3701700"/>
          </a:xfrm>
          <a:prstGeom prst="rect">
            <a:avLst/>
          </a:prstGeom>
          <a:solidFill>
            <a:srgbClr val="37005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Tree>
    <p:extLst>
      <p:ext uri="{BB962C8B-B14F-4D97-AF65-F5344CB8AC3E}">
        <p14:creationId xmlns:p14="http://schemas.microsoft.com/office/powerpoint/2010/main" val="48663276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userDrawn="1">
  <p:cSld name="13_Section Header">
    <p:bg>
      <p:bgPr>
        <a:gradFill>
          <a:gsLst>
            <a:gs pos="47000">
              <a:schemeClr val="accent2">
                <a:lumMod val="90000"/>
                <a:lumOff val="10000"/>
              </a:schemeClr>
            </a:gs>
            <a:gs pos="71000">
              <a:schemeClr val="bg1"/>
            </a:gs>
            <a:gs pos="60000">
              <a:schemeClr val="accent1">
                <a:tint val="44500"/>
                <a:satMod val="160000"/>
              </a:schemeClr>
            </a:gs>
            <a:gs pos="100000">
              <a:schemeClr val="bg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44" y="3972304"/>
            <a:ext cx="5417344" cy="1666496"/>
          </a:xfrm>
        </p:spPr>
        <p:txBody>
          <a:bodyPr anchor="t" anchorCtr="0"/>
          <a:lstStyle>
            <a:lvl1pPr algn="l">
              <a:buNone/>
              <a:defRPr kumimoji="0" lang="en-US" sz="2400" kern="1200" dirty="0" smtClean="0">
                <a:solidFill>
                  <a:schemeClr val="tx2"/>
                </a:solidFill>
                <a:latin typeface="+mn-lt"/>
                <a:ea typeface="+mn-ea"/>
                <a:cs typeface="+mn-cs"/>
              </a:defRPr>
            </a:lvl1pPr>
          </a:lstStyle>
          <a:p>
            <a:r>
              <a:rPr kumimoji="0" lang="en-US" dirty="0" smtClean="0"/>
              <a:t>Click to edit Master title style</a:t>
            </a:r>
            <a:endParaRPr kumimoji="0" lang="en-US" dirty="0"/>
          </a:p>
        </p:txBody>
      </p:sp>
      <p:sp>
        <p:nvSpPr>
          <p:cNvPr id="6" name="Slide Number Placeholder 5"/>
          <p:cNvSpPr>
            <a:spLocks noGrp="1"/>
          </p:cNvSpPr>
          <p:nvPr>
            <p:ph type="sldNum" sz="quarter" idx="12"/>
          </p:nvPr>
        </p:nvSpPr>
        <p:spPr>
          <a:xfrm>
            <a:off x="8176607" y="6370320"/>
            <a:ext cx="800100" cy="365760"/>
          </a:xfrm>
          <a:prstGeom prst="rect">
            <a:avLst/>
          </a:prstGeom>
        </p:spPr>
        <p:txBody>
          <a:bodyPr/>
          <a:lstStyle/>
          <a:p>
            <a:fld id="{21DEFB65-9709-4E16-ACF2-C8FD3A9083E3}" type="slidenum">
              <a:rPr lang="en-US" smtClean="0">
                <a:solidFill>
                  <a:srgbClr val="000000"/>
                </a:solidFill>
              </a:rPr>
              <a:pPr/>
              <a:t>‹#›</a:t>
            </a:fld>
            <a:endParaRPr lang="en-US" dirty="0">
              <a:solidFill>
                <a:srgbClr val="000000"/>
              </a:solidFill>
            </a:endParaRPr>
          </a:p>
        </p:txBody>
      </p:sp>
      <p:sp>
        <p:nvSpPr>
          <p:cNvPr id="9" name="Rectangle 8"/>
          <p:cNvSpPr/>
          <p:nvPr userDrawn="1"/>
        </p:nvSpPr>
        <p:spPr>
          <a:xfrm flipV="1">
            <a:off x="5410182" y="390071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0" name="Rectangle 9"/>
          <p:cNvSpPr/>
          <p:nvPr userDrawn="1"/>
        </p:nvSpPr>
        <p:spPr>
          <a:xfrm flipV="1">
            <a:off x="5410200" y="398772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1" name="Rectangle 10"/>
          <p:cNvSpPr/>
          <p:nvPr userDrawn="1"/>
        </p:nvSpPr>
        <p:spPr>
          <a:xfrm flipV="1">
            <a:off x="5410200" y="420587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2" name="Rectangle 11"/>
          <p:cNvSpPr/>
          <p:nvPr userDrawn="1"/>
        </p:nvSpPr>
        <p:spPr>
          <a:xfrm flipV="1">
            <a:off x="5410200" y="425511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3" name="Rectangle 12"/>
          <p:cNvSpPr/>
          <p:nvPr userDrawn="1"/>
        </p:nvSpPr>
        <p:spPr>
          <a:xfrm flipV="1">
            <a:off x="5410200" y="429028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useBgFill="1">
        <p:nvSpPr>
          <p:cNvPr id="14" name="Rounded Rectangle 13"/>
          <p:cNvSpPr/>
          <p:nvPr userDrawn="1"/>
        </p:nvSpPr>
        <p:spPr bwMode="white">
          <a:xfrm>
            <a:off x="5410200" y="405311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useBgFill="1">
        <p:nvSpPr>
          <p:cNvPr id="15" name="Rounded Rectangle 14"/>
          <p:cNvSpPr/>
          <p:nvPr userDrawn="1"/>
        </p:nvSpPr>
        <p:spPr bwMode="white">
          <a:xfrm>
            <a:off x="7376507" y="415169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6" name="Rectangle 15"/>
          <p:cNvSpPr/>
          <p:nvPr userDrawn="1"/>
        </p:nvSpPr>
        <p:spPr>
          <a:xfrm>
            <a:off x="1" y="374037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7" name="Rectangle 16"/>
          <p:cNvSpPr/>
          <p:nvPr userDrawn="1"/>
        </p:nvSpPr>
        <p:spPr>
          <a:xfrm>
            <a:off x="0" y="3766237"/>
            <a:ext cx="9144001" cy="140677"/>
          </a:xfrm>
          <a:prstGeom prst="rect">
            <a:avLst/>
          </a:prstGeom>
          <a:solidFill>
            <a:srgbClr val="540054"/>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8" name="Rectangle 17"/>
          <p:cNvSpPr/>
          <p:nvPr userDrawn="1"/>
        </p:nvSpPr>
        <p:spPr>
          <a:xfrm flipV="1">
            <a:off x="6414051" y="3733800"/>
            <a:ext cx="2729950" cy="248432"/>
          </a:xfrm>
          <a:prstGeom prst="rect">
            <a:avLst/>
          </a:prstGeom>
          <a:solidFill>
            <a:srgbClr val="540054"/>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pic>
        <p:nvPicPr>
          <p:cNvPr id="19" name="Picture 2" descr="http://www.iub.edu/%7Eiubmap/bloomington/img/branding/iub_white-large.g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53112" y="6324600"/>
            <a:ext cx="1995488" cy="476250"/>
          </a:xfrm>
          <a:prstGeom prst="rect">
            <a:avLst/>
          </a:prstGeom>
          <a:noFill/>
          <a:extLst>
            <a:ext uri="{909E8E84-426E-40DD-AFC4-6F175D3DCCD1}">
              <a14:hiddenFill xmlns:a14="http://schemas.microsoft.com/office/drawing/2010/main">
                <a:solidFill>
                  <a:srgbClr val="FFFFFF"/>
                </a:solidFill>
              </a14:hiddenFill>
            </a:ext>
          </a:extLst>
        </p:spPr>
      </p:pic>
      <p:sp>
        <p:nvSpPr>
          <p:cNvPr id="20" name="Footer Placeholder 4"/>
          <p:cNvSpPr txBox="1">
            <a:spLocks/>
          </p:cNvSpPr>
          <p:nvPr userDrawn="1"/>
        </p:nvSpPr>
        <p:spPr>
          <a:xfrm>
            <a:off x="2876550" y="6400800"/>
            <a:ext cx="2362200" cy="304800"/>
          </a:xfrm>
          <a:prstGeom prst="rect">
            <a:avLst/>
          </a:prstGeom>
        </p:spPr>
        <p:txBody>
          <a:bodyPr vert="horz"/>
          <a:lstStyle>
            <a:defPPr>
              <a:defRPr lang="en-US"/>
            </a:defPPr>
            <a:lvl1pPr marL="0" algn="r" defTabSz="914400" rtl="0" eaLnBrk="1" latinLnBrk="0" hangingPunct="1">
              <a:defRPr kumimoji="0" sz="8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solidFill>
                  <a:srgbClr val="6D6E70"/>
                </a:solidFill>
              </a:rPr>
              <a:t>MA in theoretical and applied linguistics, </a:t>
            </a:r>
            <a:r>
              <a:rPr lang="en-US" dirty="0" err="1" smtClean="0">
                <a:solidFill>
                  <a:srgbClr val="6D6E70"/>
                </a:solidFill>
              </a:rPr>
              <a:t>Universitat</a:t>
            </a:r>
            <a:r>
              <a:rPr lang="en-US" dirty="0" smtClean="0">
                <a:solidFill>
                  <a:srgbClr val="6D6E70"/>
                </a:solidFill>
              </a:rPr>
              <a:t> </a:t>
            </a:r>
            <a:r>
              <a:rPr lang="en-US" dirty="0" err="1" smtClean="0">
                <a:solidFill>
                  <a:srgbClr val="6D6E70"/>
                </a:solidFill>
              </a:rPr>
              <a:t>Pompeu</a:t>
            </a:r>
            <a:r>
              <a:rPr lang="en-US" dirty="0" smtClean="0">
                <a:solidFill>
                  <a:srgbClr val="6D6E70"/>
                </a:solidFill>
              </a:rPr>
              <a:t> </a:t>
            </a:r>
            <a:r>
              <a:rPr lang="en-US" dirty="0" err="1" smtClean="0">
                <a:solidFill>
                  <a:srgbClr val="6D6E70"/>
                </a:solidFill>
              </a:rPr>
              <a:t>Fabra</a:t>
            </a:r>
            <a:r>
              <a:rPr lang="en-US" dirty="0" smtClean="0">
                <a:solidFill>
                  <a:srgbClr val="6D6E70"/>
                </a:solidFill>
              </a:rPr>
              <a:t> -- Isabelle Darcy</a:t>
            </a:r>
          </a:p>
        </p:txBody>
      </p:sp>
      <p:sp>
        <p:nvSpPr>
          <p:cNvPr id="21" name="TextBox 20"/>
          <p:cNvSpPr txBox="1"/>
          <p:nvPr userDrawn="1"/>
        </p:nvSpPr>
        <p:spPr>
          <a:xfrm>
            <a:off x="304800" y="6400800"/>
            <a:ext cx="2571750" cy="369332"/>
          </a:xfrm>
          <a:prstGeom prst="rect">
            <a:avLst/>
          </a:prstGeom>
          <a:noFill/>
        </p:spPr>
        <p:txBody>
          <a:bodyPr wrap="square" rtlCol="0">
            <a:spAutoFit/>
          </a:bodyPr>
          <a:lstStyle/>
          <a:p>
            <a:pPr algn="r">
              <a:defRPr/>
            </a:pPr>
            <a:r>
              <a:rPr lang="en-US" sz="900" dirty="0" smtClean="0">
                <a:solidFill>
                  <a:srgbClr val="6D6E70"/>
                </a:solidFill>
              </a:rPr>
              <a:t>Powerful and effective pronunciation instruction</a:t>
            </a:r>
          </a:p>
        </p:txBody>
      </p:sp>
      <p:sp>
        <p:nvSpPr>
          <p:cNvPr id="22" name="Rectangle 21"/>
          <p:cNvSpPr/>
          <p:nvPr userDrawn="1"/>
        </p:nvSpPr>
        <p:spPr>
          <a:xfrm>
            <a:off x="0" y="0"/>
            <a:ext cx="9144000" cy="3701700"/>
          </a:xfrm>
          <a:prstGeom prst="rect">
            <a:avLst/>
          </a:prstGeom>
          <a:solidFill>
            <a:srgbClr val="37005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Tree>
    <p:extLst>
      <p:ext uri="{BB962C8B-B14F-4D97-AF65-F5344CB8AC3E}">
        <p14:creationId xmlns:p14="http://schemas.microsoft.com/office/powerpoint/2010/main" val="132524339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userDrawn="1">
  <p:cSld name="14_Section Header">
    <p:bg>
      <p:bgPr>
        <a:gradFill>
          <a:gsLst>
            <a:gs pos="47000">
              <a:schemeClr val="accent2">
                <a:lumMod val="90000"/>
                <a:lumOff val="10000"/>
              </a:schemeClr>
            </a:gs>
            <a:gs pos="71000">
              <a:schemeClr val="bg1"/>
            </a:gs>
            <a:gs pos="60000">
              <a:schemeClr val="accent1">
                <a:tint val="44500"/>
                <a:satMod val="160000"/>
              </a:schemeClr>
            </a:gs>
            <a:gs pos="100000">
              <a:schemeClr val="bg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44" y="3972304"/>
            <a:ext cx="5417344" cy="1666496"/>
          </a:xfrm>
        </p:spPr>
        <p:txBody>
          <a:bodyPr anchor="t" anchorCtr="0"/>
          <a:lstStyle>
            <a:lvl1pPr algn="l">
              <a:buNone/>
              <a:defRPr kumimoji="0" lang="en-US" sz="2400" kern="1200" dirty="0" smtClean="0">
                <a:solidFill>
                  <a:schemeClr val="tx2"/>
                </a:solidFill>
                <a:latin typeface="+mn-lt"/>
                <a:ea typeface="+mn-ea"/>
                <a:cs typeface="+mn-cs"/>
              </a:defRPr>
            </a:lvl1pPr>
          </a:lstStyle>
          <a:p>
            <a:r>
              <a:rPr kumimoji="0" lang="en-US" dirty="0" smtClean="0"/>
              <a:t>Click to edit Master title style</a:t>
            </a:r>
            <a:endParaRPr kumimoji="0" lang="en-US" dirty="0"/>
          </a:p>
        </p:txBody>
      </p:sp>
      <p:sp>
        <p:nvSpPr>
          <p:cNvPr id="6" name="Slide Number Placeholder 5"/>
          <p:cNvSpPr>
            <a:spLocks noGrp="1"/>
          </p:cNvSpPr>
          <p:nvPr>
            <p:ph type="sldNum" sz="quarter" idx="12"/>
          </p:nvPr>
        </p:nvSpPr>
        <p:spPr>
          <a:xfrm>
            <a:off x="8176607" y="6370320"/>
            <a:ext cx="800100" cy="365760"/>
          </a:xfrm>
          <a:prstGeom prst="rect">
            <a:avLst/>
          </a:prstGeom>
        </p:spPr>
        <p:txBody>
          <a:bodyPr/>
          <a:lstStyle/>
          <a:p>
            <a:fld id="{21DEFB65-9709-4E16-ACF2-C8FD3A9083E3}" type="slidenum">
              <a:rPr lang="en-US" smtClean="0">
                <a:solidFill>
                  <a:srgbClr val="000000"/>
                </a:solidFill>
              </a:rPr>
              <a:pPr/>
              <a:t>‹#›</a:t>
            </a:fld>
            <a:endParaRPr lang="en-US" dirty="0">
              <a:solidFill>
                <a:srgbClr val="000000"/>
              </a:solidFill>
            </a:endParaRPr>
          </a:p>
        </p:txBody>
      </p:sp>
      <p:sp>
        <p:nvSpPr>
          <p:cNvPr id="9" name="Rectangle 8"/>
          <p:cNvSpPr/>
          <p:nvPr userDrawn="1"/>
        </p:nvSpPr>
        <p:spPr>
          <a:xfrm flipV="1">
            <a:off x="5410182" y="390071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0" name="Rectangle 9"/>
          <p:cNvSpPr/>
          <p:nvPr userDrawn="1"/>
        </p:nvSpPr>
        <p:spPr>
          <a:xfrm flipV="1">
            <a:off x="5410200" y="398772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1" name="Rectangle 10"/>
          <p:cNvSpPr/>
          <p:nvPr userDrawn="1"/>
        </p:nvSpPr>
        <p:spPr>
          <a:xfrm flipV="1">
            <a:off x="5410200" y="420587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2" name="Rectangle 11"/>
          <p:cNvSpPr/>
          <p:nvPr userDrawn="1"/>
        </p:nvSpPr>
        <p:spPr>
          <a:xfrm flipV="1">
            <a:off x="5410200" y="425511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3" name="Rectangle 12"/>
          <p:cNvSpPr/>
          <p:nvPr userDrawn="1"/>
        </p:nvSpPr>
        <p:spPr>
          <a:xfrm flipV="1">
            <a:off x="5410200" y="429028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useBgFill="1">
        <p:nvSpPr>
          <p:cNvPr id="14" name="Rounded Rectangle 13"/>
          <p:cNvSpPr/>
          <p:nvPr userDrawn="1"/>
        </p:nvSpPr>
        <p:spPr bwMode="white">
          <a:xfrm>
            <a:off x="5410200" y="405311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useBgFill="1">
        <p:nvSpPr>
          <p:cNvPr id="15" name="Rounded Rectangle 14"/>
          <p:cNvSpPr/>
          <p:nvPr userDrawn="1"/>
        </p:nvSpPr>
        <p:spPr bwMode="white">
          <a:xfrm>
            <a:off x="7376507" y="415169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6" name="Rectangle 15"/>
          <p:cNvSpPr/>
          <p:nvPr userDrawn="1"/>
        </p:nvSpPr>
        <p:spPr>
          <a:xfrm>
            <a:off x="1" y="374037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7" name="Rectangle 16"/>
          <p:cNvSpPr/>
          <p:nvPr userDrawn="1"/>
        </p:nvSpPr>
        <p:spPr>
          <a:xfrm>
            <a:off x="0" y="3766237"/>
            <a:ext cx="9144001" cy="140677"/>
          </a:xfrm>
          <a:prstGeom prst="rect">
            <a:avLst/>
          </a:prstGeom>
          <a:solidFill>
            <a:srgbClr val="540054"/>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8" name="Rectangle 17"/>
          <p:cNvSpPr/>
          <p:nvPr userDrawn="1"/>
        </p:nvSpPr>
        <p:spPr>
          <a:xfrm flipV="1">
            <a:off x="6414051" y="3733800"/>
            <a:ext cx="2729950" cy="248432"/>
          </a:xfrm>
          <a:prstGeom prst="rect">
            <a:avLst/>
          </a:prstGeom>
          <a:solidFill>
            <a:srgbClr val="540054"/>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pic>
        <p:nvPicPr>
          <p:cNvPr id="19" name="Picture 2" descr="http://www.iub.edu/%7Eiubmap/bloomington/img/branding/iub_white-large.g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53112" y="6324600"/>
            <a:ext cx="1995488" cy="476250"/>
          </a:xfrm>
          <a:prstGeom prst="rect">
            <a:avLst/>
          </a:prstGeom>
          <a:noFill/>
          <a:extLst>
            <a:ext uri="{909E8E84-426E-40DD-AFC4-6F175D3DCCD1}">
              <a14:hiddenFill xmlns:a14="http://schemas.microsoft.com/office/drawing/2010/main">
                <a:solidFill>
                  <a:srgbClr val="FFFFFF"/>
                </a:solidFill>
              </a14:hiddenFill>
            </a:ext>
          </a:extLst>
        </p:spPr>
      </p:pic>
      <p:sp>
        <p:nvSpPr>
          <p:cNvPr id="20" name="Footer Placeholder 4"/>
          <p:cNvSpPr txBox="1">
            <a:spLocks/>
          </p:cNvSpPr>
          <p:nvPr userDrawn="1"/>
        </p:nvSpPr>
        <p:spPr>
          <a:xfrm>
            <a:off x="2876550" y="6400800"/>
            <a:ext cx="2362200" cy="304800"/>
          </a:xfrm>
          <a:prstGeom prst="rect">
            <a:avLst/>
          </a:prstGeom>
        </p:spPr>
        <p:txBody>
          <a:bodyPr vert="horz"/>
          <a:lstStyle>
            <a:defPPr>
              <a:defRPr lang="en-US"/>
            </a:defPPr>
            <a:lvl1pPr marL="0" algn="r" defTabSz="914400" rtl="0" eaLnBrk="1" latinLnBrk="0" hangingPunct="1">
              <a:defRPr kumimoji="0" sz="8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solidFill>
                  <a:srgbClr val="6D6E70"/>
                </a:solidFill>
              </a:rPr>
              <a:t>MA in theoretical and applied linguistics, </a:t>
            </a:r>
            <a:r>
              <a:rPr lang="en-US" dirty="0" err="1" smtClean="0">
                <a:solidFill>
                  <a:srgbClr val="6D6E70"/>
                </a:solidFill>
              </a:rPr>
              <a:t>Universitat</a:t>
            </a:r>
            <a:r>
              <a:rPr lang="en-US" dirty="0" smtClean="0">
                <a:solidFill>
                  <a:srgbClr val="6D6E70"/>
                </a:solidFill>
              </a:rPr>
              <a:t> </a:t>
            </a:r>
            <a:r>
              <a:rPr lang="en-US" dirty="0" err="1" smtClean="0">
                <a:solidFill>
                  <a:srgbClr val="6D6E70"/>
                </a:solidFill>
              </a:rPr>
              <a:t>Pompeu</a:t>
            </a:r>
            <a:r>
              <a:rPr lang="en-US" dirty="0" smtClean="0">
                <a:solidFill>
                  <a:srgbClr val="6D6E70"/>
                </a:solidFill>
              </a:rPr>
              <a:t> </a:t>
            </a:r>
            <a:r>
              <a:rPr lang="en-US" dirty="0" err="1" smtClean="0">
                <a:solidFill>
                  <a:srgbClr val="6D6E70"/>
                </a:solidFill>
              </a:rPr>
              <a:t>Fabra</a:t>
            </a:r>
            <a:r>
              <a:rPr lang="en-US" dirty="0" smtClean="0">
                <a:solidFill>
                  <a:srgbClr val="6D6E70"/>
                </a:solidFill>
              </a:rPr>
              <a:t> -- Isabelle Darcy</a:t>
            </a:r>
          </a:p>
        </p:txBody>
      </p:sp>
      <p:sp>
        <p:nvSpPr>
          <p:cNvPr id="21" name="TextBox 20"/>
          <p:cNvSpPr txBox="1"/>
          <p:nvPr userDrawn="1"/>
        </p:nvSpPr>
        <p:spPr>
          <a:xfrm>
            <a:off x="304800" y="6400800"/>
            <a:ext cx="2571750" cy="369332"/>
          </a:xfrm>
          <a:prstGeom prst="rect">
            <a:avLst/>
          </a:prstGeom>
          <a:noFill/>
        </p:spPr>
        <p:txBody>
          <a:bodyPr wrap="square" rtlCol="0">
            <a:spAutoFit/>
          </a:bodyPr>
          <a:lstStyle/>
          <a:p>
            <a:pPr algn="r">
              <a:defRPr/>
            </a:pPr>
            <a:r>
              <a:rPr lang="en-US" sz="900" dirty="0" smtClean="0">
                <a:solidFill>
                  <a:srgbClr val="6D6E70"/>
                </a:solidFill>
              </a:rPr>
              <a:t>Powerful and effective pronunciation instruction</a:t>
            </a:r>
          </a:p>
        </p:txBody>
      </p:sp>
      <p:sp>
        <p:nvSpPr>
          <p:cNvPr id="22" name="Rectangle 21"/>
          <p:cNvSpPr/>
          <p:nvPr userDrawn="1"/>
        </p:nvSpPr>
        <p:spPr>
          <a:xfrm>
            <a:off x="0" y="0"/>
            <a:ext cx="9144000" cy="3701700"/>
          </a:xfrm>
          <a:prstGeom prst="rect">
            <a:avLst/>
          </a:prstGeom>
          <a:solidFill>
            <a:srgbClr val="37005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Tree>
    <p:extLst>
      <p:ext uri="{BB962C8B-B14F-4D97-AF65-F5344CB8AC3E}">
        <p14:creationId xmlns:p14="http://schemas.microsoft.com/office/powerpoint/2010/main" val="37283729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userDrawn="1">
  <p:cSld name="15_Section Header">
    <p:bg>
      <p:bgPr>
        <a:gradFill>
          <a:gsLst>
            <a:gs pos="47000">
              <a:schemeClr val="accent2">
                <a:lumMod val="90000"/>
                <a:lumOff val="10000"/>
              </a:schemeClr>
            </a:gs>
            <a:gs pos="71000">
              <a:schemeClr val="bg1"/>
            </a:gs>
            <a:gs pos="60000">
              <a:schemeClr val="accent1">
                <a:tint val="44500"/>
                <a:satMod val="160000"/>
              </a:schemeClr>
            </a:gs>
            <a:gs pos="100000">
              <a:schemeClr val="bg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44" y="3972304"/>
            <a:ext cx="5417344" cy="1666496"/>
          </a:xfrm>
        </p:spPr>
        <p:txBody>
          <a:bodyPr anchor="t" anchorCtr="0"/>
          <a:lstStyle>
            <a:lvl1pPr algn="l">
              <a:buNone/>
              <a:defRPr kumimoji="0" lang="en-US" sz="2400" kern="1200" dirty="0" smtClean="0">
                <a:solidFill>
                  <a:schemeClr val="tx2"/>
                </a:solidFill>
                <a:latin typeface="+mn-lt"/>
                <a:ea typeface="+mn-ea"/>
                <a:cs typeface="+mn-cs"/>
              </a:defRPr>
            </a:lvl1pPr>
          </a:lstStyle>
          <a:p>
            <a:r>
              <a:rPr kumimoji="0" lang="en-US" dirty="0" smtClean="0"/>
              <a:t>Click to edit Master title style</a:t>
            </a:r>
            <a:endParaRPr kumimoji="0" lang="en-US" dirty="0"/>
          </a:p>
        </p:txBody>
      </p:sp>
      <p:sp>
        <p:nvSpPr>
          <p:cNvPr id="6" name="Slide Number Placeholder 5"/>
          <p:cNvSpPr>
            <a:spLocks noGrp="1"/>
          </p:cNvSpPr>
          <p:nvPr>
            <p:ph type="sldNum" sz="quarter" idx="12"/>
          </p:nvPr>
        </p:nvSpPr>
        <p:spPr>
          <a:xfrm>
            <a:off x="8176607" y="6370320"/>
            <a:ext cx="800100" cy="365760"/>
          </a:xfrm>
          <a:prstGeom prst="rect">
            <a:avLst/>
          </a:prstGeom>
        </p:spPr>
        <p:txBody>
          <a:bodyPr/>
          <a:lstStyle/>
          <a:p>
            <a:fld id="{21DEFB65-9709-4E16-ACF2-C8FD3A9083E3}" type="slidenum">
              <a:rPr lang="en-US" smtClean="0">
                <a:solidFill>
                  <a:srgbClr val="000000"/>
                </a:solidFill>
              </a:rPr>
              <a:pPr/>
              <a:t>‹#›</a:t>
            </a:fld>
            <a:endParaRPr lang="en-US" dirty="0">
              <a:solidFill>
                <a:srgbClr val="000000"/>
              </a:solidFill>
            </a:endParaRPr>
          </a:p>
        </p:txBody>
      </p:sp>
      <p:sp>
        <p:nvSpPr>
          <p:cNvPr id="9" name="Rectangle 8"/>
          <p:cNvSpPr/>
          <p:nvPr userDrawn="1"/>
        </p:nvSpPr>
        <p:spPr>
          <a:xfrm flipV="1">
            <a:off x="5410182" y="390071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0" name="Rectangle 9"/>
          <p:cNvSpPr/>
          <p:nvPr userDrawn="1"/>
        </p:nvSpPr>
        <p:spPr>
          <a:xfrm flipV="1">
            <a:off x="5410200" y="398772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1" name="Rectangle 10"/>
          <p:cNvSpPr/>
          <p:nvPr userDrawn="1"/>
        </p:nvSpPr>
        <p:spPr>
          <a:xfrm flipV="1">
            <a:off x="5410200" y="420587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2" name="Rectangle 11"/>
          <p:cNvSpPr/>
          <p:nvPr userDrawn="1"/>
        </p:nvSpPr>
        <p:spPr>
          <a:xfrm flipV="1">
            <a:off x="5410200" y="425511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3" name="Rectangle 12"/>
          <p:cNvSpPr/>
          <p:nvPr userDrawn="1"/>
        </p:nvSpPr>
        <p:spPr>
          <a:xfrm flipV="1">
            <a:off x="5410200" y="429028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useBgFill="1">
        <p:nvSpPr>
          <p:cNvPr id="14" name="Rounded Rectangle 13"/>
          <p:cNvSpPr/>
          <p:nvPr userDrawn="1"/>
        </p:nvSpPr>
        <p:spPr bwMode="white">
          <a:xfrm>
            <a:off x="5410200" y="405311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useBgFill="1">
        <p:nvSpPr>
          <p:cNvPr id="15" name="Rounded Rectangle 14"/>
          <p:cNvSpPr/>
          <p:nvPr userDrawn="1"/>
        </p:nvSpPr>
        <p:spPr bwMode="white">
          <a:xfrm>
            <a:off x="7376507" y="415169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6" name="Rectangle 15"/>
          <p:cNvSpPr/>
          <p:nvPr userDrawn="1"/>
        </p:nvSpPr>
        <p:spPr>
          <a:xfrm>
            <a:off x="1" y="374037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7" name="Rectangle 16"/>
          <p:cNvSpPr/>
          <p:nvPr userDrawn="1"/>
        </p:nvSpPr>
        <p:spPr>
          <a:xfrm>
            <a:off x="0" y="3766237"/>
            <a:ext cx="9144001" cy="140677"/>
          </a:xfrm>
          <a:prstGeom prst="rect">
            <a:avLst/>
          </a:prstGeom>
          <a:solidFill>
            <a:srgbClr val="540054"/>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8" name="Rectangle 17"/>
          <p:cNvSpPr/>
          <p:nvPr userDrawn="1"/>
        </p:nvSpPr>
        <p:spPr>
          <a:xfrm flipV="1">
            <a:off x="6414051" y="3733800"/>
            <a:ext cx="2729950" cy="248432"/>
          </a:xfrm>
          <a:prstGeom prst="rect">
            <a:avLst/>
          </a:prstGeom>
          <a:solidFill>
            <a:srgbClr val="540054"/>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pic>
        <p:nvPicPr>
          <p:cNvPr id="19" name="Picture 2" descr="http://www.iub.edu/%7Eiubmap/bloomington/img/branding/iub_white-large.g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53112" y="6324600"/>
            <a:ext cx="1995488" cy="476250"/>
          </a:xfrm>
          <a:prstGeom prst="rect">
            <a:avLst/>
          </a:prstGeom>
          <a:noFill/>
          <a:extLst>
            <a:ext uri="{909E8E84-426E-40DD-AFC4-6F175D3DCCD1}">
              <a14:hiddenFill xmlns:a14="http://schemas.microsoft.com/office/drawing/2010/main">
                <a:solidFill>
                  <a:srgbClr val="FFFFFF"/>
                </a:solidFill>
              </a14:hiddenFill>
            </a:ext>
          </a:extLst>
        </p:spPr>
      </p:pic>
      <p:sp>
        <p:nvSpPr>
          <p:cNvPr id="20" name="Footer Placeholder 4"/>
          <p:cNvSpPr txBox="1">
            <a:spLocks/>
          </p:cNvSpPr>
          <p:nvPr userDrawn="1"/>
        </p:nvSpPr>
        <p:spPr>
          <a:xfrm>
            <a:off x="2876550" y="6400800"/>
            <a:ext cx="2362200" cy="304800"/>
          </a:xfrm>
          <a:prstGeom prst="rect">
            <a:avLst/>
          </a:prstGeom>
        </p:spPr>
        <p:txBody>
          <a:bodyPr vert="horz"/>
          <a:lstStyle>
            <a:defPPr>
              <a:defRPr lang="en-US"/>
            </a:defPPr>
            <a:lvl1pPr marL="0" algn="r" defTabSz="914400" rtl="0" eaLnBrk="1" latinLnBrk="0" hangingPunct="1">
              <a:defRPr kumimoji="0" sz="8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solidFill>
                  <a:srgbClr val="6D6E70"/>
                </a:solidFill>
              </a:rPr>
              <a:t>MA in theoretical and applied linguistics, </a:t>
            </a:r>
            <a:r>
              <a:rPr lang="en-US" dirty="0" err="1" smtClean="0">
                <a:solidFill>
                  <a:srgbClr val="6D6E70"/>
                </a:solidFill>
              </a:rPr>
              <a:t>Universitat</a:t>
            </a:r>
            <a:r>
              <a:rPr lang="en-US" dirty="0" smtClean="0">
                <a:solidFill>
                  <a:srgbClr val="6D6E70"/>
                </a:solidFill>
              </a:rPr>
              <a:t> </a:t>
            </a:r>
            <a:r>
              <a:rPr lang="en-US" dirty="0" err="1" smtClean="0">
                <a:solidFill>
                  <a:srgbClr val="6D6E70"/>
                </a:solidFill>
              </a:rPr>
              <a:t>Pompeu</a:t>
            </a:r>
            <a:r>
              <a:rPr lang="en-US" dirty="0" smtClean="0">
                <a:solidFill>
                  <a:srgbClr val="6D6E70"/>
                </a:solidFill>
              </a:rPr>
              <a:t> </a:t>
            </a:r>
            <a:r>
              <a:rPr lang="en-US" dirty="0" err="1" smtClean="0">
                <a:solidFill>
                  <a:srgbClr val="6D6E70"/>
                </a:solidFill>
              </a:rPr>
              <a:t>Fabra</a:t>
            </a:r>
            <a:r>
              <a:rPr lang="en-US" dirty="0" smtClean="0">
                <a:solidFill>
                  <a:srgbClr val="6D6E70"/>
                </a:solidFill>
              </a:rPr>
              <a:t> -- Isabelle Darcy</a:t>
            </a:r>
          </a:p>
        </p:txBody>
      </p:sp>
      <p:sp>
        <p:nvSpPr>
          <p:cNvPr id="21" name="TextBox 20"/>
          <p:cNvSpPr txBox="1"/>
          <p:nvPr userDrawn="1"/>
        </p:nvSpPr>
        <p:spPr>
          <a:xfrm>
            <a:off x="304800" y="6400800"/>
            <a:ext cx="2571750" cy="369332"/>
          </a:xfrm>
          <a:prstGeom prst="rect">
            <a:avLst/>
          </a:prstGeom>
          <a:noFill/>
        </p:spPr>
        <p:txBody>
          <a:bodyPr wrap="square" rtlCol="0">
            <a:spAutoFit/>
          </a:bodyPr>
          <a:lstStyle/>
          <a:p>
            <a:pPr algn="r">
              <a:defRPr/>
            </a:pPr>
            <a:r>
              <a:rPr lang="en-US" sz="900" dirty="0" smtClean="0">
                <a:solidFill>
                  <a:srgbClr val="6D6E70"/>
                </a:solidFill>
              </a:rPr>
              <a:t>Powerful and effective pronunciation instruction</a:t>
            </a:r>
          </a:p>
        </p:txBody>
      </p:sp>
      <p:sp>
        <p:nvSpPr>
          <p:cNvPr id="22" name="Rectangle 21"/>
          <p:cNvSpPr/>
          <p:nvPr userDrawn="1"/>
        </p:nvSpPr>
        <p:spPr>
          <a:xfrm>
            <a:off x="0" y="0"/>
            <a:ext cx="9144000" cy="3701700"/>
          </a:xfrm>
          <a:prstGeom prst="rect">
            <a:avLst/>
          </a:prstGeom>
          <a:solidFill>
            <a:srgbClr val="37005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Tree>
    <p:extLst>
      <p:ext uri="{BB962C8B-B14F-4D97-AF65-F5344CB8AC3E}">
        <p14:creationId xmlns:p14="http://schemas.microsoft.com/office/powerpoint/2010/main" val="188885711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userDrawn="1">
  <p:cSld name="16_Section Header">
    <p:bg>
      <p:bgPr>
        <a:gradFill>
          <a:gsLst>
            <a:gs pos="47000">
              <a:schemeClr val="accent2">
                <a:lumMod val="90000"/>
                <a:lumOff val="10000"/>
              </a:schemeClr>
            </a:gs>
            <a:gs pos="71000">
              <a:schemeClr val="bg1"/>
            </a:gs>
            <a:gs pos="60000">
              <a:schemeClr val="accent1">
                <a:tint val="44500"/>
                <a:satMod val="160000"/>
              </a:schemeClr>
            </a:gs>
            <a:gs pos="100000">
              <a:schemeClr val="bg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44" y="3972304"/>
            <a:ext cx="5417344" cy="1666496"/>
          </a:xfrm>
        </p:spPr>
        <p:txBody>
          <a:bodyPr anchor="t" anchorCtr="0"/>
          <a:lstStyle>
            <a:lvl1pPr algn="l">
              <a:buNone/>
              <a:defRPr kumimoji="0" lang="en-US" sz="2400" kern="1200" dirty="0" smtClean="0">
                <a:solidFill>
                  <a:schemeClr val="tx2"/>
                </a:solidFill>
                <a:latin typeface="+mn-lt"/>
                <a:ea typeface="+mn-ea"/>
                <a:cs typeface="+mn-cs"/>
              </a:defRPr>
            </a:lvl1pPr>
          </a:lstStyle>
          <a:p>
            <a:r>
              <a:rPr kumimoji="0" lang="en-US" dirty="0" smtClean="0"/>
              <a:t>Click to edit Master title style</a:t>
            </a:r>
            <a:endParaRPr kumimoji="0" lang="en-US" dirty="0"/>
          </a:p>
        </p:txBody>
      </p:sp>
      <p:sp>
        <p:nvSpPr>
          <p:cNvPr id="6" name="Slide Number Placeholder 5"/>
          <p:cNvSpPr>
            <a:spLocks noGrp="1"/>
          </p:cNvSpPr>
          <p:nvPr>
            <p:ph type="sldNum" sz="quarter" idx="12"/>
          </p:nvPr>
        </p:nvSpPr>
        <p:spPr>
          <a:xfrm>
            <a:off x="8176607" y="6370320"/>
            <a:ext cx="800100" cy="365760"/>
          </a:xfrm>
          <a:prstGeom prst="rect">
            <a:avLst/>
          </a:prstGeom>
        </p:spPr>
        <p:txBody>
          <a:bodyPr/>
          <a:lstStyle/>
          <a:p>
            <a:fld id="{21DEFB65-9709-4E16-ACF2-C8FD3A9083E3}" type="slidenum">
              <a:rPr lang="en-US" smtClean="0">
                <a:solidFill>
                  <a:srgbClr val="000000"/>
                </a:solidFill>
              </a:rPr>
              <a:pPr/>
              <a:t>‹#›</a:t>
            </a:fld>
            <a:endParaRPr lang="en-US" dirty="0">
              <a:solidFill>
                <a:srgbClr val="000000"/>
              </a:solidFill>
            </a:endParaRPr>
          </a:p>
        </p:txBody>
      </p:sp>
      <p:sp>
        <p:nvSpPr>
          <p:cNvPr id="9" name="Rectangle 8"/>
          <p:cNvSpPr/>
          <p:nvPr userDrawn="1"/>
        </p:nvSpPr>
        <p:spPr>
          <a:xfrm flipV="1">
            <a:off x="5410182" y="390071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0" name="Rectangle 9"/>
          <p:cNvSpPr/>
          <p:nvPr userDrawn="1"/>
        </p:nvSpPr>
        <p:spPr>
          <a:xfrm flipV="1">
            <a:off x="5410200" y="398772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1" name="Rectangle 10"/>
          <p:cNvSpPr/>
          <p:nvPr userDrawn="1"/>
        </p:nvSpPr>
        <p:spPr>
          <a:xfrm flipV="1">
            <a:off x="5410200" y="420587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2" name="Rectangle 11"/>
          <p:cNvSpPr/>
          <p:nvPr userDrawn="1"/>
        </p:nvSpPr>
        <p:spPr>
          <a:xfrm flipV="1">
            <a:off x="5410200" y="425511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3" name="Rectangle 12"/>
          <p:cNvSpPr/>
          <p:nvPr userDrawn="1"/>
        </p:nvSpPr>
        <p:spPr>
          <a:xfrm flipV="1">
            <a:off x="5410200" y="429028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useBgFill="1">
        <p:nvSpPr>
          <p:cNvPr id="14" name="Rounded Rectangle 13"/>
          <p:cNvSpPr/>
          <p:nvPr userDrawn="1"/>
        </p:nvSpPr>
        <p:spPr bwMode="white">
          <a:xfrm>
            <a:off x="5410200" y="405311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useBgFill="1">
        <p:nvSpPr>
          <p:cNvPr id="15" name="Rounded Rectangle 14"/>
          <p:cNvSpPr/>
          <p:nvPr userDrawn="1"/>
        </p:nvSpPr>
        <p:spPr bwMode="white">
          <a:xfrm>
            <a:off x="7376507" y="415169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6" name="Rectangle 15"/>
          <p:cNvSpPr/>
          <p:nvPr userDrawn="1"/>
        </p:nvSpPr>
        <p:spPr>
          <a:xfrm>
            <a:off x="1" y="374037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7" name="Rectangle 16"/>
          <p:cNvSpPr/>
          <p:nvPr userDrawn="1"/>
        </p:nvSpPr>
        <p:spPr>
          <a:xfrm>
            <a:off x="0" y="3766237"/>
            <a:ext cx="9144001" cy="140677"/>
          </a:xfrm>
          <a:prstGeom prst="rect">
            <a:avLst/>
          </a:prstGeom>
          <a:solidFill>
            <a:srgbClr val="540054"/>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
        <p:nvSpPr>
          <p:cNvPr id="18" name="Rectangle 17"/>
          <p:cNvSpPr/>
          <p:nvPr userDrawn="1"/>
        </p:nvSpPr>
        <p:spPr>
          <a:xfrm flipV="1">
            <a:off x="6414051" y="3733800"/>
            <a:ext cx="2729950" cy="248432"/>
          </a:xfrm>
          <a:prstGeom prst="rect">
            <a:avLst/>
          </a:prstGeom>
          <a:solidFill>
            <a:srgbClr val="540054"/>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pic>
        <p:nvPicPr>
          <p:cNvPr id="19" name="Picture 2" descr="http://www.iub.edu/%7Eiubmap/bloomington/img/branding/iub_white-large.g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53112" y="6324600"/>
            <a:ext cx="1995488" cy="476250"/>
          </a:xfrm>
          <a:prstGeom prst="rect">
            <a:avLst/>
          </a:prstGeom>
          <a:noFill/>
          <a:extLst>
            <a:ext uri="{909E8E84-426E-40DD-AFC4-6F175D3DCCD1}">
              <a14:hiddenFill xmlns:a14="http://schemas.microsoft.com/office/drawing/2010/main">
                <a:solidFill>
                  <a:srgbClr val="FFFFFF"/>
                </a:solidFill>
              </a14:hiddenFill>
            </a:ext>
          </a:extLst>
        </p:spPr>
      </p:pic>
      <p:sp>
        <p:nvSpPr>
          <p:cNvPr id="20" name="Footer Placeholder 4"/>
          <p:cNvSpPr txBox="1">
            <a:spLocks/>
          </p:cNvSpPr>
          <p:nvPr userDrawn="1"/>
        </p:nvSpPr>
        <p:spPr>
          <a:xfrm>
            <a:off x="2876550" y="6400800"/>
            <a:ext cx="2362200" cy="304800"/>
          </a:xfrm>
          <a:prstGeom prst="rect">
            <a:avLst/>
          </a:prstGeom>
        </p:spPr>
        <p:txBody>
          <a:bodyPr vert="horz"/>
          <a:lstStyle>
            <a:defPPr>
              <a:defRPr lang="en-US"/>
            </a:defPPr>
            <a:lvl1pPr marL="0" algn="r" defTabSz="914400" rtl="0" eaLnBrk="1" latinLnBrk="0" hangingPunct="1">
              <a:defRPr kumimoji="0" sz="8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solidFill>
                  <a:srgbClr val="6D6E70"/>
                </a:solidFill>
              </a:rPr>
              <a:t>MA in theoretical and applied linguistics, </a:t>
            </a:r>
            <a:r>
              <a:rPr lang="en-US" dirty="0" err="1" smtClean="0">
                <a:solidFill>
                  <a:srgbClr val="6D6E70"/>
                </a:solidFill>
              </a:rPr>
              <a:t>Universitat</a:t>
            </a:r>
            <a:r>
              <a:rPr lang="en-US" dirty="0" smtClean="0">
                <a:solidFill>
                  <a:srgbClr val="6D6E70"/>
                </a:solidFill>
              </a:rPr>
              <a:t> </a:t>
            </a:r>
            <a:r>
              <a:rPr lang="en-US" dirty="0" err="1" smtClean="0">
                <a:solidFill>
                  <a:srgbClr val="6D6E70"/>
                </a:solidFill>
              </a:rPr>
              <a:t>Pompeu</a:t>
            </a:r>
            <a:r>
              <a:rPr lang="en-US" dirty="0" smtClean="0">
                <a:solidFill>
                  <a:srgbClr val="6D6E70"/>
                </a:solidFill>
              </a:rPr>
              <a:t> </a:t>
            </a:r>
            <a:r>
              <a:rPr lang="en-US" dirty="0" err="1" smtClean="0">
                <a:solidFill>
                  <a:srgbClr val="6D6E70"/>
                </a:solidFill>
              </a:rPr>
              <a:t>Fabra</a:t>
            </a:r>
            <a:r>
              <a:rPr lang="en-US" dirty="0" smtClean="0">
                <a:solidFill>
                  <a:srgbClr val="6D6E70"/>
                </a:solidFill>
              </a:rPr>
              <a:t> -- Isabelle Darcy</a:t>
            </a:r>
          </a:p>
        </p:txBody>
      </p:sp>
      <p:sp>
        <p:nvSpPr>
          <p:cNvPr id="21" name="TextBox 20"/>
          <p:cNvSpPr txBox="1"/>
          <p:nvPr userDrawn="1"/>
        </p:nvSpPr>
        <p:spPr>
          <a:xfrm>
            <a:off x="304800" y="6400800"/>
            <a:ext cx="2571750" cy="369332"/>
          </a:xfrm>
          <a:prstGeom prst="rect">
            <a:avLst/>
          </a:prstGeom>
          <a:noFill/>
        </p:spPr>
        <p:txBody>
          <a:bodyPr wrap="square" rtlCol="0">
            <a:spAutoFit/>
          </a:bodyPr>
          <a:lstStyle/>
          <a:p>
            <a:pPr algn="r">
              <a:defRPr/>
            </a:pPr>
            <a:r>
              <a:rPr lang="en-US" sz="900" dirty="0" smtClean="0">
                <a:solidFill>
                  <a:srgbClr val="6D6E70"/>
                </a:solidFill>
              </a:rPr>
              <a:t>Powerful and effective pronunciation instruction</a:t>
            </a:r>
          </a:p>
        </p:txBody>
      </p:sp>
      <p:sp>
        <p:nvSpPr>
          <p:cNvPr id="22" name="Rectangle 21"/>
          <p:cNvSpPr/>
          <p:nvPr userDrawn="1"/>
        </p:nvSpPr>
        <p:spPr>
          <a:xfrm>
            <a:off x="0" y="0"/>
            <a:ext cx="9144000" cy="3701700"/>
          </a:xfrm>
          <a:prstGeom prst="rect">
            <a:avLst/>
          </a:prstGeom>
          <a:solidFill>
            <a:srgbClr val="37005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srgbClr val="FFFFFF"/>
              </a:solidFill>
            </a:endParaRPr>
          </a:p>
        </p:txBody>
      </p:sp>
    </p:spTree>
    <p:extLst>
      <p:ext uri="{BB962C8B-B14F-4D97-AF65-F5344CB8AC3E}">
        <p14:creationId xmlns:p14="http://schemas.microsoft.com/office/powerpoint/2010/main" val="61165446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8F4290-9C77-4C90-A5AF-78CBDBE3727B}" type="datetimeFigureOut">
              <a:rPr lang="en-US" smtClean="0"/>
              <a:t>9/7/2017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A6EDFA-201C-4C39-8966-6BAAF7E1AB2C}" type="slidenum">
              <a:rPr lang="en-US" smtClean="0"/>
              <a:t>‹#›</a:t>
            </a:fld>
            <a:endParaRPr lang="en-US"/>
          </a:p>
        </p:txBody>
      </p:sp>
    </p:spTree>
    <p:extLst>
      <p:ext uri="{BB962C8B-B14F-4D97-AF65-F5344CB8AC3E}">
        <p14:creationId xmlns:p14="http://schemas.microsoft.com/office/powerpoint/2010/main" val="4178852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8F4290-9C77-4C90-A5AF-78CBDBE3727B}" type="datetimeFigureOut">
              <a:rPr lang="en-US" smtClean="0"/>
              <a:t>9/7/2017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A6EDFA-201C-4C39-8966-6BAAF7E1AB2C}" type="slidenum">
              <a:rPr lang="en-US" smtClean="0"/>
              <a:t>‹#›</a:t>
            </a:fld>
            <a:endParaRPr lang="en-US"/>
          </a:p>
        </p:txBody>
      </p:sp>
    </p:spTree>
    <p:extLst>
      <p:ext uri="{BB962C8B-B14F-4D97-AF65-F5344CB8AC3E}">
        <p14:creationId xmlns:p14="http://schemas.microsoft.com/office/powerpoint/2010/main" val="1726741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slideLayout" Target="../slideLayouts/slideLayout49.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29" Type="http://schemas.openxmlformats.org/officeDocument/2006/relationships/image" Target="../media/image1.pn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theme" Target="../theme/theme3.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slideLayout" Target="../slideLayouts/slideLayout5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26" Type="http://schemas.openxmlformats.org/officeDocument/2006/relationships/slideLayout" Target="../slideLayouts/slideLayout76.xml"/><Relationship Id="rId3" Type="http://schemas.openxmlformats.org/officeDocument/2006/relationships/slideLayout" Target="../slideLayouts/slideLayout53.xml"/><Relationship Id="rId21" Type="http://schemas.openxmlformats.org/officeDocument/2006/relationships/slideLayout" Target="../slideLayouts/slideLayout71.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5" Type="http://schemas.openxmlformats.org/officeDocument/2006/relationships/slideLayout" Target="../slideLayouts/slideLayout75.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slideLayout" Target="../slideLayouts/slideLayout70.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24" Type="http://schemas.openxmlformats.org/officeDocument/2006/relationships/slideLayout" Target="../slideLayouts/slideLayout74.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23" Type="http://schemas.openxmlformats.org/officeDocument/2006/relationships/slideLayout" Target="../slideLayouts/slideLayout73.xml"/><Relationship Id="rId28" Type="http://schemas.openxmlformats.org/officeDocument/2006/relationships/image" Target="../media/image1.png"/><Relationship Id="rId10" Type="http://schemas.openxmlformats.org/officeDocument/2006/relationships/slideLayout" Target="../slideLayouts/slideLayout60.xml"/><Relationship Id="rId19" Type="http://schemas.openxmlformats.org/officeDocument/2006/relationships/slideLayout" Target="../slideLayouts/slideLayout69.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slideLayout" Target="../slideLayouts/slideLayout72.xml"/><Relationship Id="rId27"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8F4290-9C77-4C90-A5AF-78CBDBE3727B}" type="datetimeFigureOut">
              <a:rPr lang="en-US" smtClean="0"/>
              <a:t>9/7/2017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A6EDFA-201C-4C39-8966-6BAAF7E1AB2C}" type="slidenum">
              <a:rPr lang="en-US" smtClean="0"/>
              <a:t>‹#›</a:t>
            </a:fld>
            <a:endParaRPr lang="en-US"/>
          </a:p>
        </p:txBody>
      </p:sp>
    </p:spTree>
    <p:extLst>
      <p:ext uri="{BB962C8B-B14F-4D97-AF65-F5344CB8AC3E}">
        <p14:creationId xmlns:p14="http://schemas.microsoft.com/office/powerpoint/2010/main" val="20264796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0" y="939800"/>
            <a:ext cx="71104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525588" y="1981200"/>
            <a:ext cx="7110412"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42" name="Rectangle 18"/>
          <p:cNvSpPr>
            <a:spLocks noGrp="1" noChangeArrowheads="1"/>
          </p:cNvSpPr>
          <p:nvPr>
            <p:ph type="dt" sz="half" idx="2"/>
          </p:nvPr>
        </p:nvSpPr>
        <p:spPr bwMode="auto">
          <a:xfrm>
            <a:off x="7315200" y="6248400"/>
            <a:ext cx="16002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i="0">
                <a:solidFill>
                  <a:srgbClr val="B0B2B4"/>
                </a:solidFill>
                <a:latin typeface="Arial" charset="0"/>
                <a:ea typeface="ＭＳ Ｐゴシック" pitchFamily="1" charset="-128"/>
                <a:cs typeface="+mn-cs"/>
              </a:defRPr>
            </a:lvl1pPr>
          </a:lstStyle>
          <a:p>
            <a:endParaRPr lang="en-US"/>
          </a:p>
        </p:txBody>
      </p:sp>
      <p:sp>
        <p:nvSpPr>
          <p:cNvPr id="1043" name="Rectangle 19"/>
          <p:cNvSpPr>
            <a:spLocks noGrp="1" noChangeArrowheads="1"/>
          </p:cNvSpPr>
          <p:nvPr>
            <p:ph type="ftr" sz="quarter" idx="3"/>
          </p:nvPr>
        </p:nvSpPr>
        <p:spPr bwMode="auto">
          <a:xfrm>
            <a:off x="228600" y="6248400"/>
            <a:ext cx="49530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i="0">
                <a:solidFill>
                  <a:srgbClr val="B0B2B4"/>
                </a:solidFill>
                <a:latin typeface="Arial" charset="0"/>
                <a:ea typeface="ＭＳ Ｐゴシック" pitchFamily="1" charset="-128"/>
                <a:cs typeface="+mn-cs"/>
              </a:defRPr>
            </a:lvl1pPr>
          </a:lstStyle>
          <a:p>
            <a:endParaRPr lang="en-US"/>
          </a:p>
        </p:txBody>
      </p:sp>
      <p:sp>
        <p:nvSpPr>
          <p:cNvPr id="1030" name="Rectangle 41"/>
          <p:cNvSpPr>
            <a:spLocks noChangeArrowheads="1"/>
          </p:cNvSpPr>
          <p:nvPr/>
        </p:nvSpPr>
        <p:spPr bwMode="auto">
          <a:xfrm>
            <a:off x="0" y="0"/>
            <a:ext cx="9144000" cy="8048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endParaRPr lang="en-US" altLang="en-US" sz="2400" i="1">
              <a:solidFill>
                <a:srgbClr val="000000"/>
              </a:solidFill>
              <a:latin typeface="Arial" charset="0"/>
            </a:endParaRPr>
          </a:p>
        </p:txBody>
      </p:sp>
      <p:pic>
        <p:nvPicPr>
          <p:cNvPr id="1031" name="Picture 43" descr="IUwide_psd"/>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06813" y="122238"/>
            <a:ext cx="1725612"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Line 36"/>
          <p:cNvSpPr>
            <a:spLocks noChangeShapeType="1"/>
          </p:cNvSpPr>
          <p:nvPr/>
        </p:nvSpPr>
        <p:spPr bwMode="auto">
          <a:xfrm>
            <a:off x="0" y="811213"/>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1033" name="Rectangle 45"/>
          <p:cNvSpPr>
            <a:spLocks noChangeArrowheads="1"/>
          </p:cNvSpPr>
          <p:nvPr/>
        </p:nvSpPr>
        <p:spPr bwMode="auto">
          <a:xfrm>
            <a:off x="0" y="6775450"/>
            <a:ext cx="9150350" cy="82550"/>
          </a:xfrm>
          <a:prstGeom prst="rect">
            <a:avLst/>
          </a:prstGeom>
          <a:solidFill>
            <a:srgbClr val="660033"/>
          </a:solidFill>
          <a:ln>
            <a:noFill/>
          </a:ln>
          <a:extLst/>
        </p:spPr>
        <p:txBody>
          <a:bodyPr wrap="none" anchor="ct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endParaRPr lang="en-US" altLang="en-US" sz="2400" i="1">
              <a:solidFill>
                <a:srgbClr val="000000"/>
              </a:solidFill>
              <a:latin typeface="Arial" charset="0"/>
            </a:endParaRPr>
          </a:p>
        </p:txBody>
      </p:sp>
    </p:spTree>
    <p:extLst>
      <p:ext uri="{BB962C8B-B14F-4D97-AF65-F5344CB8AC3E}">
        <p14:creationId xmlns:p14="http://schemas.microsoft.com/office/powerpoint/2010/main" val="31440631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7" r:id="rId12"/>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3400" b="1">
          <a:solidFill>
            <a:schemeClr val="hlink"/>
          </a:solidFill>
          <a:latin typeface="+mj-lt"/>
          <a:ea typeface="+mj-ea"/>
          <a:cs typeface="+mj-cs"/>
        </a:defRPr>
      </a:lvl1pPr>
      <a:lvl2pPr algn="l" rtl="0" eaLnBrk="1" fontAlgn="base" hangingPunct="1">
        <a:spcBef>
          <a:spcPct val="0"/>
        </a:spcBef>
        <a:spcAft>
          <a:spcPct val="0"/>
        </a:spcAft>
        <a:defRPr sz="3400" b="1">
          <a:solidFill>
            <a:schemeClr val="hlink"/>
          </a:solidFill>
          <a:latin typeface="Arial" charset="0"/>
          <a:ea typeface="ＭＳ Ｐゴシック" pitchFamily="1" charset="-128"/>
        </a:defRPr>
      </a:lvl2pPr>
      <a:lvl3pPr algn="l" rtl="0" eaLnBrk="1" fontAlgn="base" hangingPunct="1">
        <a:spcBef>
          <a:spcPct val="0"/>
        </a:spcBef>
        <a:spcAft>
          <a:spcPct val="0"/>
        </a:spcAft>
        <a:defRPr sz="3400" b="1">
          <a:solidFill>
            <a:schemeClr val="hlink"/>
          </a:solidFill>
          <a:latin typeface="Arial" charset="0"/>
          <a:ea typeface="ＭＳ Ｐゴシック" pitchFamily="1" charset="-128"/>
        </a:defRPr>
      </a:lvl3pPr>
      <a:lvl4pPr algn="l" rtl="0" eaLnBrk="1" fontAlgn="base" hangingPunct="1">
        <a:spcBef>
          <a:spcPct val="0"/>
        </a:spcBef>
        <a:spcAft>
          <a:spcPct val="0"/>
        </a:spcAft>
        <a:defRPr sz="3400" b="1">
          <a:solidFill>
            <a:schemeClr val="hlink"/>
          </a:solidFill>
          <a:latin typeface="Arial" charset="0"/>
          <a:ea typeface="ＭＳ Ｐゴシック" pitchFamily="1" charset="-128"/>
        </a:defRPr>
      </a:lvl4pPr>
      <a:lvl5pPr algn="l" rtl="0" eaLnBrk="1" fontAlgn="base" hangingPunct="1">
        <a:spcBef>
          <a:spcPct val="0"/>
        </a:spcBef>
        <a:spcAft>
          <a:spcPct val="0"/>
        </a:spcAft>
        <a:defRPr sz="3400" b="1">
          <a:solidFill>
            <a:schemeClr val="hlink"/>
          </a:solidFill>
          <a:latin typeface="Arial" charset="0"/>
          <a:ea typeface="ＭＳ Ｐゴシック" pitchFamily="1" charset="-128"/>
        </a:defRPr>
      </a:lvl5pPr>
      <a:lvl6pPr marL="457200" algn="l" rtl="0" eaLnBrk="1" fontAlgn="base" hangingPunct="1">
        <a:spcBef>
          <a:spcPct val="0"/>
        </a:spcBef>
        <a:spcAft>
          <a:spcPct val="0"/>
        </a:spcAft>
        <a:defRPr sz="3400" b="1">
          <a:solidFill>
            <a:schemeClr val="hlink"/>
          </a:solidFill>
          <a:latin typeface="Arial" charset="0"/>
          <a:ea typeface="ＭＳ Ｐゴシック" pitchFamily="1" charset="-128"/>
        </a:defRPr>
      </a:lvl6pPr>
      <a:lvl7pPr marL="914400" algn="l" rtl="0" eaLnBrk="1" fontAlgn="base" hangingPunct="1">
        <a:spcBef>
          <a:spcPct val="0"/>
        </a:spcBef>
        <a:spcAft>
          <a:spcPct val="0"/>
        </a:spcAft>
        <a:defRPr sz="3400" b="1">
          <a:solidFill>
            <a:schemeClr val="hlink"/>
          </a:solidFill>
          <a:latin typeface="Arial" charset="0"/>
          <a:ea typeface="ＭＳ Ｐゴシック" pitchFamily="1" charset="-128"/>
        </a:defRPr>
      </a:lvl7pPr>
      <a:lvl8pPr marL="1371600" algn="l" rtl="0" eaLnBrk="1" fontAlgn="base" hangingPunct="1">
        <a:spcBef>
          <a:spcPct val="0"/>
        </a:spcBef>
        <a:spcAft>
          <a:spcPct val="0"/>
        </a:spcAft>
        <a:defRPr sz="3400" b="1">
          <a:solidFill>
            <a:schemeClr val="hlink"/>
          </a:solidFill>
          <a:latin typeface="Arial" charset="0"/>
          <a:ea typeface="ＭＳ Ｐゴシック" pitchFamily="1" charset="-128"/>
        </a:defRPr>
      </a:lvl8pPr>
      <a:lvl9pPr marL="1828800" algn="l" rtl="0" eaLnBrk="1" fontAlgn="base" hangingPunct="1">
        <a:spcBef>
          <a:spcPct val="0"/>
        </a:spcBef>
        <a:spcAft>
          <a:spcPct val="0"/>
        </a:spcAft>
        <a:defRPr sz="3400" b="1">
          <a:solidFill>
            <a:schemeClr val="hlink"/>
          </a:solidFill>
          <a:latin typeface="Arial" charset="0"/>
          <a:ea typeface="ＭＳ Ｐゴシック" pitchFamily="1" charset="-128"/>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0" y="939800"/>
            <a:ext cx="71104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525588" y="1981200"/>
            <a:ext cx="7110412"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42" name="Rectangle 18"/>
          <p:cNvSpPr>
            <a:spLocks noGrp="1" noChangeArrowheads="1"/>
          </p:cNvSpPr>
          <p:nvPr>
            <p:ph type="dt" sz="half" idx="2"/>
          </p:nvPr>
        </p:nvSpPr>
        <p:spPr bwMode="auto">
          <a:xfrm>
            <a:off x="7315200" y="6248400"/>
            <a:ext cx="16002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i="0">
                <a:solidFill>
                  <a:srgbClr val="B0B2B4"/>
                </a:solidFill>
                <a:latin typeface="Arial" charset="0"/>
                <a:ea typeface="ＭＳ Ｐゴシック" pitchFamily="1" charset="-128"/>
                <a:cs typeface="+mn-cs"/>
              </a:defRPr>
            </a:lvl1pPr>
          </a:lstStyle>
          <a:p>
            <a:endParaRPr lang="en-US"/>
          </a:p>
        </p:txBody>
      </p:sp>
      <p:sp>
        <p:nvSpPr>
          <p:cNvPr id="1043" name="Rectangle 19"/>
          <p:cNvSpPr>
            <a:spLocks noGrp="1" noChangeArrowheads="1"/>
          </p:cNvSpPr>
          <p:nvPr>
            <p:ph type="ftr" sz="quarter" idx="3"/>
          </p:nvPr>
        </p:nvSpPr>
        <p:spPr bwMode="auto">
          <a:xfrm>
            <a:off x="228600" y="6248400"/>
            <a:ext cx="49530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i="0">
                <a:solidFill>
                  <a:srgbClr val="B0B2B4"/>
                </a:solidFill>
                <a:latin typeface="Arial" charset="0"/>
                <a:ea typeface="ＭＳ Ｐゴシック" pitchFamily="1" charset="-128"/>
                <a:cs typeface="+mn-cs"/>
              </a:defRPr>
            </a:lvl1pPr>
          </a:lstStyle>
          <a:p>
            <a:endParaRPr lang="en-US"/>
          </a:p>
        </p:txBody>
      </p:sp>
      <p:sp>
        <p:nvSpPr>
          <p:cNvPr id="1030" name="Rectangle 41"/>
          <p:cNvSpPr>
            <a:spLocks noChangeArrowheads="1"/>
          </p:cNvSpPr>
          <p:nvPr/>
        </p:nvSpPr>
        <p:spPr bwMode="auto">
          <a:xfrm>
            <a:off x="0" y="0"/>
            <a:ext cx="9144000" cy="8048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endParaRPr lang="en-US" altLang="en-US" sz="2400" i="1">
              <a:solidFill>
                <a:srgbClr val="000000"/>
              </a:solidFill>
              <a:latin typeface="Arial" charset="0"/>
            </a:endParaRPr>
          </a:p>
        </p:txBody>
      </p:sp>
      <p:pic>
        <p:nvPicPr>
          <p:cNvPr id="1031" name="Picture 43" descr="IUwide_psd"/>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706813" y="122238"/>
            <a:ext cx="1725612"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Line 36"/>
          <p:cNvSpPr>
            <a:spLocks noChangeShapeType="1"/>
          </p:cNvSpPr>
          <p:nvPr/>
        </p:nvSpPr>
        <p:spPr bwMode="auto">
          <a:xfrm>
            <a:off x="0" y="811213"/>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1033" name="Rectangle 45"/>
          <p:cNvSpPr>
            <a:spLocks noChangeArrowheads="1"/>
          </p:cNvSpPr>
          <p:nvPr/>
        </p:nvSpPr>
        <p:spPr bwMode="auto">
          <a:xfrm>
            <a:off x="0" y="6775450"/>
            <a:ext cx="9150350" cy="825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endParaRPr lang="en-US" altLang="en-US" sz="2400" i="1">
              <a:solidFill>
                <a:srgbClr val="000000"/>
              </a:solidFill>
              <a:latin typeface="Arial" charset="0"/>
            </a:endParaRPr>
          </a:p>
        </p:txBody>
      </p:sp>
    </p:spTree>
    <p:extLst>
      <p:ext uri="{BB962C8B-B14F-4D97-AF65-F5344CB8AC3E}">
        <p14:creationId xmlns:p14="http://schemas.microsoft.com/office/powerpoint/2010/main" val="22453165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 id="2147483709" r:id="rId21"/>
    <p:sldLayoutId id="2147483710" r:id="rId22"/>
    <p:sldLayoutId id="2147483711" r:id="rId23"/>
    <p:sldLayoutId id="2147483712" r:id="rId24"/>
    <p:sldLayoutId id="2147483713" r:id="rId25"/>
    <p:sldLayoutId id="2147483714" r:id="rId26"/>
    <p:sldLayoutId id="2147483715" r:id="rId27"/>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3400" b="1">
          <a:solidFill>
            <a:schemeClr val="hlink"/>
          </a:solidFill>
          <a:latin typeface="+mj-lt"/>
          <a:ea typeface="+mj-ea"/>
          <a:cs typeface="+mj-cs"/>
        </a:defRPr>
      </a:lvl1pPr>
      <a:lvl2pPr algn="l" rtl="0" eaLnBrk="1" fontAlgn="base" hangingPunct="1">
        <a:spcBef>
          <a:spcPct val="0"/>
        </a:spcBef>
        <a:spcAft>
          <a:spcPct val="0"/>
        </a:spcAft>
        <a:defRPr sz="3400" b="1">
          <a:solidFill>
            <a:schemeClr val="hlink"/>
          </a:solidFill>
          <a:latin typeface="Arial" charset="0"/>
          <a:ea typeface="ＭＳ Ｐゴシック" pitchFamily="1" charset="-128"/>
        </a:defRPr>
      </a:lvl2pPr>
      <a:lvl3pPr algn="l" rtl="0" eaLnBrk="1" fontAlgn="base" hangingPunct="1">
        <a:spcBef>
          <a:spcPct val="0"/>
        </a:spcBef>
        <a:spcAft>
          <a:spcPct val="0"/>
        </a:spcAft>
        <a:defRPr sz="3400" b="1">
          <a:solidFill>
            <a:schemeClr val="hlink"/>
          </a:solidFill>
          <a:latin typeface="Arial" charset="0"/>
          <a:ea typeface="ＭＳ Ｐゴシック" pitchFamily="1" charset="-128"/>
        </a:defRPr>
      </a:lvl3pPr>
      <a:lvl4pPr algn="l" rtl="0" eaLnBrk="1" fontAlgn="base" hangingPunct="1">
        <a:spcBef>
          <a:spcPct val="0"/>
        </a:spcBef>
        <a:spcAft>
          <a:spcPct val="0"/>
        </a:spcAft>
        <a:defRPr sz="3400" b="1">
          <a:solidFill>
            <a:schemeClr val="hlink"/>
          </a:solidFill>
          <a:latin typeface="Arial" charset="0"/>
          <a:ea typeface="ＭＳ Ｐゴシック" pitchFamily="1" charset="-128"/>
        </a:defRPr>
      </a:lvl4pPr>
      <a:lvl5pPr algn="l" rtl="0" eaLnBrk="1" fontAlgn="base" hangingPunct="1">
        <a:spcBef>
          <a:spcPct val="0"/>
        </a:spcBef>
        <a:spcAft>
          <a:spcPct val="0"/>
        </a:spcAft>
        <a:defRPr sz="3400" b="1">
          <a:solidFill>
            <a:schemeClr val="hlink"/>
          </a:solidFill>
          <a:latin typeface="Arial" charset="0"/>
          <a:ea typeface="ＭＳ Ｐゴシック" pitchFamily="1" charset="-128"/>
        </a:defRPr>
      </a:lvl5pPr>
      <a:lvl6pPr marL="457200" algn="l" rtl="0" eaLnBrk="1" fontAlgn="base" hangingPunct="1">
        <a:spcBef>
          <a:spcPct val="0"/>
        </a:spcBef>
        <a:spcAft>
          <a:spcPct val="0"/>
        </a:spcAft>
        <a:defRPr sz="3400" b="1">
          <a:solidFill>
            <a:schemeClr val="hlink"/>
          </a:solidFill>
          <a:latin typeface="Arial" charset="0"/>
          <a:ea typeface="ＭＳ Ｐゴシック" pitchFamily="1" charset="-128"/>
        </a:defRPr>
      </a:lvl6pPr>
      <a:lvl7pPr marL="914400" algn="l" rtl="0" eaLnBrk="1" fontAlgn="base" hangingPunct="1">
        <a:spcBef>
          <a:spcPct val="0"/>
        </a:spcBef>
        <a:spcAft>
          <a:spcPct val="0"/>
        </a:spcAft>
        <a:defRPr sz="3400" b="1">
          <a:solidFill>
            <a:schemeClr val="hlink"/>
          </a:solidFill>
          <a:latin typeface="Arial" charset="0"/>
          <a:ea typeface="ＭＳ Ｐゴシック" pitchFamily="1" charset="-128"/>
        </a:defRPr>
      </a:lvl7pPr>
      <a:lvl8pPr marL="1371600" algn="l" rtl="0" eaLnBrk="1" fontAlgn="base" hangingPunct="1">
        <a:spcBef>
          <a:spcPct val="0"/>
        </a:spcBef>
        <a:spcAft>
          <a:spcPct val="0"/>
        </a:spcAft>
        <a:defRPr sz="3400" b="1">
          <a:solidFill>
            <a:schemeClr val="hlink"/>
          </a:solidFill>
          <a:latin typeface="Arial" charset="0"/>
          <a:ea typeface="ＭＳ Ｐゴシック" pitchFamily="1" charset="-128"/>
        </a:defRPr>
      </a:lvl8pPr>
      <a:lvl9pPr marL="1828800" algn="l" rtl="0" eaLnBrk="1" fontAlgn="base" hangingPunct="1">
        <a:spcBef>
          <a:spcPct val="0"/>
        </a:spcBef>
        <a:spcAft>
          <a:spcPct val="0"/>
        </a:spcAft>
        <a:defRPr sz="3400" b="1">
          <a:solidFill>
            <a:schemeClr val="hlink"/>
          </a:solidFill>
          <a:latin typeface="Arial" charset="0"/>
          <a:ea typeface="ＭＳ Ｐゴシック" pitchFamily="1" charset="-128"/>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0" y="939800"/>
            <a:ext cx="71104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525588" y="1981200"/>
            <a:ext cx="7110412"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42" name="Rectangle 18"/>
          <p:cNvSpPr>
            <a:spLocks noGrp="1" noChangeArrowheads="1"/>
          </p:cNvSpPr>
          <p:nvPr>
            <p:ph type="dt" sz="half" idx="2"/>
          </p:nvPr>
        </p:nvSpPr>
        <p:spPr bwMode="auto">
          <a:xfrm>
            <a:off x="7315200" y="6248400"/>
            <a:ext cx="16002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i="0">
                <a:solidFill>
                  <a:srgbClr val="B0B2B4"/>
                </a:solidFill>
                <a:latin typeface="Arial" charset="0"/>
                <a:ea typeface="ＭＳ Ｐゴシック" pitchFamily="1" charset="-128"/>
                <a:cs typeface="+mn-cs"/>
              </a:defRPr>
            </a:lvl1pPr>
          </a:lstStyle>
          <a:p>
            <a:endParaRPr lang="en-US"/>
          </a:p>
        </p:txBody>
      </p:sp>
      <p:sp>
        <p:nvSpPr>
          <p:cNvPr id="1043" name="Rectangle 19"/>
          <p:cNvSpPr>
            <a:spLocks noGrp="1" noChangeArrowheads="1"/>
          </p:cNvSpPr>
          <p:nvPr>
            <p:ph type="ftr" sz="quarter" idx="3"/>
          </p:nvPr>
        </p:nvSpPr>
        <p:spPr bwMode="auto">
          <a:xfrm>
            <a:off x="228600" y="6248400"/>
            <a:ext cx="49530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i="0">
                <a:solidFill>
                  <a:srgbClr val="B0B2B4"/>
                </a:solidFill>
                <a:latin typeface="Arial" charset="0"/>
                <a:ea typeface="ＭＳ Ｐゴシック" pitchFamily="1" charset="-128"/>
                <a:cs typeface="+mn-cs"/>
              </a:defRPr>
            </a:lvl1pPr>
          </a:lstStyle>
          <a:p>
            <a:endParaRPr lang="en-US"/>
          </a:p>
        </p:txBody>
      </p:sp>
      <p:sp>
        <p:nvSpPr>
          <p:cNvPr id="1030" name="Rectangle 41"/>
          <p:cNvSpPr>
            <a:spLocks noChangeArrowheads="1"/>
          </p:cNvSpPr>
          <p:nvPr/>
        </p:nvSpPr>
        <p:spPr bwMode="auto">
          <a:xfrm>
            <a:off x="0" y="0"/>
            <a:ext cx="9144000" cy="8048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endParaRPr lang="en-US" altLang="en-US" sz="2400" i="1">
              <a:solidFill>
                <a:srgbClr val="000000"/>
              </a:solidFill>
              <a:latin typeface="Arial" charset="0"/>
            </a:endParaRPr>
          </a:p>
        </p:txBody>
      </p:sp>
      <p:pic>
        <p:nvPicPr>
          <p:cNvPr id="1031" name="Picture 43" descr="IUwide_psd"/>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706813" y="122238"/>
            <a:ext cx="1725612"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Line 36"/>
          <p:cNvSpPr>
            <a:spLocks noChangeShapeType="1"/>
          </p:cNvSpPr>
          <p:nvPr/>
        </p:nvSpPr>
        <p:spPr bwMode="auto">
          <a:xfrm>
            <a:off x="0" y="811213"/>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1033" name="Rectangle 45"/>
          <p:cNvSpPr>
            <a:spLocks noChangeArrowheads="1"/>
          </p:cNvSpPr>
          <p:nvPr/>
        </p:nvSpPr>
        <p:spPr bwMode="auto">
          <a:xfrm>
            <a:off x="0" y="6775450"/>
            <a:ext cx="9150350" cy="825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endParaRPr lang="en-US" altLang="en-US" sz="2400" i="1">
              <a:solidFill>
                <a:srgbClr val="000000"/>
              </a:solidFill>
              <a:latin typeface="Arial" charset="0"/>
            </a:endParaRPr>
          </a:p>
        </p:txBody>
      </p:sp>
    </p:spTree>
    <p:extLst>
      <p:ext uri="{BB962C8B-B14F-4D97-AF65-F5344CB8AC3E}">
        <p14:creationId xmlns:p14="http://schemas.microsoft.com/office/powerpoint/2010/main" val="1274389210"/>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9" r:id="rId12"/>
    <p:sldLayoutId id="2147483730" r:id="rId13"/>
    <p:sldLayoutId id="2147483731" r:id="rId14"/>
    <p:sldLayoutId id="2147483732" r:id="rId15"/>
    <p:sldLayoutId id="2147483733" r:id="rId16"/>
    <p:sldLayoutId id="2147483734" r:id="rId17"/>
    <p:sldLayoutId id="2147483735" r:id="rId18"/>
    <p:sldLayoutId id="2147483736" r:id="rId19"/>
    <p:sldLayoutId id="2147483737" r:id="rId20"/>
    <p:sldLayoutId id="2147483738" r:id="rId21"/>
    <p:sldLayoutId id="2147483739" r:id="rId22"/>
    <p:sldLayoutId id="2147483740" r:id="rId23"/>
    <p:sldLayoutId id="2147483741" r:id="rId24"/>
    <p:sldLayoutId id="2147483742" r:id="rId25"/>
    <p:sldLayoutId id="2147483743" r:id="rId26"/>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3400" b="1">
          <a:solidFill>
            <a:schemeClr val="hlink"/>
          </a:solidFill>
          <a:latin typeface="+mj-lt"/>
          <a:ea typeface="+mj-ea"/>
          <a:cs typeface="+mj-cs"/>
        </a:defRPr>
      </a:lvl1pPr>
      <a:lvl2pPr algn="l" rtl="0" eaLnBrk="1" fontAlgn="base" hangingPunct="1">
        <a:spcBef>
          <a:spcPct val="0"/>
        </a:spcBef>
        <a:spcAft>
          <a:spcPct val="0"/>
        </a:spcAft>
        <a:defRPr sz="3400" b="1">
          <a:solidFill>
            <a:schemeClr val="hlink"/>
          </a:solidFill>
          <a:latin typeface="Arial" charset="0"/>
          <a:ea typeface="ＭＳ Ｐゴシック" pitchFamily="1" charset="-128"/>
        </a:defRPr>
      </a:lvl2pPr>
      <a:lvl3pPr algn="l" rtl="0" eaLnBrk="1" fontAlgn="base" hangingPunct="1">
        <a:spcBef>
          <a:spcPct val="0"/>
        </a:spcBef>
        <a:spcAft>
          <a:spcPct val="0"/>
        </a:spcAft>
        <a:defRPr sz="3400" b="1">
          <a:solidFill>
            <a:schemeClr val="hlink"/>
          </a:solidFill>
          <a:latin typeface="Arial" charset="0"/>
          <a:ea typeface="ＭＳ Ｐゴシック" pitchFamily="1" charset="-128"/>
        </a:defRPr>
      </a:lvl3pPr>
      <a:lvl4pPr algn="l" rtl="0" eaLnBrk="1" fontAlgn="base" hangingPunct="1">
        <a:spcBef>
          <a:spcPct val="0"/>
        </a:spcBef>
        <a:spcAft>
          <a:spcPct val="0"/>
        </a:spcAft>
        <a:defRPr sz="3400" b="1">
          <a:solidFill>
            <a:schemeClr val="hlink"/>
          </a:solidFill>
          <a:latin typeface="Arial" charset="0"/>
          <a:ea typeface="ＭＳ Ｐゴシック" pitchFamily="1" charset="-128"/>
        </a:defRPr>
      </a:lvl4pPr>
      <a:lvl5pPr algn="l" rtl="0" eaLnBrk="1" fontAlgn="base" hangingPunct="1">
        <a:spcBef>
          <a:spcPct val="0"/>
        </a:spcBef>
        <a:spcAft>
          <a:spcPct val="0"/>
        </a:spcAft>
        <a:defRPr sz="3400" b="1">
          <a:solidFill>
            <a:schemeClr val="hlink"/>
          </a:solidFill>
          <a:latin typeface="Arial" charset="0"/>
          <a:ea typeface="ＭＳ Ｐゴシック" pitchFamily="1" charset="-128"/>
        </a:defRPr>
      </a:lvl5pPr>
      <a:lvl6pPr marL="457200" algn="l" rtl="0" eaLnBrk="1" fontAlgn="base" hangingPunct="1">
        <a:spcBef>
          <a:spcPct val="0"/>
        </a:spcBef>
        <a:spcAft>
          <a:spcPct val="0"/>
        </a:spcAft>
        <a:defRPr sz="3400" b="1">
          <a:solidFill>
            <a:schemeClr val="hlink"/>
          </a:solidFill>
          <a:latin typeface="Arial" charset="0"/>
          <a:ea typeface="ＭＳ Ｐゴシック" pitchFamily="1" charset="-128"/>
        </a:defRPr>
      </a:lvl6pPr>
      <a:lvl7pPr marL="914400" algn="l" rtl="0" eaLnBrk="1" fontAlgn="base" hangingPunct="1">
        <a:spcBef>
          <a:spcPct val="0"/>
        </a:spcBef>
        <a:spcAft>
          <a:spcPct val="0"/>
        </a:spcAft>
        <a:defRPr sz="3400" b="1">
          <a:solidFill>
            <a:schemeClr val="hlink"/>
          </a:solidFill>
          <a:latin typeface="Arial" charset="0"/>
          <a:ea typeface="ＭＳ Ｐゴシック" pitchFamily="1" charset="-128"/>
        </a:defRPr>
      </a:lvl7pPr>
      <a:lvl8pPr marL="1371600" algn="l" rtl="0" eaLnBrk="1" fontAlgn="base" hangingPunct="1">
        <a:spcBef>
          <a:spcPct val="0"/>
        </a:spcBef>
        <a:spcAft>
          <a:spcPct val="0"/>
        </a:spcAft>
        <a:defRPr sz="3400" b="1">
          <a:solidFill>
            <a:schemeClr val="hlink"/>
          </a:solidFill>
          <a:latin typeface="Arial" charset="0"/>
          <a:ea typeface="ＭＳ Ｐゴシック" pitchFamily="1" charset="-128"/>
        </a:defRPr>
      </a:lvl8pPr>
      <a:lvl9pPr marL="1828800" algn="l" rtl="0" eaLnBrk="1" fontAlgn="base" hangingPunct="1">
        <a:spcBef>
          <a:spcPct val="0"/>
        </a:spcBef>
        <a:spcAft>
          <a:spcPct val="0"/>
        </a:spcAft>
        <a:defRPr sz="3400" b="1">
          <a:solidFill>
            <a:schemeClr val="hlink"/>
          </a:solidFill>
          <a:latin typeface="Arial" charset="0"/>
          <a:ea typeface="ＭＳ Ｐゴシック" pitchFamily="1" charset="-128"/>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8.tmp"/><Relationship Id="rId7" Type="http://schemas.microsoft.com/office/2007/relationships/hdphoto" Target="../media/hdphoto1.wdp"/><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png"/><Relationship Id="rId9" Type="http://schemas.openxmlformats.org/officeDocument/2006/relationships/image" Target="../media/image23.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microsoft.com/office/2007/relationships/hdphoto" Target="../media/hdphoto2.wdp"/><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audio" Target="../media/media1.wav"/><Relationship Id="rId1" Type="http://schemas.microsoft.com/office/2007/relationships/media" Target="../media/media1.wav"/><Relationship Id="rId6" Type="http://schemas.microsoft.com/office/2007/relationships/hdphoto" Target="../media/hdphoto3.wdp"/><Relationship Id="rId5" Type="http://schemas.openxmlformats.org/officeDocument/2006/relationships/image" Target="../media/image27.pn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notesSlide" Target="../notesSlides/notesSlide22.xml"/><Relationship Id="rId1" Type="http://schemas.openxmlformats.org/officeDocument/2006/relationships/slideLayout" Target="../slideLayouts/slideLayout16.xml"/><Relationship Id="rId5" Type="http://schemas.openxmlformats.org/officeDocument/2006/relationships/image" Target="../media/image30.tmp"/><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5.xml"/><Relationship Id="rId1" Type="http://schemas.openxmlformats.org/officeDocument/2006/relationships/slideLayout" Target="../slideLayouts/slideLayout14.xml"/><Relationship Id="rId4" Type="http://schemas.openxmlformats.org/officeDocument/2006/relationships/image" Target="../media/image32.jpeg"/></Relationships>
</file>

<file path=ppt/slides/_rels/slide26.xml.rels><?xml version="1.0" encoding="UTF-8" standalone="yes"?>
<Relationships xmlns="http://schemas.openxmlformats.org/package/2006/relationships"><Relationship Id="rId3" Type="http://schemas.openxmlformats.org/officeDocument/2006/relationships/image" Target="../media/image33.tiff"/><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20.xml"/><Relationship Id="rId5" Type="http://schemas.openxmlformats.org/officeDocument/2006/relationships/image" Target="../media/image37.jpeg"/><Relationship Id="rId4" Type="http://schemas.openxmlformats.org/officeDocument/2006/relationships/image" Target="../media/image36.jpeg"/></Relationships>
</file>

<file path=ppt/slides/_rels/slide34.xml.rels><?xml version="1.0" encoding="UTF-8" standalone="yes"?>
<Relationships xmlns="http://schemas.openxmlformats.org/package/2006/relationships"><Relationship Id="rId8" Type="http://schemas.openxmlformats.org/officeDocument/2006/relationships/audio" Target="../media/media5.WAV"/><Relationship Id="rId13" Type="http://schemas.openxmlformats.org/officeDocument/2006/relationships/image" Target="../media/image25.jpeg"/><Relationship Id="rId3" Type="http://schemas.microsoft.com/office/2007/relationships/media" Target="../media/media3.WAV"/><Relationship Id="rId7" Type="http://schemas.microsoft.com/office/2007/relationships/media" Target="../media/media5.WAV"/><Relationship Id="rId12" Type="http://schemas.openxmlformats.org/officeDocument/2006/relationships/notesSlide" Target="../notesSlides/notesSlide34.xml"/><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audio" Target="../media/media4.WAV"/><Relationship Id="rId11" Type="http://schemas.openxmlformats.org/officeDocument/2006/relationships/slideLayout" Target="../slideLayouts/slideLayout17.xml"/><Relationship Id="rId5" Type="http://schemas.microsoft.com/office/2007/relationships/media" Target="../media/media4.WAV"/><Relationship Id="rId15" Type="http://schemas.openxmlformats.org/officeDocument/2006/relationships/image" Target="../media/image39.png"/><Relationship Id="rId10" Type="http://schemas.openxmlformats.org/officeDocument/2006/relationships/audio" Target="../media/media6.WAV"/><Relationship Id="rId4" Type="http://schemas.openxmlformats.org/officeDocument/2006/relationships/audio" Target="../media/media3.WAV"/><Relationship Id="rId9" Type="http://schemas.microsoft.com/office/2007/relationships/media" Target="../media/media6.WAV"/><Relationship Id="rId14" Type="http://schemas.openxmlformats.org/officeDocument/2006/relationships/image" Target="../media/image38.png"/></Relationships>
</file>

<file path=ppt/slides/_rels/slide3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7.xml"/><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7.xml"/><Relationship Id="rId1" Type="http://schemas.openxmlformats.org/officeDocument/2006/relationships/slideLayout" Target="../slideLayouts/slideLayout14.xml"/><Relationship Id="rId4" Type="http://schemas.openxmlformats.org/officeDocument/2006/relationships/image" Target="../media/image32.jpe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1.xml"/><Relationship Id="rId1" Type="http://schemas.openxmlformats.org/officeDocument/2006/relationships/slideLayout" Target="../slideLayouts/slideLayout13.xml"/><Relationship Id="rId4" Type="http://schemas.openxmlformats.org/officeDocument/2006/relationships/image" Target="../media/image45.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hyperlink" Target="http://www.iub.edu/~psyling/" TargetMode="External"/><Relationship Id="rId7" Type="http://schemas.openxmlformats.org/officeDocument/2006/relationships/image" Target="../media/image49.jpeg"/><Relationship Id="rId2" Type="http://schemas.openxmlformats.org/officeDocument/2006/relationships/notesSlide" Target="../notesSlides/notesSlide56.xml"/><Relationship Id="rId1" Type="http://schemas.openxmlformats.org/officeDocument/2006/relationships/slideLayout" Target="../slideLayouts/slideLayout14.xml"/><Relationship Id="rId6" Type="http://schemas.openxmlformats.org/officeDocument/2006/relationships/image" Target="../media/image48.png"/><Relationship Id="rId5" Type="http://schemas.openxmlformats.org/officeDocument/2006/relationships/image" Target="../media/image4.jpeg"/><Relationship Id="rId4" Type="http://schemas.openxmlformats.org/officeDocument/2006/relationships/image" Target="../media/image7.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hyperlink" Target="http://www.isca-speech.org/archive/interspeech_2005" TargetMode="External"/><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2423696"/>
            <a:ext cx="9144000" cy="2224504"/>
          </a:xfrm>
        </p:spPr>
        <p:txBody>
          <a:bodyPr>
            <a:normAutofit fontScale="90000"/>
          </a:bodyPr>
          <a:lstStyle/>
          <a:p>
            <a:r>
              <a:rPr lang="en-US" dirty="0"/>
              <a:t>“A psycholinguist walks into a classroom…”: </a:t>
            </a:r>
            <a:r>
              <a:rPr lang="en-US" dirty="0" smtClean="0"/>
              <a:t/>
            </a:r>
            <a:br>
              <a:rPr lang="en-US" dirty="0" smtClean="0"/>
            </a:br>
            <a:r>
              <a:rPr lang="en-US" sz="4000" dirty="0" smtClean="0"/>
              <a:t>A </a:t>
            </a:r>
            <a:r>
              <a:rPr lang="en-US" sz="4000" dirty="0"/>
              <a:t>road-map for bridging research and practice in pronunciation teaching</a:t>
            </a:r>
            <a:endParaRPr lang="en-US" dirty="0"/>
          </a:p>
        </p:txBody>
      </p:sp>
      <p:sp>
        <p:nvSpPr>
          <p:cNvPr id="5" name="Subtitle 4"/>
          <p:cNvSpPr>
            <a:spLocks noGrp="1"/>
          </p:cNvSpPr>
          <p:nvPr>
            <p:ph type="subTitle" idx="1"/>
          </p:nvPr>
        </p:nvSpPr>
        <p:spPr>
          <a:xfrm>
            <a:off x="1371600" y="4953000"/>
            <a:ext cx="6400800" cy="728664"/>
          </a:xfrm>
        </p:spPr>
        <p:txBody>
          <a:bodyPr>
            <a:normAutofit fontScale="70000" lnSpcReduction="20000"/>
          </a:bodyPr>
          <a:lstStyle/>
          <a:p>
            <a:r>
              <a:rPr lang="en-US" dirty="0" smtClean="0"/>
              <a:t>Isabelle Darcy</a:t>
            </a:r>
          </a:p>
          <a:p>
            <a:r>
              <a:rPr lang="en-US" dirty="0" smtClean="0"/>
              <a:t>Indiana University</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2428875"/>
          </a:xfrm>
          <a:prstGeom prst="rect">
            <a:avLst/>
          </a:prstGeom>
        </p:spPr>
      </p:pic>
      <p:sp>
        <p:nvSpPr>
          <p:cNvPr id="7" name="Rectangle 6"/>
          <p:cNvSpPr/>
          <p:nvPr/>
        </p:nvSpPr>
        <p:spPr>
          <a:xfrm>
            <a:off x="3372827" y="0"/>
            <a:ext cx="2373983" cy="1077218"/>
          </a:xfrm>
          <a:prstGeom prst="rect">
            <a:avLst/>
          </a:prstGeom>
        </p:spPr>
        <p:txBody>
          <a:bodyPr wrap="none">
            <a:spAutoFit/>
          </a:bodyPr>
          <a:lstStyle/>
          <a:p>
            <a:pPr algn="ctr"/>
            <a:r>
              <a:rPr lang="en-US" sz="3200" dirty="0">
                <a:solidFill>
                  <a:schemeClr val="bg1"/>
                </a:solidFill>
              </a:rPr>
              <a:t>PSLLT </a:t>
            </a:r>
            <a:r>
              <a:rPr lang="en-US" sz="3200" dirty="0" smtClean="0">
                <a:solidFill>
                  <a:schemeClr val="bg1"/>
                </a:solidFill>
              </a:rPr>
              <a:t>2017</a:t>
            </a:r>
          </a:p>
          <a:p>
            <a:pPr algn="ctr"/>
            <a:r>
              <a:rPr lang="en-US" sz="3200" dirty="0" smtClean="0">
                <a:solidFill>
                  <a:schemeClr val="bg1"/>
                </a:solidFill>
              </a:rPr>
              <a:t>Salt Lake City</a:t>
            </a:r>
            <a:endParaRPr lang="en-US" sz="3200" dirty="0">
              <a:solidFill>
                <a:schemeClr val="bg1"/>
              </a:solidFill>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172075"/>
            <a:ext cx="1743075" cy="1685925"/>
          </a:xfrm>
          <a:prstGeom prst="rect">
            <a:avLst/>
          </a:prstGeom>
        </p:spPr>
      </p:pic>
      <p:pic>
        <p:nvPicPr>
          <p:cNvPr id="9" name="Picture 8" descr="Screen Clippi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95400" y="5995585"/>
            <a:ext cx="1751903" cy="385267"/>
          </a:xfrm>
          <a:prstGeom prst="rect">
            <a:avLst/>
          </a:prstGeom>
        </p:spPr>
      </p:pic>
      <p:pic>
        <p:nvPicPr>
          <p:cNvPr id="10" name="Picture 9" descr="SLS logo.jpg"/>
          <p:cNvPicPr>
            <a:picLocks noChangeAspect="1"/>
          </p:cNvPicPr>
          <p:nvPr/>
        </p:nvPicPr>
        <p:blipFill rotWithShape="1">
          <a:blip r:embed="rId6" cstate="print"/>
          <a:srcRect t="11283" b="9732"/>
          <a:stretch/>
        </p:blipFill>
        <p:spPr>
          <a:xfrm>
            <a:off x="4559818" y="5777345"/>
            <a:ext cx="2755900" cy="1066800"/>
          </a:xfrm>
          <a:prstGeom prst="rect">
            <a:avLst/>
          </a:prstGeom>
        </p:spPr>
      </p:pic>
      <p:pic>
        <p:nvPicPr>
          <p:cNvPr id="11" name="Picture 10"/>
          <p:cNvPicPr>
            <a:picLocks noChangeAspect="1"/>
          </p:cNvPicPr>
          <p:nvPr/>
        </p:nvPicPr>
        <p:blipFill rotWithShape="1">
          <a:blip r:embed="rId7" cstate="print">
            <a:extLst>
              <a:ext uri="{28A0092B-C50C-407E-A947-70E740481C1C}">
                <a14:useLocalDpi xmlns:a14="http://schemas.microsoft.com/office/drawing/2010/main" val="0"/>
              </a:ext>
            </a:extLst>
          </a:blip>
          <a:srcRect l="1985" r="1985"/>
          <a:stretch/>
        </p:blipFill>
        <p:spPr>
          <a:xfrm flipH="1">
            <a:off x="7304111" y="5052926"/>
            <a:ext cx="1839889" cy="1805074"/>
          </a:xfrm>
          <a:prstGeom prst="rect">
            <a:avLst/>
          </a:prstGeom>
          <a:effectLst/>
        </p:spPr>
      </p:pic>
    </p:spTree>
    <p:extLst>
      <p:ext uri="{BB962C8B-B14F-4D97-AF65-F5344CB8AC3E}">
        <p14:creationId xmlns:p14="http://schemas.microsoft.com/office/powerpoint/2010/main" val="953644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“Language is sound”</a:t>
            </a:r>
            <a:br>
              <a:rPr lang="en-US" dirty="0"/>
            </a:br>
            <a:r>
              <a:rPr lang="en-US" sz="2800" dirty="0"/>
              <a:t>Pronunciation </a:t>
            </a:r>
            <a:r>
              <a:rPr lang="en-US" sz="2800" dirty="0" smtClean="0"/>
              <a:t>is indissociable from the rest of language behavior</a:t>
            </a:r>
            <a:endParaRPr lang="en-US" dirty="0"/>
          </a:p>
        </p:txBody>
      </p:sp>
      <p:sp>
        <p:nvSpPr>
          <p:cNvPr id="3" name="Content Placeholder 2"/>
          <p:cNvSpPr>
            <a:spLocks noGrp="1"/>
          </p:cNvSpPr>
          <p:nvPr>
            <p:ph idx="1"/>
          </p:nvPr>
        </p:nvSpPr>
        <p:spPr>
          <a:xfrm>
            <a:off x="457200" y="2514600"/>
            <a:ext cx="4191000" cy="3505200"/>
          </a:xfrm>
        </p:spPr>
        <p:txBody>
          <a:bodyPr>
            <a:normAutofit/>
          </a:bodyPr>
          <a:lstStyle/>
          <a:p>
            <a:r>
              <a:rPr lang="en-US" sz="2400" dirty="0" smtClean="0">
                <a:latin typeface="Calibri" panose="020F0502020204030204" pitchFamily="34" charset="0"/>
              </a:rPr>
              <a:t>To make the language come alive requires the behaviors related to listening, speaking, reading and writing</a:t>
            </a:r>
          </a:p>
          <a:p>
            <a:r>
              <a:rPr lang="en-US" sz="2400" b="1" dirty="0" smtClean="0">
                <a:latin typeface="Calibri" panose="020F0502020204030204" pitchFamily="34" charset="0"/>
              </a:rPr>
              <a:t>Phonological</a:t>
            </a:r>
            <a:r>
              <a:rPr lang="en-US" sz="2400" dirty="0" smtClean="0">
                <a:latin typeface="Calibri" panose="020F0502020204030204" pitchFamily="34" charset="0"/>
              </a:rPr>
              <a:t>,  lexical, </a:t>
            </a:r>
            <a:r>
              <a:rPr lang="en-US" sz="2400" dirty="0">
                <a:latin typeface="Calibri" panose="020F0502020204030204" pitchFamily="34" charset="0"/>
              </a:rPr>
              <a:t>and </a:t>
            </a:r>
            <a:r>
              <a:rPr lang="en-US" sz="2400" dirty="0" smtClean="0">
                <a:latin typeface="Calibri" panose="020F0502020204030204" pitchFamily="34" charset="0"/>
              </a:rPr>
              <a:t>structural knowledge lie at the heart of the language</a:t>
            </a:r>
          </a:p>
        </p:txBody>
      </p:sp>
      <p:pic>
        <p:nvPicPr>
          <p:cNvPr id="2050" name="Picture 2" descr="http://photos1.blogger.com/blogger2/3471/3977/320/componen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209800"/>
            <a:ext cx="4298460" cy="41910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914400" y="6107668"/>
            <a:ext cx="7315200" cy="369332"/>
          </a:xfrm>
          <a:prstGeom prst="rect">
            <a:avLst/>
          </a:prstGeom>
          <a:solidFill>
            <a:schemeClr val="bg2">
              <a:lumMod val="60000"/>
              <a:lumOff val="40000"/>
            </a:schemeClr>
          </a:solidFill>
        </p:spPr>
        <p:txBody>
          <a:bodyPr wrap="square">
            <a:spAutoFit/>
          </a:bodyPr>
          <a:lstStyle/>
          <a:p>
            <a:pPr algn="ctr"/>
            <a:r>
              <a:rPr lang="en-US" dirty="0">
                <a:solidFill>
                  <a:srgbClr val="000000">
                    <a:lumMod val="65000"/>
                    <a:lumOff val="35000"/>
                  </a:srgbClr>
                </a:solidFill>
              </a:rPr>
              <a:t>http://languageinstinct.blogspot.com/2006/09/what-is-clt.html</a:t>
            </a:r>
          </a:p>
        </p:txBody>
      </p:sp>
    </p:spTree>
    <p:extLst>
      <p:ext uri="{BB962C8B-B14F-4D97-AF65-F5344CB8AC3E}">
        <p14:creationId xmlns:p14="http://schemas.microsoft.com/office/powerpoint/2010/main" val="16115198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9800"/>
            <a:ext cx="8177213" cy="736600"/>
          </a:xfrm>
        </p:spPr>
        <p:txBody>
          <a:bodyPr/>
          <a:lstStyle/>
          <a:p>
            <a:r>
              <a:rPr lang="en-US" dirty="0" smtClean="0"/>
              <a:t>And that’s how…</a:t>
            </a:r>
            <a:endParaRPr lang="en-US" dirty="0"/>
          </a:p>
        </p:txBody>
      </p:sp>
      <p:sp>
        <p:nvSpPr>
          <p:cNvPr id="5" name="TextBox 4"/>
          <p:cNvSpPr txBox="1"/>
          <p:nvPr/>
        </p:nvSpPr>
        <p:spPr>
          <a:xfrm>
            <a:off x="5943600" y="838200"/>
            <a:ext cx="3200400" cy="584775"/>
          </a:xfrm>
          <a:prstGeom prst="rect">
            <a:avLst/>
          </a:prstGeom>
          <a:noFill/>
        </p:spPr>
        <p:txBody>
          <a:bodyPr wrap="square" rtlCol="0">
            <a:spAutoFit/>
          </a:bodyPr>
          <a:lstStyle/>
          <a:p>
            <a:pPr algn="r"/>
            <a:r>
              <a:rPr lang="en-US" sz="1600" dirty="0" smtClean="0">
                <a:solidFill>
                  <a:srgbClr val="FFFFFF">
                    <a:lumMod val="50000"/>
                  </a:srgbClr>
                </a:solidFill>
                <a:latin typeface="Calibri" panose="020F0502020204030204" pitchFamily="34" charset="0"/>
              </a:rPr>
              <a:t>Picture: Courtesy of Ryan </a:t>
            </a:r>
            <a:r>
              <a:rPr lang="en-US" sz="1600" dirty="0" err="1" smtClean="0">
                <a:solidFill>
                  <a:srgbClr val="FFFFFF">
                    <a:lumMod val="50000"/>
                  </a:srgbClr>
                </a:solidFill>
                <a:latin typeface="Calibri" panose="020F0502020204030204" pitchFamily="34" charset="0"/>
              </a:rPr>
              <a:t>Lidster</a:t>
            </a:r>
            <a:r>
              <a:rPr lang="en-US" sz="1600" dirty="0" smtClean="0">
                <a:solidFill>
                  <a:srgbClr val="FFFFFF">
                    <a:lumMod val="50000"/>
                  </a:srgbClr>
                </a:solidFill>
                <a:latin typeface="Calibri" panose="020F0502020204030204" pitchFamily="34" charset="0"/>
              </a:rPr>
              <a:t>; taken in Jerusalem</a:t>
            </a:r>
            <a:endParaRPr lang="en-US" sz="1600" dirty="0">
              <a:solidFill>
                <a:srgbClr val="FFFFFF">
                  <a:lumMod val="50000"/>
                </a:srgbClr>
              </a:solidFill>
              <a:latin typeface="Calibri" panose="020F0502020204030204" pitchFamily="34" charset="0"/>
            </a:endParaRP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37835" y="1600200"/>
            <a:ext cx="6068330" cy="4525963"/>
          </a:xfrm>
        </p:spPr>
      </p:pic>
      <p:pic>
        <p:nvPicPr>
          <p:cNvPr id="8" name="Picture 7"/>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28800" y="4737100"/>
            <a:ext cx="6078154" cy="1557338"/>
          </a:xfrm>
          <a:prstGeom prst="rect">
            <a:avLst/>
          </a:prstGeom>
          <a:effectLst>
            <a:innerShdw blurRad="63500" dist="50800" dir="16200000">
              <a:prstClr val="black">
                <a:alpha val="50000"/>
              </a:prstClr>
            </a:innerShdw>
          </a:effectLst>
        </p:spPr>
      </p:pic>
      <p:grpSp>
        <p:nvGrpSpPr>
          <p:cNvPr id="9" name="Group 8"/>
          <p:cNvGrpSpPr/>
          <p:nvPr/>
        </p:nvGrpSpPr>
        <p:grpSpPr>
          <a:xfrm>
            <a:off x="4867877" y="3200399"/>
            <a:ext cx="4047523" cy="1981200"/>
            <a:chOff x="4925515" y="3200400"/>
            <a:chExt cx="3989885" cy="1801090"/>
          </a:xfrm>
        </p:grpSpPr>
        <p:cxnSp>
          <p:nvCxnSpPr>
            <p:cNvPr id="6" name="Straight Arrow Connector 5"/>
            <p:cNvCxnSpPr/>
            <p:nvPr/>
          </p:nvCxnSpPr>
          <p:spPr bwMode="auto">
            <a:xfrm flipH="1">
              <a:off x="4925515" y="3523565"/>
              <a:ext cx="1322885" cy="1477925"/>
            </a:xfrm>
            <a:prstGeom prst="straightConnector1">
              <a:avLst/>
            </a:prstGeom>
            <a:solidFill>
              <a:schemeClr val="accent1"/>
            </a:solidFill>
            <a:ln w="76200" cap="flat" cmpd="sng" algn="ctr">
              <a:solidFill>
                <a:schemeClr val="bg1"/>
              </a:solidFill>
              <a:prstDash val="solid"/>
              <a:round/>
              <a:headEnd type="none" w="med" len="med"/>
              <a:tailEnd type="arrow"/>
            </a:ln>
            <a:effectLst/>
          </p:spPr>
        </p:cxnSp>
        <p:sp>
          <p:nvSpPr>
            <p:cNvPr id="3" name="TextBox 2"/>
            <p:cNvSpPr txBox="1"/>
            <p:nvPr/>
          </p:nvSpPr>
          <p:spPr>
            <a:xfrm>
              <a:off x="6019800" y="3200400"/>
              <a:ext cx="2895600" cy="923330"/>
            </a:xfrm>
            <a:prstGeom prst="rect">
              <a:avLst/>
            </a:prstGeom>
            <a:solidFill>
              <a:schemeClr val="bg1"/>
            </a:solidFill>
            <a:ln>
              <a:solidFill>
                <a:srgbClr val="C00000"/>
              </a:solidFill>
            </a:ln>
          </p:spPr>
          <p:txBody>
            <a:bodyPr wrap="square" rtlCol="0">
              <a:spAutoFit/>
            </a:bodyPr>
            <a:lstStyle/>
            <a:p>
              <a:r>
                <a:rPr lang="en-US" dirty="0" smtClean="0">
                  <a:solidFill>
                    <a:srgbClr val="000000"/>
                  </a:solidFill>
                  <a:latin typeface="Calibri" panose="020F0502020204030204" pitchFamily="34" charset="0"/>
                </a:rPr>
                <a:t>One goal of pronunciation instruction is to help learners with the form of words!</a:t>
              </a:r>
              <a:endParaRPr lang="en-US" dirty="0">
                <a:solidFill>
                  <a:srgbClr val="000000"/>
                </a:solidFill>
                <a:latin typeface="Calibri" panose="020F0502020204030204" pitchFamily="34" charset="0"/>
              </a:endParaRPr>
            </a:p>
          </p:txBody>
        </p:sp>
      </p:grpSp>
    </p:spTree>
    <p:extLst>
      <p:ext uri="{BB962C8B-B14F-4D97-AF65-F5344CB8AC3E}">
        <p14:creationId xmlns:p14="http://schemas.microsoft.com/office/powerpoint/2010/main" val="9050884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yet…</a:t>
            </a:r>
            <a:endParaRPr lang="en-US" dirty="0"/>
          </a:p>
        </p:txBody>
      </p:sp>
      <p:sp>
        <p:nvSpPr>
          <p:cNvPr id="3" name="Content Placeholder 2"/>
          <p:cNvSpPr>
            <a:spLocks noGrp="1"/>
          </p:cNvSpPr>
          <p:nvPr>
            <p:ph idx="1"/>
          </p:nvPr>
        </p:nvSpPr>
        <p:spPr>
          <a:xfrm>
            <a:off x="457200" y="1828800"/>
            <a:ext cx="8534400" cy="4572000"/>
          </a:xfrm>
        </p:spPr>
        <p:txBody>
          <a:bodyPr>
            <a:normAutofit/>
          </a:bodyPr>
          <a:lstStyle/>
          <a:p>
            <a:r>
              <a:rPr lang="en-US" dirty="0" smtClean="0">
                <a:latin typeface="Calibri" panose="020F0502020204030204" pitchFamily="34" charset="0"/>
              </a:rPr>
              <a:t>Teachers and </a:t>
            </a:r>
            <a:r>
              <a:rPr lang="en-US" dirty="0">
                <a:latin typeface="Calibri" panose="020F0502020204030204" pitchFamily="34" charset="0"/>
              </a:rPr>
              <a:t>researchers </a:t>
            </a:r>
            <a:r>
              <a:rPr lang="en-US" dirty="0" smtClean="0">
                <a:latin typeface="Calibri" panose="020F0502020204030204" pitchFamily="34" charset="0"/>
              </a:rPr>
              <a:t>do </a:t>
            </a:r>
            <a:r>
              <a:rPr lang="en-US" dirty="0">
                <a:latin typeface="Calibri" panose="020F0502020204030204" pitchFamily="34" charset="0"/>
              </a:rPr>
              <a:t>not know what to do with research </a:t>
            </a:r>
            <a:r>
              <a:rPr lang="en-US" dirty="0" smtClean="0">
                <a:latin typeface="Calibri" panose="020F0502020204030204" pitchFamily="34" charset="0"/>
              </a:rPr>
              <a:t>findings when it comes to teaching pronunciation</a:t>
            </a:r>
            <a:endParaRPr lang="en-US" dirty="0">
              <a:latin typeface="Calibri" panose="020F0502020204030204" pitchFamily="34" charset="0"/>
            </a:endParaRPr>
          </a:p>
          <a:p>
            <a:pPr lvl="1"/>
            <a:r>
              <a:rPr lang="en-US" dirty="0" smtClean="0">
                <a:latin typeface="Calibri" panose="020F0502020204030204" pitchFamily="34" charset="0"/>
              </a:rPr>
              <a:t>Not enough research about pronunciation instruction </a:t>
            </a:r>
            <a:r>
              <a:rPr lang="en-US" dirty="0" smtClean="0">
                <a:solidFill>
                  <a:srgbClr val="0070C0"/>
                </a:solidFill>
                <a:latin typeface="Calibri" panose="020F0502020204030204" pitchFamily="34" charset="0"/>
              </a:rPr>
              <a:t>(Gordon, 2015) </a:t>
            </a:r>
            <a:r>
              <a:rPr lang="en-US" dirty="0" smtClean="0">
                <a:latin typeface="Calibri" panose="020F0502020204030204" pitchFamily="34" charset="0"/>
              </a:rPr>
              <a:t>and the effectiveness of specific methods to enhance intelligibility</a:t>
            </a:r>
            <a:r>
              <a:rPr lang="en-US" dirty="0">
                <a:latin typeface="Calibri" panose="020F0502020204030204" pitchFamily="34" charset="0"/>
              </a:rPr>
              <a:t> </a:t>
            </a:r>
            <a:r>
              <a:rPr lang="en-US" dirty="0" smtClean="0">
                <a:solidFill>
                  <a:srgbClr val="0070C0"/>
                </a:solidFill>
                <a:latin typeface="Calibri" panose="020F0502020204030204" pitchFamily="34" charset="0"/>
              </a:rPr>
              <a:t>(</a:t>
            </a:r>
            <a:r>
              <a:rPr lang="en-US" dirty="0" err="1" smtClean="0">
                <a:solidFill>
                  <a:srgbClr val="0070C0"/>
                </a:solidFill>
                <a:latin typeface="Calibri" panose="020F0502020204030204" pitchFamily="34" charset="0"/>
              </a:rPr>
              <a:t>Derwing</a:t>
            </a:r>
            <a:r>
              <a:rPr lang="en-US" dirty="0" smtClean="0">
                <a:solidFill>
                  <a:srgbClr val="0070C0"/>
                </a:solidFill>
                <a:latin typeface="Calibri" panose="020F0502020204030204" pitchFamily="34" charset="0"/>
              </a:rPr>
              <a:t> </a:t>
            </a:r>
            <a:r>
              <a:rPr lang="en-US" dirty="0">
                <a:solidFill>
                  <a:srgbClr val="0070C0"/>
                </a:solidFill>
                <a:latin typeface="Calibri" panose="020F0502020204030204" pitchFamily="34" charset="0"/>
              </a:rPr>
              <a:t>&amp; Munro, 2015, </a:t>
            </a:r>
            <a:r>
              <a:rPr lang="en-US" dirty="0" err="1" smtClean="0">
                <a:solidFill>
                  <a:srgbClr val="0070C0"/>
                </a:solidFill>
                <a:latin typeface="Calibri" panose="020F0502020204030204" pitchFamily="34" charset="0"/>
              </a:rPr>
              <a:t>ch.</a:t>
            </a:r>
            <a:r>
              <a:rPr lang="en-US" dirty="0" smtClean="0">
                <a:solidFill>
                  <a:srgbClr val="0070C0"/>
                </a:solidFill>
                <a:latin typeface="Calibri" panose="020F0502020204030204" pitchFamily="34" charset="0"/>
              </a:rPr>
              <a:t> </a:t>
            </a:r>
            <a:r>
              <a:rPr lang="en-US" dirty="0">
                <a:solidFill>
                  <a:srgbClr val="0070C0"/>
                </a:solidFill>
                <a:latin typeface="Calibri" panose="020F0502020204030204" pitchFamily="34" charset="0"/>
              </a:rPr>
              <a:t>5) </a:t>
            </a:r>
            <a:endParaRPr lang="en-US" dirty="0" smtClean="0">
              <a:latin typeface="Calibri" panose="020F0502020204030204" pitchFamily="34" charset="0"/>
            </a:endParaRPr>
          </a:p>
          <a:p>
            <a:r>
              <a:rPr lang="en-US" dirty="0" smtClean="0">
                <a:latin typeface="Calibri" panose="020F0502020204030204" pitchFamily="34" charset="0"/>
              </a:rPr>
              <a:t>Research in L2 phonology focuses on </a:t>
            </a:r>
            <a:r>
              <a:rPr lang="en-US" b="1" dirty="0" smtClean="0">
                <a:latin typeface="Calibri" panose="020F0502020204030204" pitchFamily="34" charset="0"/>
              </a:rPr>
              <a:t>accuracy</a:t>
            </a:r>
            <a:endParaRPr lang="en-US" dirty="0" smtClean="0">
              <a:latin typeface="Calibri" panose="020F0502020204030204" pitchFamily="34" charset="0"/>
            </a:endParaRPr>
          </a:p>
          <a:p>
            <a:r>
              <a:rPr lang="en-US" dirty="0">
                <a:latin typeface="Calibri" panose="020F0502020204030204" pitchFamily="34" charset="0"/>
              </a:rPr>
              <a:t>Unfortunately, the effects of </a:t>
            </a:r>
            <a:r>
              <a:rPr lang="en-US" b="1" dirty="0">
                <a:latin typeface="Calibri" panose="020F0502020204030204" pitchFamily="34" charset="0"/>
              </a:rPr>
              <a:t>instruction</a:t>
            </a:r>
            <a:r>
              <a:rPr lang="en-US" dirty="0">
                <a:latin typeface="Calibri" panose="020F0502020204030204" pitchFamily="34" charset="0"/>
              </a:rPr>
              <a:t> </a:t>
            </a:r>
            <a:r>
              <a:rPr lang="en-US" dirty="0" smtClean="0">
                <a:latin typeface="Calibri" panose="020F0502020204030204" pitchFamily="34" charset="0"/>
              </a:rPr>
              <a:t>have </a:t>
            </a:r>
            <a:r>
              <a:rPr lang="en-US" dirty="0">
                <a:latin typeface="Calibri" panose="020F0502020204030204" pitchFamily="34" charset="0"/>
              </a:rPr>
              <a:t>never been much of a </a:t>
            </a:r>
            <a:r>
              <a:rPr lang="en-US" dirty="0" smtClean="0">
                <a:latin typeface="Calibri" panose="020F0502020204030204" pitchFamily="34" charset="0"/>
              </a:rPr>
              <a:t>focus</a:t>
            </a:r>
          </a:p>
          <a:p>
            <a:pPr lvl="1"/>
            <a:r>
              <a:rPr lang="en-US" dirty="0" smtClean="0">
                <a:latin typeface="Calibri" panose="020F0502020204030204" pitchFamily="34" charset="0"/>
              </a:rPr>
              <a:t>Example: speech perception research</a:t>
            </a:r>
          </a:p>
        </p:txBody>
      </p:sp>
    </p:spTree>
    <p:extLst>
      <p:ext uri="{BB962C8B-B14F-4D97-AF65-F5344CB8AC3E}">
        <p14:creationId xmlns:p14="http://schemas.microsoft.com/office/powerpoint/2010/main" val="37840376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Luckily there’s PSLLT !</a:t>
            </a:r>
            <a:endParaRPr lang="en-US" dirty="0"/>
          </a:p>
        </p:txBody>
      </p:sp>
      <p:sp>
        <p:nvSpPr>
          <p:cNvPr id="3" name="Content Placeholder 2"/>
          <p:cNvSpPr>
            <a:spLocks noGrp="1"/>
          </p:cNvSpPr>
          <p:nvPr>
            <p:ph idx="1"/>
          </p:nvPr>
        </p:nvSpPr>
        <p:spPr>
          <a:xfrm>
            <a:off x="457200" y="2133600"/>
            <a:ext cx="8178800" cy="4267200"/>
          </a:xfrm>
        </p:spPr>
        <p:txBody>
          <a:bodyPr>
            <a:normAutofit/>
          </a:bodyPr>
          <a:lstStyle/>
          <a:p>
            <a:r>
              <a:rPr lang="en-US" dirty="0" smtClean="0">
                <a:latin typeface="Calibri" panose="020F0502020204030204" pitchFamily="34" charset="0"/>
              </a:rPr>
              <a:t>This </a:t>
            </a:r>
            <a:r>
              <a:rPr lang="en-US" dirty="0">
                <a:latin typeface="Calibri" panose="020F0502020204030204" pitchFamily="34" charset="0"/>
              </a:rPr>
              <a:t>is </a:t>
            </a:r>
            <a:r>
              <a:rPr lang="en-US" dirty="0" smtClean="0">
                <a:latin typeface="Calibri" panose="020F0502020204030204" pitchFamily="34" charset="0"/>
              </a:rPr>
              <a:t>changing </a:t>
            </a:r>
            <a:r>
              <a:rPr lang="en-US" sz="2300" dirty="0">
                <a:solidFill>
                  <a:srgbClr val="0070C0"/>
                </a:solidFill>
                <a:latin typeface="Calibri" panose="020F0502020204030204" pitchFamily="34" charset="0"/>
              </a:rPr>
              <a:t>(e.g. </a:t>
            </a:r>
            <a:r>
              <a:rPr lang="en-US" sz="2300" dirty="0" smtClean="0">
                <a:solidFill>
                  <a:srgbClr val="0070C0"/>
                </a:solidFill>
                <a:latin typeface="Calibri" panose="020F0502020204030204" pitchFamily="34" charset="0"/>
              </a:rPr>
              <a:t>JSLP; Linda Grant, ed., 2014; Derwing &amp; Munro, 2015; Isaacs </a:t>
            </a:r>
            <a:r>
              <a:rPr lang="en-US" sz="2300" dirty="0">
                <a:solidFill>
                  <a:srgbClr val="0070C0"/>
                </a:solidFill>
                <a:latin typeface="Calibri" panose="020F0502020204030204" pitchFamily="34" charset="0"/>
              </a:rPr>
              <a:t>and </a:t>
            </a:r>
            <a:r>
              <a:rPr lang="en-US" sz="2300" dirty="0" err="1">
                <a:solidFill>
                  <a:srgbClr val="0070C0"/>
                </a:solidFill>
                <a:latin typeface="Calibri" panose="020F0502020204030204" pitchFamily="34" charset="0"/>
              </a:rPr>
              <a:t>Trofimovich</a:t>
            </a:r>
            <a:r>
              <a:rPr lang="en-US" sz="2300" dirty="0">
                <a:solidFill>
                  <a:srgbClr val="0070C0"/>
                </a:solidFill>
                <a:latin typeface="Calibri" panose="020F0502020204030204" pitchFamily="34" charset="0"/>
              </a:rPr>
              <a:t>, eds., </a:t>
            </a:r>
            <a:r>
              <a:rPr lang="en-US" sz="2300" dirty="0" smtClean="0">
                <a:solidFill>
                  <a:srgbClr val="0070C0"/>
                </a:solidFill>
                <a:latin typeface="Calibri" panose="020F0502020204030204" pitchFamily="34" charset="0"/>
              </a:rPr>
              <a:t>2017; Reed &amp; Levis, eds., 2016; or Levis &amp; Munro, eds., 2017: 4-volume series on pronunciation…)</a:t>
            </a:r>
            <a:endParaRPr lang="en-US" sz="2300" dirty="0">
              <a:solidFill>
                <a:srgbClr val="0070C0"/>
              </a:solidFill>
              <a:latin typeface="Calibri" panose="020F0502020204030204" pitchFamily="34" charset="0"/>
            </a:endParaRPr>
          </a:p>
          <a:p>
            <a:r>
              <a:rPr lang="de-DE" dirty="0" smtClean="0">
                <a:latin typeface="Calibri" panose="020F0502020204030204" pitchFamily="34" charset="0"/>
              </a:rPr>
              <a:t>Since Joan Morley‘s call for </a:t>
            </a:r>
            <a:r>
              <a:rPr lang="en-US" dirty="0" smtClean="0">
                <a:latin typeface="Calibri" panose="020F0502020204030204" pitchFamily="34" charset="0"/>
              </a:rPr>
              <a:t>research on L2 phonology and on the effects of instruction </a:t>
            </a:r>
            <a:r>
              <a:rPr lang="en-US" dirty="0" smtClean="0">
                <a:solidFill>
                  <a:srgbClr val="0070C0"/>
                </a:solidFill>
                <a:latin typeface="Calibri" panose="020F0502020204030204" pitchFamily="34" charset="0"/>
              </a:rPr>
              <a:t>(Morley, 1991)</a:t>
            </a:r>
            <a:r>
              <a:rPr lang="en-US" dirty="0" smtClean="0">
                <a:latin typeface="Calibri" panose="020F0502020204030204" pitchFamily="34" charset="0"/>
              </a:rPr>
              <a:t>…</a:t>
            </a:r>
          </a:p>
          <a:p>
            <a:pPr lvl="1"/>
            <a:r>
              <a:rPr lang="de-DE" dirty="0">
                <a:latin typeface="Calibri" panose="020F0502020204030204" pitchFamily="34" charset="0"/>
              </a:rPr>
              <a:t>Much work done in L2 phonology </a:t>
            </a:r>
            <a:endParaRPr lang="de-DE" dirty="0" smtClean="0">
              <a:latin typeface="Calibri" panose="020F0502020204030204" pitchFamily="34" charset="0"/>
            </a:endParaRPr>
          </a:p>
          <a:p>
            <a:pPr lvl="1"/>
            <a:r>
              <a:rPr lang="de-DE" dirty="0" smtClean="0">
                <a:latin typeface="Calibri" panose="020F0502020204030204" pitchFamily="34" charset="0"/>
              </a:rPr>
              <a:t>Research on pronunciation instruction is a quickly growing field</a:t>
            </a:r>
          </a:p>
        </p:txBody>
      </p:sp>
      <p:pic>
        <p:nvPicPr>
          <p:cNvPr id="8" name="Picture 7" descr="Pronunciation in Second Language Learning and Teaching 2016 - Google Chrome"/>
          <p:cNvPicPr>
            <a:picLocks noChangeAspect="1"/>
          </p:cNvPicPr>
          <p:nvPr/>
        </p:nvPicPr>
        <p:blipFill rotWithShape="1">
          <a:blip r:embed="rId3">
            <a:extLst>
              <a:ext uri="{28A0092B-C50C-407E-A947-70E740481C1C}">
                <a14:useLocalDpi xmlns:a14="http://schemas.microsoft.com/office/drawing/2010/main" val="0"/>
              </a:ext>
            </a:extLst>
          </a:blip>
          <a:srcRect l="5355" t="11624" r="52492" b="73480"/>
          <a:stretch/>
        </p:blipFill>
        <p:spPr>
          <a:xfrm>
            <a:off x="1966787" y="997837"/>
            <a:ext cx="5106698" cy="992733"/>
          </a:xfrm>
          <a:prstGeom prst="rect">
            <a:avLst/>
          </a:prstGeom>
        </p:spPr>
      </p:pic>
      <p:pic>
        <p:nvPicPr>
          <p:cNvPr id="4" name="Picture 6" descr="https://benjamins.com/covers/3d_web/jslp_1-2_pb.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28800" y="85164"/>
            <a:ext cx="1656480" cy="22098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92125" y="152400"/>
            <a:ext cx="1239647" cy="174598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t2.gstatic.com/images?q=tbn:ANd9GcTu9zzslF6r3MTqywcGBgCo20g4hl5n3_jOlOoSgL73QVQVvSTi"/>
          <p:cNvPicPr>
            <a:picLocks noChangeAspect="1" noChangeArrowheads="1"/>
          </p:cNvPicPr>
          <p:nvPr/>
        </p:nvPicPr>
        <p:blipFill>
          <a:blip r:embed="rId6" cstate="print">
            <a:extLst>
              <a:ext uri="{BEBA8EAE-BF5A-486C-A8C5-ECC9F3942E4B}">
                <a14:imgProps xmlns:a14="http://schemas.microsoft.com/office/drawing/2010/main">
                  <a14:imgLayer r:embed="rId7">
                    <a14:imgEffect>
                      <a14:colorTemperature colorTemp="5375"/>
                    </a14:imgEffect>
                    <a14:imgEffect>
                      <a14:saturation sat="285000"/>
                    </a14:imgEffect>
                    <a14:imgEffect>
                      <a14:brightnessContrast bright="29000" contrast="-8000"/>
                    </a14:imgEffect>
                  </a14:imgLayer>
                </a14:imgProps>
              </a:ext>
              <a:ext uri="{28A0092B-C50C-407E-A947-70E740481C1C}">
                <a14:useLocalDpi xmlns:a14="http://schemas.microsoft.com/office/drawing/2010/main" val="0"/>
              </a:ext>
            </a:extLst>
          </a:blip>
          <a:srcRect/>
          <a:stretch>
            <a:fillRect/>
          </a:stretch>
        </p:blipFill>
        <p:spPr bwMode="auto">
          <a:xfrm rot="187618">
            <a:off x="4703562" y="58733"/>
            <a:ext cx="1613637" cy="207385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www.press.umich.edu/images/covers/full/9780472035168.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402146">
            <a:off x="7649865" y="195564"/>
            <a:ext cx="1241701" cy="189065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over ar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21354908">
            <a:off x="6181365" y="208648"/>
            <a:ext cx="1277047" cy="1864489"/>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16592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53" presetClass="entr" presetSubtype="16" fill="hold" nodeType="afterEffect">
                                  <p:stCondLst>
                                    <p:cond delay="50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5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1" end="1"/>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L2 phonology relevant to pronunciation teaching?</a:t>
            </a:r>
            <a:endParaRPr lang="en-US" dirty="0"/>
          </a:p>
        </p:txBody>
      </p:sp>
      <p:sp>
        <p:nvSpPr>
          <p:cNvPr id="3" name="Content Placeholder 2"/>
          <p:cNvSpPr>
            <a:spLocks noGrp="1"/>
          </p:cNvSpPr>
          <p:nvPr>
            <p:ph idx="1"/>
          </p:nvPr>
        </p:nvSpPr>
        <p:spPr>
          <a:xfrm>
            <a:off x="457200" y="2133600"/>
            <a:ext cx="8178800" cy="3886200"/>
          </a:xfrm>
        </p:spPr>
        <p:txBody>
          <a:bodyPr>
            <a:normAutofit lnSpcReduction="10000"/>
          </a:bodyPr>
          <a:lstStyle/>
          <a:p>
            <a:r>
              <a:rPr lang="en-US" dirty="0" smtClean="0">
                <a:latin typeface="Calibri" panose="020F0502020204030204" pitchFamily="34" charset="0"/>
              </a:rPr>
              <a:t>Focus on accuracy</a:t>
            </a:r>
          </a:p>
          <a:p>
            <a:pPr lvl="1"/>
            <a:r>
              <a:rPr lang="en-US" dirty="0" smtClean="0">
                <a:latin typeface="Calibri" panose="020F0502020204030204" pitchFamily="34" charset="0"/>
              </a:rPr>
              <a:t>How learners learn something, how fast, … how different are they from native speakers</a:t>
            </a:r>
          </a:p>
          <a:p>
            <a:r>
              <a:rPr lang="en-US" dirty="0" smtClean="0">
                <a:latin typeface="Calibri" panose="020F0502020204030204" pitchFamily="34" charset="0"/>
              </a:rPr>
              <a:t>vs. Focus on intelligibility</a:t>
            </a:r>
          </a:p>
          <a:p>
            <a:endParaRPr lang="en-US" dirty="0">
              <a:latin typeface="Calibri" panose="020F0502020204030204" pitchFamily="34" charset="0"/>
            </a:endParaRPr>
          </a:p>
          <a:p>
            <a:r>
              <a:rPr lang="en-US" dirty="0" smtClean="0">
                <a:latin typeface="Calibri" panose="020F0502020204030204" pitchFamily="34" charset="0"/>
              </a:rPr>
              <a:t>Indirectly</a:t>
            </a:r>
          </a:p>
          <a:p>
            <a:pPr lvl="1"/>
            <a:r>
              <a:rPr lang="en-US" dirty="0" smtClean="0">
                <a:latin typeface="Calibri" panose="020F0502020204030204" pitchFamily="34" charset="0"/>
              </a:rPr>
              <a:t>Can guide priorities and diagnosis</a:t>
            </a:r>
          </a:p>
          <a:p>
            <a:pPr lvl="1"/>
            <a:r>
              <a:rPr lang="en-US" dirty="0" smtClean="0">
                <a:latin typeface="Calibri" panose="020F0502020204030204" pitchFamily="34" charset="0"/>
              </a:rPr>
              <a:t>Can highlight factors that facilitate learning</a:t>
            </a:r>
          </a:p>
          <a:p>
            <a:pPr lvl="1"/>
            <a:r>
              <a:rPr lang="en-US" dirty="0" smtClean="0">
                <a:latin typeface="Calibri" panose="020F0502020204030204" pitchFamily="34" charset="0"/>
              </a:rPr>
              <a:t>Can serve as a road map for research</a:t>
            </a:r>
            <a:endParaRPr lang="en-US" dirty="0">
              <a:latin typeface="Calibri" panose="020F0502020204030204" pitchFamily="34" charset="0"/>
            </a:endParaRPr>
          </a:p>
        </p:txBody>
      </p:sp>
    </p:spTree>
    <p:extLst>
      <p:ext uri="{BB962C8B-B14F-4D97-AF65-F5344CB8AC3E}">
        <p14:creationId xmlns:p14="http://schemas.microsoft.com/office/powerpoint/2010/main" val="27611158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psycholinguistic areas</a:t>
            </a:r>
            <a:endParaRPr lang="en-US" dirty="0"/>
          </a:p>
        </p:txBody>
      </p:sp>
      <p:sp>
        <p:nvSpPr>
          <p:cNvPr id="3" name="Content Placeholder 2"/>
          <p:cNvSpPr>
            <a:spLocks noGrp="1"/>
          </p:cNvSpPr>
          <p:nvPr>
            <p:ph idx="1"/>
          </p:nvPr>
        </p:nvSpPr>
        <p:spPr>
          <a:xfrm>
            <a:off x="457200" y="2133600"/>
            <a:ext cx="8178800" cy="3886200"/>
          </a:xfrm>
        </p:spPr>
        <p:txBody>
          <a:bodyPr>
            <a:normAutofit/>
          </a:bodyPr>
          <a:lstStyle/>
          <a:p>
            <a:r>
              <a:rPr lang="en-US" dirty="0" smtClean="0">
                <a:latin typeface="Calibri" panose="020F0502020204030204" pitchFamily="34" charset="0"/>
              </a:rPr>
              <a:t>The </a:t>
            </a:r>
            <a:r>
              <a:rPr lang="en-US" b="1" dirty="0">
                <a:latin typeface="Calibri" panose="020F0502020204030204" pitchFamily="34" charset="0"/>
              </a:rPr>
              <a:t>mental </a:t>
            </a:r>
            <a:r>
              <a:rPr lang="en-US" b="1" dirty="0" smtClean="0">
                <a:latin typeface="Calibri" panose="020F0502020204030204" pitchFamily="34" charset="0"/>
              </a:rPr>
              <a:t>lexicon</a:t>
            </a:r>
            <a:r>
              <a:rPr lang="en-US" dirty="0" smtClean="0">
                <a:latin typeface="Calibri" panose="020F0502020204030204" pitchFamily="34" charset="0"/>
              </a:rPr>
              <a:t>, the learning of the phonological form of words (“phono-lexical” acquisition), and spoken word recognition</a:t>
            </a:r>
          </a:p>
          <a:p>
            <a:pPr lvl="1"/>
            <a:r>
              <a:rPr lang="en-US" dirty="0" smtClean="0">
                <a:latin typeface="Calibri" panose="020F0502020204030204" pitchFamily="34" charset="0"/>
              </a:rPr>
              <a:t>Pronunciation, vocabulary, listening</a:t>
            </a:r>
            <a:endParaRPr lang="en-US" dirty="0">
              <a:latin typeface="Calibri" panose="020F0502020204030204" pitchFamily="34" charset="0"/>
            </a:endParaRPr>
          </a:p>
          <a:p>
            <a:endParaRPr lang="en-US" dirty="0" smtClean="0">
              <a:latin typeface="Calibri" panose="020F0502020204030204" pitchFamily="34" charset="0"/>
            </a:endParaRPr>
          </a:p>
          <a:p>
            <a:r>
              <a:rPr lang="en-US" dirty="0" smtClean="0">
                <a:latin typeface="Calibri" panose="020F0502020204030204" pitchFamily="34" charset="0"/>
              </a:rPr>
              <a:t>The role of </a:t>
            </a:r>
            <a:r>
              <a:rPr lang="en-US" b="1" dirty="0" smtClean="0">
                <a:latin typeface="Calibri" panose="020F0502020204030204" pitchFamily="34" charset="0"/>
              </a:rPr>
              <a:t>individual </a:t>
            </a:r>
            <a:r>
              <a:rPr lang="en-US" b="1" dirty="0">
                <a:latin typeface="Calibri" panose="020F0502020204030204" pitchFamily="34" charset="0"/>
              </a:rPr>
              <a:t>differences </a:t>
            </a:r>
            <a:r>
              <a:rPr lang="en-US" dirty="0">
                <a:latin typeface="Calibri" panose="020F0502020204030204" pitchFamily="34" charset="0"/>
              </a:rPr>
              <a:t>in cognitive </a:t>
            </a:r>
            <a:r>
              <a:rPr lang="en-US" dirty="0" smtClean="0">
                <a:latin typeface="Calibri" panose="020F0502020204030204" pitchFamily="34" charset="0"/>
              </a:rPr>
              <a:t>abilities</a:t>
            </a:r>
          </a:p>
          <a:p>
            <a:pPr lvl="1"/>
            <a:r>
              <a:rPr lang="en-US" dirty="0" smtClean="0">
                <a:latin typeface="Calibri" panose="020F0502020204030204" pitchFamily="34" charset="0"/>
              </a:rPr>
              <a:t>Intersections </a:t>
            </a:r>
            <a:r>
              <a:rPr lang="en-US" dirty="0">
                <a:latin typeface="Calibri" panose="020F0502020204030204" pitchFamily="34" charset="0"/>
              </a:rPr>
              <a:t>with L2 </a:t>
            </a:r>
            <a:r>
              <a:rPr lang="en-US" dirty="0" smtClean="0">
                <a:latin typeface="Calibri" panose="020F0502020204030204" pitchFamily="34" charset="0"/>
              </a:rPr>
              <a:t>phonology </a:t>
            </a:r>
            <a:r>
              <a:rPr lang="en-US" dirty="0">
                <a:latin typeface="Calibri" panose="020F0502020204030204" pitchFamily="34" charset="0"/>
              </a:rPr>
              <a:t>and instruction </a:t>
            </a:r>
          </a:p>
        </p:txBody>
      </p:sp>
    </p:spTree>
    <p:extLst>
      <p:ext uri="{BB962C8B-B14F-4D97-AF65-F5344CB8AC3E}">
        <p14:creationId xmlns:p14="http://schemas.microsoft.com/office/powerpoint/2010/main" val="21071073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1. The mental lexicon</a:t>
            </a:r>
            <a:endParaRPr lang="en-US" dirty="0"/>
          </a:p>
        </p:txBody>
      </p:sp>
      <p:pic>
        <p:nvPicPr>
          <p:cNvPr id="5" name="Picture 2" descr="https://www.wlu.ca/cms/images/2267/istock_000019902429mediu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2362200"/>
            <a:ext cx="2057400" cy="2057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196675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939800"/>
            <a:ext cx="8177213" cy="889000"/>
          </a:xfrm>
        </p:spPr>
        <p:txBody>
          <a:bodyPr/>
          <a:lstStyle/>
          <a:p>
            <a:r>
              <a:rPr lang="en-US" dirty="0" smtClean="0"/>
              <a:t>Word recognition in fluent speech</a:t>
            </a:r>
            <a:endParaRPr lang="en-US" altLang="en-US" dirty="0" smtClean="0"/>
          </a:p>
        </p:txBody>
      </p:sp>
      <p:sp>
        <p:nvSpPr>
          <p:cNvPr id="145411" name="Rectangle 3"/>
          <p:cNvSpPr>
            <a:spLocks noGrp="1" noChangeArrowheads="1"/>
          </p:cNvSpPr>
          <p:nvPr>
            <p:ph type="body" idx="1"/>
          </p:nvPr>
        </p:nvSpPr>
        <p:spPr>
          <a:xfrm>
            <a:off x="304800" y="1981200"/>
            <a:ext cx="5943600" cy="4171770"/>
          </a:xfrm>
        </p:spPr>
        <p:txBody>
          <a:bodyPr/>
          <a:lstStyle/>
          <a:p>
            <a:r>
              <a:rPr lang="en-US" dirty="0" smtClean="0"/>
              <a:t>Map </a:t>
            </a:r>
            <a:r>
              <a:rPr lang="en-US" dirty="0"/>
              <a:t>the incoming speech </a:t>
            </a:r>
            <a:r>
              <a:rPr lang="en-US" dirty="0" smtClean="0"/>
              <a:t>signal onto </a:t>
            </a:r>
            <a:r>
              <a:rPr lang="en-US" dirty="0"/>
              <a:t>lexical representations stored in </a:t>
            </a:r>
            <a:r>
              <a:rPr lang="en-US" dirty="0" smtClean="0"/>
              <a:t>memory</a:t>
            </a:r>
          </a:p>
          <a:p>
            <a:endParaRPr lang="de-DE" dirty="0" smtClean="0">
              <a:latin typeface="Calibri" panose="020F0502020204030204" pitchFamily="34" charset="0"/>
            </a:endParaRPr>
          </a:p>
          <a:p>
            <a:pPr marL="457200" lvl="1" indent="0">
              <a:buNone/>
            </a:pPr>
            <a:r>
              <a:rPr lang="en-US" dirty="0" smtClean="0">
                <a:latin typeface="Calibri" panose="020F0502020204030204" pitchFamily="34" charset="0"/>
              </a:rPr>
              <a:t>“ ... the unfolding information in an acoustic stream of temporally distributed information is mapped onto </a:t>
            </a:r>
            <a:r>
              <a:rPr lang="en-US" i="1" dirty="0" smtClean="0">
                <a:latin typeface="Calibri" panose="020F0502020204030204" pitchFamily="34" charset="0"/>
              </a:rPr>
              <a:t>one</a:t>
            </a:r>
            <a:r>
              <a:rPr lang="en-US" dirty="0" smtClean="0">
                <a:latin typeface="Calibri" panose="020F0502020204030204" pitchFamily="34" charset="0"/>
              </a:rPr>
              <a:t> of thousands of representations in memory”   </a:t>
            </a:r>
            <a:endParaRPr lang="de-DE" dirty="0" smtClean="0">
              <a:latin typeface="Calibri" panose="020F0502020204030204" pitchFamily="34" charset="0"/>
            </a:endParaRPr>
          </a:p>
          <a:p>
            <a:pPr marL="457200" lvl="1" indent="0">
              <a:buNone/>
            </a:pPr>
            <a:r>
              <a:rPr lang="de-DE" dirty="0" smtClean="0">
                <a:latin typeface="Calibri" panose="020F0502020204030204" pitchFamily="34" charset="0"/>
              </a:rPr>
              <a:t>	</a:t>
            </a:r>
            <a:r>
              <a:rPr lang="en-US" sz="2000" dirty="0" smtClean="0">
                <a:solidFill>
                  <a:srgbClr val="0070C0"/>
                </a:solidFill>
                <a:latin typeface="Calibri" panose="020F0502020204030204" pitchFamily="34" charset="0"/>
              </a:rPr>
              <a:t>(</a:t>
            </a:r>
            <a:r>
              <a:rPr lang="en-US" sz="2000" dirty="0" err="1" smtClean="0">
                <a:solidFill>
                  <a:srgbClr val="0070C0"/>
                </a:solidFill>
                <a:latin typeface="Calibri" panose="020F0502020204030204" pitchFamily="34" charset="0"/>
              </a:rPr>
              <a:t>Jusczyk</a:t>
            </a:r>
            <a:r>
              <a:rPr lang="en-US" sz="2000" dirty="0" smtClean="0">
                <a:solidFill>
                  <a:srgbClr val="0070C0"/>
                </a:solidFill>
                <a:latin typeface="Calibri" panose="020F0502020204030204" pitchFamily="34" charset="0"/>
              </a:rPr>
              <a:t> &amp; </a:t>
            </a:r>
            <a:r>
              <a:rPr lang="en-US" sz="2000" dirty="0" err="1" smtClean="0">
                <a:solidFill>
                  <a:srgbClr val="0070C0"/>
                </a:solidFill>
                <a:latin typeface="Calibri" panose="020F0502020204030204" pitchFamily="34" charset="0"/>
              </a:rPr>
              <a:t>Luce</a:t>
            </a:r>
            <a:r>
              <a:rPr lang="en-US" sz="2000" dirty="0" smtClean="0">
                <a:solidFill>
                  <a:srgbClr val="0070C0"/>
                </a:solidFill>
                <a:latin typeface="Calibri" panose="020F0502020204030204" pitchFamily="34" charset="0"/>
              </a:rPr>
              <a:t> 2002, p.12)</a:t>
            </a:r>
          </a:p>
          <a:p>
            <a:pPr marL="457200" lvl="1" indent="0">
              <a:buNone/>
            </a:pPr>
            <a:endParaRPr lang="en-US" sz="2000" dirty="0" smtClean="0">
              <a:solidFill>
                <a:srgbClr val="0070C0"/>
              </a:solidFill>
              <a:latin typeface="Calibri" panose="020F0502020204030204" pitchFamily="34" charset="0"/>
            </a:endParaRPr>
          </a:p>
        </p:txBody>
      </p:sp>
      <p:sp>
        <p:nvSpPr>
          <p:cNvPr id="2" name="Rectangle 1"/>
          <p:cNvSpPr/>
          <p:nvPr/>
        </p:nvSpPr>
        <p:spPr bwMode="auto">
          <a:xfrm>
            <a:off x="6327898" y="1676400"/>
            <a:ext cx="2508004" cy="4419600"/>
          </a:xfrm>
          <a:prstGeom prst="rect">
            <a:avLst/>
          </a:prstGeom>
          <a:solidFill>
            <a:srgbClr val="FBF7E5">
              <a:alpha val="54902"/>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smtClean="0">
              <a:ln>
                <a:noFill/>
              </a:ln>
              <a:solidFill>
                <a:schemeClr val="tx1"/>
              </a:solidFill>
              <a:effectLst/>
              <a:latin typeface="Arial" charset="0"/>
              <a:ea typeface="ＭＳ Ｐゴシック" pitchFamily="1" charset="-128"/>
            </a:endParaRPr>
          </a:p>
        </p:txBody>
      </p:sp>
      <p:grpSp>
        <p:nvGrpSpPr>
          <p:cNvPr id="5" name="Group 45"/>
          <p:cNvGrpSpPr>
            <a:grpSpLocks/>
          </p:cNvGrpSpPr>
          <p:nvPr/>
        </p:nvGrpSpPr>
        <p:grpSpPr bwMode="auto">
          <a:xfrm>
            <a:off x="7768422" y="4079077"/>
            <a:ext cx="900088" cy="1815022"/>
            <a:chOff x="3699" y="2247"/>
            <a:chExt cx="755" cy="1133"/>
          </a:xfrm>
        </p:grpSpPr>
        <p:sp>
          <p:nvSpPr>
            <p:cNvPr id="6" name="Text Box 27"/>
            <p:cNvSpPr txBox="1">
              <a:spLocks noChangeArrowheads="1"/>
            </p:cNvSpPr>
            <p:nvPr/>
          </p:nvSpPr>
          <p:spPr bwMode="auto">
            <a:xfrm>
              <a:off x="3699" y="3169"/>
              <a:ext cx="755" cy="211"/>
            </a:xfrm>
            <a:prstGeom prst="rect">
              <a:avLst/>
            </a:prstGeom>
            <a:noFill/>
            <a:ln w="9525">
              <a:noFill/>
              <a:miter lim="800000"/>
              <a:headEnd/>
              <a:tailEnd/>
            </a:ln>
          </p:spPr>
          <p:txBody>
            <a:bodyPr wrap="square">
              <a:spAutoFit/>
            </a:bodyPr>
            <a:lstStyle/>
            <a:p>
              <a:pPr algn="ctr" eaLnBrk="0" fontAlgn="base" hangingPunct="0">
                <a:spcBef>
                  <a:spcPct val="50000"/>
                </a:spcBef>
                <a:spcAft>
                  <a:spcPct val="0"/>
                </a:spcAft>
              </a:pPr>
              <a:r>
                <a:rPr lang="en-US" sz="1600" b="1" dirty="0" smtClean="0">
                  <a:solidFill>
                    <a:srgbClr val="00B0F0"/>
                  </a:solidFill>
                  <a:latin typeface="Arial" charset="0"/>
                </a:rPr>
                <a:t>…</a:t>
              </a:r>
              <a:r>
                <a:rPr lang="en-US" sz="1600" b="1" dirty="0" err="1" smtClean="0">
                  <a:solidFill>
                    <a:srgbClr val="00B0F0"/>
                  </a:solidFill>
                  <a:latin typeface="Arial" charset="0"/>
                </a:rPr>
                <a:t>lɑk</a:t>
              </a:r>
              <a:r>
                <a:rPr lang="en-US" sz="1600" b="1" dirty="0" smtClean="0">
                  <a:solidFill>
                    <a:srgbClr val="00B0F0"/>
                  </a:solidFill>
                  <a:latin typeface="Arial" charset="0"/>
                </a:rPr>
                <a:t>… </a:t>
              </a:r>
              <a:endParaRPr lang="en-US" sz="1600" b="1" dirty="0">
                <a:solidFill>
                  <a:srgbClr val="00B0F0"/>
                </a:solidFill>
                <a:latin typeface="Arial" charset="0"/>
              </a:endParaRPr>
            </a:p>
          </p:txBody>
        </p:sp>
        <p:sp>
          <p:nvSpPr>
            <p:cNvPr id="7" name="Text Box 28"/>
            <p:cNvSpPr txBox="1">
              <a:spLocks noChangeArrowheads="1"/>
            </p:cNvSpPr>
            <p:nvPr/>
          </p:nvSpPr>
          <p:spPr bwMode="auto">
            <a:xfrm>
              <a:off x="3776" y="2247"/>
              <a:ext cx="563" cy="231"/>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lang="en-US" b="1" dirty="0" smtClean="0">
                  <a:solidFill>
                    <a:srgbClr val="FFCAAA">
                      <a:lumMod val="75000"/>
                    </a:srgbClr>
                  </a:solidFill>
                  <a:latin typeface="Arial" charset="0"/>
                  <a:sym typeface="Symbol" pitchFamily="18" charset="2"/>
                </a:rPr>
                <a:t>[</a:t>
              </a:r>
              <a:r>
                <a:rPr lang="en-US" b="1" dirty="0" err="1" smtClean="0">
                  <a:solidFill>
                    <a:srgbClr val="FFCAAA">
                      <a:lumMod val="75000"/>
                    </a:srgbClr>
                  </a:solidFill>
                  <a:latin typeface="Arial" charset="0"/>
                  <a:sym typeface="SILDoulos IPA93" pitchFamily="2" charset="2"/>
                </a:rPr>
                <a:t>l</a:t>
              </a:r>
              <a:r>
                <a:rPr lang="en-US" b="1" dirty="0" err="1" smtClean="0">
                  <a:solidFill>
                    <a:srgbClr val="FFCAAA">
                      <a:lumMod val="75000"/>
                    </a:srgbClr>
                  </a:solidFill>
                  <a:latin typeface="Arial" charset="0"/>
                  <a:sym typeface="IPAPhon"/>
                </a:rPr>
                <a:t>ɑk</a:t>
              </a:r>
              <a:r>
                <a:rPr lang="en-US" b="1" dirty="0" smtClean="0">
                  <a:solidFill>
                    <a:srgbClr val="FFCAAA">
                      <a:lumMod val="75000"/>
                    </a:srgbClr>
                  </a:solidFill>
                  <a:latin typeface="Arial" charset="0"/>
                  <a:sym typeface="Symbol" pitchFamily="18" charset="2"/>
                </a:rPr>
                <a:t>]</a:t>
              </a:r>
              <a:endParaRPr lang="en-US" b="1" dirty="0">
                <a:solidFill>
                  <a:srgbClr val="FFCAAA">
                    <a:lumMod val="75000"/>
                  </a:srgbClr>
                </a:solidFill>
                <a:latin typeface="Arial" charset="0"/>
                <a:sym typeface="Symbol" pitchFamily="18" charset="2"/>
              </a:endParaRPr>
            </a:p>
          </p:txBody>
        </p:sp>
        <p:sp>
          <p:nvSpPr>
            <p:cNvPr id="8" name="Line 32"/>
            <p:cNvSpPr>
              <a:spLocks noChangeShapeType="1"/>
            </p:cNvSpPr>
            <p:nvPr/>
          </p:nvSpPr>
          <p:spPr bwMode="auto">
            <a:xfrm flipH="1" flipV="1">
              <a:off x="4043" y="2460"/>
              <a:ext cx="0" cy="618"/>
            </a:xfrm>
            <a:prstGeom prst="line">
              <a:avLst/>
            </a:prstGeom>
            <a:noFill/>
            <a:ln w="12700">
              <a:solidFill>
                <a:schemeClr val="tx1"/>
              </a:solidFill>
              <a:round/>
              <a:headEnd/>
              <a:tailEnd type="triangle" w="med" len="med"/>
            </a:ln>
          </p:spPr>
          <p:txBody>
            <a:bodyPr wrap="none" anchor="ctr"/>
            <a:lstStyle/>
            <a:p>
              <a:pPr fontAlgn="base">
                <a:spcBef>
                  <a:spcPct val="0"/>
                </a:spcBef>
                <a:spcAft>
                  <a:spcPct val="0"/>
                </a:spcAft>
              </a:pPr>
              <a:endParaRPr lang="en-US" sz="1400">
                <a:solidFill>
                  <a:srgbClr val="FFFFFF"/>
                </a:solidFill>
                <a:latin typeface="Arial" charset="0"/>
              </a:endParaRPr>
            </a:p>
          </p:txBody>
        </p:sp>
      </p:grpSp>
      <p:sp>
        <p:nvSpPr>
          <p:cNvPr id="9" name="Line 32"/>
          <p:cNvSpPr>
            <a:spLocks noChangeShapeType="1"/>
          </p:cNvSpPr>
          <p:nvPr/>
        </p:nvSpPr>
        <p:spPr bwMode="auto">
          <a:xfrm flipH="1" flipV="1">
            <a:off x="7945698" y="3279574"/>
            <a:ext cx="232829" cy="799503"/>
          </a:xfrm>
          <a:prstGeom prst="line">
            <a:avLst/>
          </a:prstGeom>
          <a:noFill/>
          <a:ln w="12700">
            <a:solidFill>
              <a:schemeClr val="tx1"/>
            </a:solidFill>
            <a:round/>
            <a:headEnd/>
            <a:tailEnd type="triangle" w="med" len="med"/>
          </a:ln>
        </p:spPr>
        <p:txBody>
          <a:bodyPr wrap="none" anchor="ctr"/>
          <a:lstStyle/>
          <a:p>
            <a:pPr fontAlgn="base">
              <a:spcBef>
                <a:spcPct val="0"/>
              </a:spcBef>
              <a:spcAft>
                <a:spcPct val="0"/>
              </a:spcAft>
            </a:pPr>
            <a:endParaRPr lang="en-US" sz="1400" b="1">
              <a:solidFill>
                <a:srgbClr val="FFFFFF"/>
              </a:solidFill>
              <a:latin typeface="Arial" charset="0"/>
            </a:endParaRPr>
          </a:p>
        </p:txBody>
      </p:sp>
      <p:sp>
        <p:nvSpPr>
          <p:cNvPr id="10" name="Cloud 9"/>
          <p:cNvSpPr/>
          <p:nvPr/>
        </p:nvSpPr>
        <p:spPr bwMode="auto">
          <a:xfrm>
            <a:off x="7315200" y="2270809"/>
            <a:ext cx="1752600" cy="1234391"/>
          </a:xfrm>
          <a:prstGeom prst="cloud">
            <a:avLst/>
          </a:prstGeom>
          <a:solidFill>
            <a:srgbClr val="0070C0">
              <a:alpha val="50000"/>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1600" i="1" smtClean="0">
              <a:solidFill>
                <a:srgbClr val="FFFFFF"/>
              </a:solidFill>
              <a:effectLst>
                <a:outerShdw blurRad="38100" dist="38100" dir="2700000" algn="tl">
                  <a:srgbClr val="000000">
                    <a:alpha val="43137"/>
                  </a:srgbClr>
                </a:outerShdw>
              </a:effectLst>
            </a:endParaRPr>
          </a:p>
        </p:txBody>
      </p:sp>
      <p:sp>
        <p:nvSpPr>
          <p:cNvPr id="11" name="TextBox 10"/>
          <p:cNvSpPr txBox="1"/>
          <p:nvPr/>
        </p:nvSpPr>
        <p:spPr>
          <a:xfrm>
            <a:off x="7666518" y="2387644"/>
            <a:ext cx="715482" cy="338554"/>
          </a:xfrm>
          <a:prstGeom prst="rect">
            <a:avLst/>
          </a:prstGeom>
          <a:noFill/>
        </p:spPr>
        <p:txBody>
          <a:bodyPr wrap="square" rtlCol="0">
            <a:spAutoFit/>
          </a:bodyPr>
          <a:lstStyle/>
          <a:p>
            <a:r>
              <a:rPr lang="en-US" sz="1600" dirty="0" smtClean="0">
                <a:solidFill>
                  <a:srgbClr val="FFFFFF"/>
                </a:solidFill>
                <a:latin typeface="Tahoma" panose="020B0604030504040204" pitchFamily="34" charset="0"/>
                <a:ea typeface="Tahoma" panose="020B0604030504040204" pitchFamily="34" charset="0"/>
                <a:cs typeface="Tahoma" panose="020B0604030504040204" pitchFamily="34" charset="0"/>
              </a:rPr>
              <a:t>/</a:t>
            </a:r>
            <a:r>
              <a:rPr lang="en-US" sz="1600" dirty="0" err="1" smtClean="0">
                <a:solidFill>
                  <a:srgbClr val="FFFFFF"/>
                </a:solidFill>
                <a:latin typeface="Tahoma" panose="020B0604030504040204" pitchFamily="34" charset="0"/>
                <a:ea typeface="Tahoma" panose="020B0604030504040204" pitchFamily="34" charset="0"/>
                <a:cs typeface="Tahoma" panose="020B0604030504040204" pitchFamily="34" charset="0"/>
              </a:rPr>
              <a:t>lu:k</a:t>
            </a:r>
            <a:r>
              <a:rPr lang="en-US" sz="1600" dirty="0" smtClean="0">
                <a:solidFill>
                  <a:srgbClr val="FFFFFF"/>
                </a:solidFill>
                <a:latin typeface="Tahoma" panose="020B0604030504040204" pitchFamily="34" charset="0"/>
                <a:ea typeface="Tahoma" panose="020B0604030504040204" pitchFamily="34" charset="0"/>
                <a:cs typeface="Tahoma" panose="020B0604030504040204" pitchFamily="34" charset="0"/>
              </a:rPr>
              <a:t>/ </a:t>
            </a:r>
            <a:endParaRPr lang="en-US" sz="1600"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a:off x="7488879" y="2687635"/>
            <a:ext cx="664518" cy="338554"/>
          </a:xfrm>
          <a:prstGeom prst="rect">
            <a:avLst/>
          </a:prstGeom>
          <a:noFill/>
        </p:spPr>
        <p:txBody>
          <a:bodyPr wrap="square" rtlCol="0">
            <a:spAutoFit/>
          </a:bodyPr>
          <a:lstStyle/>
          <a:p>
            <a:r>
              <a:rPr lang="en-US" sz="1600" dirty="0" smtClean="0">
                <a:solidFill>
                  <a:srgbClr val="FFFFFF"/>
                </a:solidFill>
                <a:latin typeface="Tahoma" panose="020B0604030504040204" pitchFamily="34" charset="0"/>
                <a:ea typeface="Tahoma" panose="020B0604030504040204" pitchFamily="34" charset="0"/>
                <a:cs typeface="Tahoma" panose="020B0604030504040204" pitchFamily="34" charset="0"/>
              </a:rPr>
              <a:t>/</a:t>
            </a:r>
            <a:r>
              <a:rPr lang="en-US" sz="1600" dirty="0" err="1" smtClean="0">
                <a:solidFill>
                  <a:srgbClr val="FFFFFF"/>
                </a:solidFill>
                <a:latin typeface="Tahoma" panose="020B0604030504040204" pitchFamily="34" charset="0"/>
                <a:ea typeface="Tahoma" panose="020B0604030504040204" pitchFamily="34" charset="0"/>
                <a:cs typeface="Tahoma" panose="020B0604030504040204" pitchFamily="34" charset="0"/>
              </a:rPr>
              <a:t>lɪk</a:t>
            </a:r>
            <a:r>
              <a:rPr lang="en-US" sz="1600" dirty="0" smtClean="0">
                <a:solidFill>
                  <a:srgbClr val="FFFFFF"/>
                </a:solidFill>
                <a:latin typeface="Tahoma" panose="020B0604030504040204" pitchFamily="34" charset="0"/>
                <a:ea typeface="Tahoma" panose="020B0604030504040204" pitchFamily="34" charset="0"/>
                <a:cs typeface="Tahoma" panose="020B0604030504040204" pitchFamily="34" charset="0"/>
              </a:rPr>
              <a:t>/ </a:t>
            </a:r>
            <a:endParaRPr lang="en-US" sz="1600"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
        <p:nvSpPr>
          <p:cNvPr id="13" name="TextBox 12"/>
          <p:cNvSpPr txBox="1"/>
          <p:nvPr/>
        </p:nvSpPr>
        <p:spPr>
          <a:xfrm>
            <a:off x="8281297" y="2456645"/>
            <a:ext cx="664518" cy="338554"/>
          </a:xfrm>
          <a:prstGeom prst="rect">
            <a:avLst/>
          </a:prstGeom>
          <a:noFill/>
        </p:spPr>
        <p:txBody>
          <a:bodyPr wrap="square" rtlCol="0">
            <a:spAutoFit/>
          </a:bodyPr>
          <a:lstStyle/>
          <a:p>
            <a:r>
              <a:rPr lang="en-US" sz="1600" dirty="0" smtClean="0">
                <a:solidFill>
                  <a:srgbClr val="FFFFFF"/>
                </a:solidFill>
                <a:latin typeface="Tahoma" panose="020B0604030504040204" pitchFamily="34" charset="0"/>
                <a:ea typeface="Tahoma" panose="020B0604030504040204" pitchFamily="34" charset="0"/>
                <a:cs typeface="Tahoma" panose="020B0604030504040204" pitchFamily="34" charset="0"/>
              </a:rPr>
              <a:t>/</a:t>
            </a:r>
            <a:r>
              <a:rPr lang="en-US" sz="1600" dirty="0" err="1" smtClean="0">
                <a:solidFill>
                  <a:srgbClr val="FFFFFF"/>
                </a:solidFill>
                <a:latin typeface="Tahoma" panose="020B0604030504040204" pitchFamily="34" charset="0"/>
                <a:ea typeface="Tahoma" panose="020B0604030504040204" pitchFamily="34" charset="0"/>
                <a:cs typeface="Tahoma" panose="020B0604030504040204" pitchFamily="34" charset="0"/>
              </a:rPr>
              <a:t>li:k</a:t>
            </a:r>
            <a:r>
              <a:rPr lang="en-US" sz="1600" dirty="0" smtClean="0">
                <a:solidFill>
                  <a:srgbClr val="FFFFFF"/>
                </a:solidFill>
                <a:latin typeface="Tahoma" panose="020B0604030504040204" pitchFamily="34" charset="0"/>
                <a:ea typeface="Tahoma" panose="020B0604030504040204" pitchFamily="34" charset="0"/>
                <a:cs typeface="Tahoma" panose="020B0604030504040204" pitchFamily="34" charset="0"/>
              </a:rPr>
              <a:t>/ </a:t>
            </a:r>
            <a:endParaRPr lang="en-US" sz="1600"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
        <p:nvSpPr>
          <p:cNvPr id="14" name="TextBox 13"/>
          <p:cNvSpPr txBox="1"/>
          <p:nvPr/>
        </p:nvSpPr>
        <p:spPr>
          <a:xfrm>
            <a:off x="8004651" y="2734115"/>
            <a:ext cx="664518" cy="338554"/>
          </a:xfrm>
          <a:prstGeom prst="rect">
            <a:avLst/>
          </a:prstGeom>
          <a:noFill/>
        </p:spPr>
        <p:txBody>
          <a:bodyPr wrap="square" rtlCol="0">
            <a:spAutoFit/>
          </a:bodyPr>
          <a:lstStyle/>
          <a:p>
            <a:r>
              <a:rPr lang="en-US" sz="1600" dirty="0" smtClean="0">
                <a:solidFill>
                  <a:srgbClr val="FFFFFF"/>
                </a:solidFill>
                <a:latin typeface="Tahoma" panose="020B0604030504040204" pitchFamily="34" charset="0"/>
                <a:ea typeface="Tahoma" panose="020B0604030504040204" pitchFamily="34" charset="0"/>
                <a:cs typeface="Tahoma" panose="020B0604030504040204" pitchFamily="34" charset="0"/>
              </a:rPr>
              <a:t>/</a:t>
            </a:r>
            <a:r>
              <a:rPr lang="en-US" sz="1600" dirty="0" err="1" smtClean="0">
                <a:solidFill>
                  <a:srgbClr val="FFFFFF"/>
                </a:solidFill>
                <a:latin typeface="Tahoma" panose="020B0604030504040204" pitchFamily="34" charset="0"/>
                <a:ea typeface="Tahoma" panose="020B0604030504040204" pitchFamily="34" charset="0"/>
                <a:cs typeface="Tahoma" panose="020B0604030504040204" pitchFamily="34" charset="0"/>
              </a:rPr>
              <a:t>lɑg</a:t>
            </a:r>
            <a:r>
              <a:rPr lang="en-US" sz="1600" dirty="0" smtClean="0">
                <a:solidFill>
                  <a:srgbClr val="FFFFFF"/>
                </a:solidFill>
                <a:latin typeface="Tahoma" panose="020B0604030504040204" pitchFamily="34" charset="0"/>
                <a:ea typeface="Tahoma" panose="020B0604030504040204" pitchFamily="34" charset="0"/>
                <a:cs typeface="Tahoma" panose="020B0604030504040204" pitchFamily="34" charset="0"/>
              </a:rPr>
              <a:t>/ </a:t>
            </a:r>
            <a:endParaRPr lang="en-US" sz="1600"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
        <p:nvSpPr>
          <p:cNvPr id="15" name="TextBox 14"/>
          <p:cNvSpPr txBox="1"/>
          <p:nvPr/>
        </p:nvSpPr>
        <p:spPr>
          <a:xfrm>
            <a:off x="7662867" y="2971799"/>
            <a:ext cx="664518" cy="338554"/>
          </a:xfrm>
          <a:prstGeom prst="rect">
            <a:avLst/>
          </a:prstGeom>
          <a:noFill/>
        </p:spPr>
        <p:txBody>
          <a:bodyPr wrap="square" rtlCol="0">
            <a:spAutoFit/>
          </a:bodyPr>
          <a:lstStyle/>
          <a:p>
            <a:r>
              <a:rPr lang="en-US" sz="1600" dirty="0">
                <a:solidFill>
                  <a:srgbClr val="FFFFFF"/>
                </a:solidFill>
                <a:latin typeface="Tahoma" panose="020B0604030504040204" pitchFamily="34" charset="0"/>
                <a:ea typeface="Tahoma" panose="020B0604030504040204" pitchFamily="34" charset="0"/>
                <a:cs typeface="Tahoma" panose="020B0604030504040204" pitchFamily="34" charset="0"/>
              </a:rPr>
              <a:t>/</a:t>
            </a:r>
            <a:r>
              <a:rPr lang="en-US" sz="1600" dirty="0" err="1">
                <a:solidFill>
                  <a:srgbClr val="FFFFFF"/>
                </a:solidFill>
                <a:latin typeface="Tahoma" panose="020B0604030504040204" pitchFamily="34" charset="0"/>
                <a:ea typeface="Tahoma" panose="020B0604030504040204" pitchFamily="34" charset="0"/>
                <a:cs typeface="Tahoma" panose="020B0604030504040204" pitchFamily="34" charset="0"/>
              </a:rPr>
              <a:t>lɑk</a:t>
            </a:r>
            <a:r>
              <a:rPr lang="en-US" sz="1600" dirty="0">
                <a:solidFill>
                  <a:srgbClr val="FFFFFF"/>
                </a:solidFill>
                <a:latin typeface="Tahoma" panose="020B0604030504040204" pitchFamily="34" charset="0"/>
                <a:ea typeface="Tahoma" panose="020B0604030504040204" pitchFamily="34" charset="0"/>
                <a:cs typeface="Tahoma" panose="020B0604030504040204" pitchFamily="34" charset="0"/>
              </a:rPr>
              <a:t>/ </a:t>
            </a:r>
          </a:p>
        </p:txBody>
      </p:sp>
      <p:sp>
        <p:nvSpPr>
          <p:cNvPr id="16" name="Text Box 28"/>
          <p:cNvSpPr txBox="1">
            <a:spLocks noChangeArrowheads="1"/>
          </p:cNvSpPr>
          <p:nvPr/>
        </p:nvSpPr>
        <p:spPr bwMode="auto">
          <a:xfrm>
            <a:off x="7626350" y="2978150"/>
            <a:ext cx="671192" cy="338554"/>
          </a:xfrm>
          <a:prstGeom prst="rect">
            <a:avLst/>
          </a:prstGeom>
          <a:noFill/>
          <a:ln w="9525">
            <a:noFill/>
            <a:miter lim="800000"/>
            <a:headEnd/>
            <a:tailEnd/>
          </a:ln>
        </p:spPr>
        <p:txBody>
          <a:bodyPr wrap="square">
            <a:spAutoFit/>
          </a:bodyPr>
          <a:lstStyle/>
          <a:p>
            <a:pPr algn="ctr" eaLnBrk="0" fontAlgn="base" hangingPunct="0">
              <a:spcBef>
                <a:spcPct val="50000"/>
              </a:spcBef>
              <a:spcAft>
                <a:spcPct val="0"/>
              </a:spcAft>
            </a:pPr>
            <a:r>
              <a:rPr lang="en-US" sz="1600" dirty="0" smtClean="0">
                <a:solidFill>
                  <a:srgbClr val="FFCAAA">
                    <a:lumMod val="75000"/>
                  </a:srgbClr>
                </a:solidFill>
                <a:latin typeface="Tahoma" panose="020B0604030504040204" pitchFamily="34" charset="0"/>
                <a:ea typeface="Tahoma" panose="020B0604030504040204" pitchFamily="34" charset="0"/>
                <a:cs typeface="Tahoma" panose="020B0604030504040204" pitchFamily="34" charset="0"/>
                <a:sym typeface="Symbol" pitchFamily="18" charset="2"/>
              </a:rPr>
              <a:t>/</a:t>
            </a:r>
            <a:r>
              <a:rPr lang="en-US" sz="1600" dirty="0" err="1" smtClean="0">
                <a:solidFill>
                  <a:srgbClr val="FFCAAA">
                    <a:lumMod val="75000"/>
                  </a:srgbClr>
                </a:solidFill>
                <a:latin typeface="Tahoma" panose="020B0604030504040204" pitchFamily="34" charset="0"/>
                <a:ea typeface="Tahoma" panose="020B0604030504040204" pitchFamily="34" charset="0"/>
                <a:cs typeface="Tahoma" panose="020B0604030504040204" pitchFamily="34" charset="0"/>
                <a:sym typeface="SILDoulos IPA93" pitchFamily="2" charset="2"/>
              </a:rPr>
              <a:t>l</a:t>
            </a:r>
            <a:r>
              <a:rPr lang="en-US" sz="1600" dirty="0" err="1" smtClean="0">
                <a:solidFill>
                  <a:srgbClr val="FFCAAA">
                    <a:lumMod val="75000"/>
                  </a:srgbClr>
                </a:solidFill>
                <a:latin typeface="Tahoma" panose="020B0604030504040204" pitchFamily="34" charset="0"/>
                <a:ea typeface="Tahoma" panose="020B0604030504040204" pitchFamily="34" charset="0"/>
                <a:cs typeface="Tahoma" panose="020B0604030504040204" pitchFamily="34" charset="0"/>
                <a:sym typeface="IPAPhon"/>
              </a:rPr>
              <a:t>ɑk</a:t>
            </a:r>
            <a:r>
              <a:rPr lang="en-US" sz="1600" dirty="0" smtClean="0">
                <a:solidFill>
                  <a:srgbClr val="FFCAAA">
                    <a:lumMod val="75000"/>
                  </a:srgbClr>
                </a:solidFill>
                <a:latin typeface="Tahoma" panose="020B0604030504040204" pitchFamily="34" charset="0"/>
                <a:ea typeface="Tahoma" panose="020B0604030504040204" pitchFamily="34" charset="0"/>
                <a:cs typeface="Tahoma" panose="020B0604030504040204" pitchFamily="34" charset="0"/>
                <a:sym typeface="Symbol" pitchFamily="18" charset="2"/>
              </a:rPr>
              <a:t>/</a:t>
            </a:r>
            <a:endParaRPr lang="en-US" sz="1600" dirty="0">
              <a:solidFill>
                <a:srgbClr val="FFCAAA">
                  <a:lumMod val="75000"/>
                </a:srgbClr>
              </a:solidFill>
              <a:latin typeface="Tahoma" panose="020B0604030504040204" pitchFamily="34" charset="0"/>
              <a:ea typeface="Tahoma" panose="020B0604030504040204" pitchFamily="34" charset="0"/>
              <a:cs typeface="Tahoma" panose="020B0604030504040204" pitchFamily="34" charset="0"/>
              <a:sym typeface="Symbol" pitchFamily="18" charset="2"/>
            </a:endParaRPr>
          </a:p>
        </p:txBody>
      </p:sp>
      <p:sp>
        <p:nvSpPr>
          <p:cNvPr id="17" name="TextBox 16"/>
          <p:cNvSpPr txBox="1"/>
          <p:nvPr/>
        </p:nvSpPr>
        <p:spPr>
          <a:xfrm>
            <a:off x="8219062" y="2971798"/>
            <a:ext cx="664518" cy="338554"/>
          </a:xfrm>
          <a:prstGeom prst="rect">
            <a:avLst/>
          </a:prstGeom>
          <a:noFill/>
        </p:spPr>
        <p:txBody>
          <a:bodyPr wrap="square" rtlCol="0">
            <a:spAutoFit/>
          </a:bodyPr>
          <a:lstStyle/>
          <a:p>
            <a:r>
              <a:rPr lang="en-US" sz="1600" dirty="0" smtClean="0">
                <a:solidFill>
                  <a:srgbClr val="FFFFFF"/>
                </a:solidFill>
                <a:latin typeface="Tahoma" panose="020B0604030504040204" pitchFamily="34" charset="0"/>
                <a:ea typeface="Tahoma" panose="020B0604030504040204" pitchFamily="34" charset="0"/>
                <a:cs typeface="Tahoma" panose="020B0604030504040204" pitchFamily="34" charset="0"/>
              </a:rPr>
              <a:t>/</a:t>
            </a:r>
            <a:r>
              <a:rPr lang="en-US" sz="1600" dirty="0" err="1" smtClean="0">
                <a:solidFill>
                  <a:srgbClr val="FFFFFF"/>
                </a:solidFill>
                <a:latin typeface="Tahoma" panose="020B0604030504040204" pitchFamily="34" charset="0"/>
                <a:ea typeface="Tahoma" panose="020B0604030504040204" pitchFamily="34" charset="0"/>
                <a:cs typeface="Tahoma" panose="020B0604030504040204" pitchFamily="34" charset="0"/>
              </a:rPr>
              <a:t>rɑk</a:t>
            </a:r>
            <a:r>
              <a:rPr lang="en-US" sz="1600" dirty="0">
                <a:solidFill>
                  <a:srgbClr val="FFFFFF"/>
                </a:solidFill>
                <a:latin typeface="Tahoma" panose="020B0604030504040204" pitchFamily="34" charset="0"/>
                <a:ea typeface="Tahoma" panose="020B0604030504040204" pitchFamily="34" charset="0"/>
                <a:cs typeface="Tahoma" panose="020B0604030504040204" pitchFamily="34" charset="0"/>
              </a:rPr>
              <a:t>/ </a:t>
            </a:r>
          </a:p>
        </p:txBody>
      </p:sp>
      <p:sp>
        <p:nvSpPr>
          <p:cNvPr id="19" name="Text Box 1033"/>
          <p:cNvSpPr txBox="1">
            <a:spLocks noChangeArrowheads="1"/>
          </p:cNvSpPr>
          <p:nvPr/>
        </p:nvSpPr>
        <p:spPr bwMode="auto">
          <a:xfrm>
            <a:off x="6524940" y="2858869"/>
            <a:ext cx="985430" cy="646331"/>
          </a:xfrm>
          <a:prstGeom prst="rect">
            <a:avLst/>
          </a:prstGeom>
          <a:noFill/>
          <a:ln w="9525">
            <a:solidFill>
              <a:schemeClr val="tx1"/>
            </a:solidFill>
            <a:miter lim="800000"/>
            <a:headEnd/>
            <a:tailEnd/>
          </a:ln>
          <a:effectLst/>
        </p:spPr>
        <p:txBody>
          <a:bodyPr wrap="square">
            <a:spAutoFit/>
          </a:bodyPr>
          <a:lstStyle/>
          <a:p>
            <a:pPr algn="ctr" eaLnBrk="0" fontAlgn="base" hangingPunct="0">
              <a:spcBef>
                <a:spcPct val="50000"/>
              </a:spcBef>
              <a:spcAft>
                <a:spcPct val="0"/>
              </a:spcAft>
            </a:pPr>
            <a:r>
              <a:rPr lang="fr-FR" altLang="en-US" sz="1200" dirty="0" smtClean="0">
                <a:latin typeface="Calibri" panose="020F0502020204030204" pitchFamily="34" charset="0"/>
              </a:rPr>
              <a:t>Lexical </a:t>
            </a:r>
            <a:r>
              <a:rPr lang="fr-FR" altLang="en-US" sz="1200" dirty="0" err="1" smtClean="0">
                <a:latin typeface="Calibri" panose="020F0502020204030204" pitchFamily="34" charset="0"/>
              </a:rPr>
              <a:t>Selection</a:t>
            </a:r>
            <a:r>
              <a:rPr lang="fr-FR" altLang="en-US" sz="1200" dirty="0" smtClean="0">
                <a:latin typeface="Calibri" panose="020F0502020204030204" pitchFamily="34" charset="0"/>
              </a:rPr>
              <a:t>    &amp; Access</a:t>
            </a:r>
          </a:p>
        </p:txBody>
      </p:sp>
      <p:sp>
        <p:nvSpPr>
          <p:cNvPr id="20" name="Text Box 1034"/>
          <p:cNvSpPr txBox="1">
            <a:spLocks noChangeArrowheads="1"/>
          </p:cNvSpPr>
          <p:nvPr/>
        </p:nvSpPr>
        <p:spPr bwMode="auto">
          <a:xfrm>
            <a:off x="6395032" y="4094226"/>
            <a:ext cx="125305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fontAlgn="base" hangingPunct="0">
              <a:spcBef>
                <a:spcPct val="50000"/>
              </a:spcBef>
              <a:spcAft>
                <a:spcPct val="0"/>
              </a:spcAft>
            </a:pPr>
            <a:r>
              <a:rPr lang="fr-FR" altLang="en-US" sz="1200" i="1" dirty="0" err="1" smtClean="0">
                <a:latin typeface="Calibri" panose="020F0502020204030204" pitchFamily="34" charset="0"/>
              </a:rPr>
              <a:t>Prelexical</a:t>
            </a:r>
            <a:r>
              <a:rPr lang="fr-FR" altLang="en-US" sz="1200" i="1" dirty="0" smtClean="0">
                <a:latin typeface="Calibri" panose="020F0502020204030204" pitchFamily="34" charset="0"/>
              </a:rPr>
              <a:t> code</a:t>
            </a:r>
          </a:p>
        </p:txBody>
      </p:sp>
      <p:sp>
        <p:nvSpPr>
          <p:cNvPr id="21" name="Text Box 1036"/>
          <p:cNvSpPr txBox="1">
            <a:spLocks noChangeArrowheads="1"/>
          </p:cNvSpPr>
          <p:nvPr/>
        </p:nvSpPr>
        <p:spPr bwMode="auto">
          <a:xfrm>
            <a:off x="6340082" y="1785119"/>
            <a:ext cx="1342082" cy="577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fontAlgn="base" hangingPunct="0">
              <a:spcBef>
                <a:spcPct val="50000"/>
              </a:spcBef>
              <a:spcAft>
                <a:spcPct val="0"/>
              </a:spcAft>
            </a:pPr>
            <a:r>
              <a:rPr lang="fr-FR" altLang="en-US" sz="1050" i="1" dirty="0" err="1" smtClean="0">
                <a:latin typeface="Calibri" panose="020F0502020204030204" pitchFamily="34" charset="0"/>
              </a:rPr>
              <a:t>Conceptual</a:t>
            </a:r>
            <a:r>
              <a:rPr lang="fr-FR" altLang="en-US" sz="1050" i="1" dirty="0" smtClean="0">
                <a:latin typeface="Calibri" panose="020F0502020204030204" pitchFamily="34" charset="0"/>
              </a:rPr>
              <a:t>, </a:t>
            </a:r>
            <a:r>
              <a:rPr lang="fr-FR" altLang="en-US" sz="1050" i="1" dirty="0" err="1" smtClean="0">
                <a:latin typeface="Calibri" panose="020F0502020204030204" pitchFamily="34" charset="0"/>
              </a:rPr>
              <a:t>syntactic</a:t>
            </a:r>
            <a:r>
              <a:rPr lang="fr-FR" altLang="en-US" sz="1050" i="1" dirty="0" smtClean="0">
                <a:latin typeface="Calibri" panose="020F0502020204030204" pitchFamily="34" charset="0"/>
              </a:rPr>
              <a:t>, </a:t>
            </a:r>
            <a:r>
              <a:rPr lang="fr-FR" altLang="en-US" sz="1050" i="1" dirty="0" err="1" smtClean="0">
                <a:latin typeface="Calibri" panose="020F0502020204030204" pitchFamily="34" charset="0"/>
              </a:rPr>
              <a:t>orthographic</a:t>
            </a:r>
            <a:r>
              <a:rPr lang="fr-FR" altLang="en-US" sz="1050" i="1" dirty="0" smtClean="0">
                <a:latin typeface="Calibri" panose="020F0502020204030204" pitchFamily="34" charset="0"/>
              </a:rPr>
              <a:t> codes</a:t>
            </a:r>
          </a:p>
        </p:txBody>
      </p:sp>
      <p:pic>
        <p:nvPicPr>
          <p:cNvPr id="22" name="Picture 37"/>
          <p:cNvPicPr>
            <a:picLocks noChangeAspect="1" noChangeArrowheads="1"/>
          </p:cNvPicPr>
          <p:nvPr/>
        </p:nvPicPr>
        <p:blipFill rotWithShape="1">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rcRect l="1546" t="32563" r="11856" b="28134"/>
          <a:stretch/>
        </p:blipFill>
        <p:spPr bwMode="auto">
          <a:xfrm>
            <a:off x="6426604" y="5486400"/>
            <a:ext cx="1202547" cy="393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Straight Arrow Connector 23"/>
          <p:cNvCxnSpPr>
            <a:stCxn id="85" idx="0"/>
            <a:endCxn id="20" idx="2"/>
          </p:cNvCxnSpPr>
          <p:nvPr/>
        </p:nvCxnSpPr>
        <p:spPr bwMode="auto">
          <a:xfrm flipH="1" flipV="1">
            <a:off x="7021559" y="4371225"/>
            <a:ext cx="873" cy="429375"/>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Arrow Connector 24"/>
          <p:cNvCxnSpPr>
            <a:stCxn id="20" idx="0"/>
            <a:endCxn id="19" idx="2"/>
          </p:cNvCxnSpPr>
          <p:nvPr/>
        </p:nvCxnSpPr>
        <p:spPr bwMode="auto">
          <a:xfrm flipH="1" flipV="1">
            <a:off x="7017655" y="3505200"/>
            <a:ext cx="3904" cy="589026"/>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Arrow Connector 25"/>
          <p:cNvCxnSpPr>
            <a:stCxn id="19" idx="0"/>
            <a:endCxn id="21" idx="2"/>
          </p:cNvCxnSpPr>
          <p:nvPr/>
        </p:nvCxnSpPr>
        <p:spPr bwMode="auto">
          <a:xfrm flipH="1" flipV="1">
            <a:off x="7011123" y="2362200"/>
            <a:ext cx="6532" cy="496669"/>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Rectangle 1037"/>
          <p:cNvSpPr>
            <a:spLocks noChangeArrowheads="1"/>
          </p:cNvSpPr>
          <p:nvPr/>
        </p:nvSpPr>
        <p:spPr bwMode="auto">
          <a:xfrm>
            <a:off x="6486840" y="5714891"/>
            <a:ext cx="119242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fontAlgn="base" hangingPunct="0">
              <a:spcBef>
                <a:spcPct val="0"/>
              </a:spcBef>
              <a:spcAft>
                <a:spcPct val="0"/>
              </a:spcAft>
            </a:pPr>
            <a:r>
              <a:rPr lang="fr-FR" altLang="en-US" sz="1200" i="1" dirty="0" err="1" smtClean="0">
                <a:latin typeface="Calibri" panose="020F0502020204030204" pitchFamily="34" charset="0"/>
              </a:rPr>
              <a:t>Acoustic</a:t>
            </a:r>
            <a:r>
              <a:rPr lang="fr-FR" altLang="en-US" sz="1200" i="1" dirty="0" smtClean="0">
                <a:latin typeface="Calibri" panose="020F0502020204030204" pitchFamily="34" charset="0"/>
              </a:rPr>
              <a:t> code</a:t>
            </a:r>
          </a:p>
        </p:txBody>
      </p:sp>
      <p:sp>
        <p:nvSpPr>
          <p:cNvPr id="85" name="Text Box 1033"/>
          <p:cNvSpPr txBox="1">
            <a:spLocks noChangeArrowheads="1"/>
          </p:cNvSpPr>
          <p:nvPr/>
        </p:nvSpPr>
        <p:spPr bwMode="auto">
          <a:xfrm>
            <a:off x="6348664" y="4800600"/>
            <a:ext cx="1347536" cy="276999"/>
          </a:xfrm>
          <a:prstGeom prst="rect">
            <a:avLst/>
          </a:prstGeom>
          <a:noFill/>
          <a:ln w="9525">
            <a:solidFill>
              <a:schemeClr val="tx1"/>
            </a:solidFill>
            <a:miter lim="800000"/>
            <a:headEnd/>
            <a:tailEnd/>
          </a:ln>
          <a:effectLst/>
        </p:spPr>
        <p:txBody>
          <a:bodyPr wrap="square">
            <a:spAutoFit/>
          </a:bodyPr>
          <a:lstStyle/>
          <a:p>
            <a:pPr algn="ctr" eaLnBrk="0" fontAlgn="base" hangingPunct="0">
              <a:spcBef>
                <a:spcPct val="50000"/>
              </a:spcBef>
              <a:spcAft>
                <a:spcPct val="0"/>
              </a:spcAft>
            </a:pPr>
            <a:r>
              <a:rPr lang="fr-FR" altLang="en-US" sz="1200" dirty="0" err="1" smtClean="0">
                <a:latin typeface="Calibri" panose="020F0502020204030204" pitchFamily="34" charset="0"/>
              </a:rPr>
              <a:t>Phonetic</a:t>
            </a:r>
            <a:r>
              <a:rPr lang="fr-FR" altLang="en-US" sz="1200" dirty="0" smtClean="0">
                <a:latin typeface="Calibri" panose="020F0502020204030204" pitchFamily="34" charset="0"/>
              </a:rPr>
              <a:t> </a:t>
            </a:r>
            <a:r>
              <a:rPr lang="fr-FR" altLang="en-US" sz="1200" dirty="0" err="1" smtClean="0">
                <a:latin typeface="Calibri" panose="020F0502020204030204" pitchFamily="34" charset="0"/>
              </a:rPr>
              <a:t>decoding</a:t>
            </a:r>
            <a:endParaRPr lang="fr-FR" altLang="en-US" sz="1200" dirty="0" smtClean="0">
              <a:latin typeface="Calibri" panose="020F0502020204030204" pitchFamily="34" charset="0"/>
            </a:endParaRPr>
          </a:p>
        </p:txBody>
      </p:sp>
      <p:cxnSp>
        <p:nvCxnSpPr>
          <p:cNvPr id="87" name="Straight Arrow Connector 86"/>
          <p:cNvCxnSpPr>
            <a:stCxn id="22" idx="0"/>
            <a:endCxn id="85" idx="2"/>
          </p:cNvCxnSpPr>
          <p:nvPr/>
        </p:nvCxnSpPr>
        <p:spPr bwMode="auto">
          <a:xfrm flipH="1" flipV="1">
            <a:off x="7022432" y="5077599"/>
            <a:ext cx="5446" cy="408801"/>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39" name="Rectangle 9238"/>
          <p:cNvSpPr/>
          <p:nvPr/>
        </p:nvSpPr>
        <p:spPr>
          <a:xfrm>
            <a:off x="6119580" y="6057900"/>
            <a:ext cx="2890278" cy="307777"/>
          </a:xfrm>
          <a:prstGeom prst="rect">
            <a:avLst/>
          </a:prstGeom>
        </p:spPr>
        <p:txBody>
          <a:bodyPr wrap="none">
            <a:spAutoFit/>
          </a:bodyPr>
          <a:lstStyle/>
          <a:p>
            <a:pPr marL="0" lvl="1">
              <a:defRPr/>
            </a:pPr>
            <a:r>
              <a:rPr lang="en-US" sz="1400" dirty="0">
                <a:solidFill>
                  <a:srgbClr val="0070C0"/>
                </a:solidFill>
              </a:rPr>
              <a:t>(McQueen, Cutler, &amp; Norris, 2006)</a:t>
            </a:r>
            <a:endParaRPr lang="en-US" sz="1300" dirty="0">
              <a:solidFill>
                <a:srgbClr val="0070C0"/>
              </a:solidFill>
            </a:endParaRPr>
          </a:p>
        </p:txBody>
      </p:sp>
      <p:sp>
        <p:nvSpPr>
          <p:cNvPr id="9240" name="Rectangle 9239"/>
          <p:cNvSpPr/>
          <p:nvPr/>
        </p:nvSpPr>
        <p:spPr>
          <a:xfrm>
            <a:off x="1371600" y="3282735"/>
            <a:ext cx="4442242" cy="369332"/>
          </a:xfrm>
          <a:prstGeom prst="rect">
            <a:avLst/>
          </a:prstGeom>
        </p:spPr>
        <p:txBody>
          <a:bodyPr wrap="none">
            <a:spAutoFit/>
          </a:bodyPr>
          <a:lstStyle/>
          <a:p>
            <a:r>
              <a:rPr lang="en-US" dirty="0">
                <a:solidFill>
                  <a:srgbClr val="0070C0"/>
                </a:solidFill>
              </a:rPr>
              <a:t>(McClelland &amp; Elman, 1986; Norris, 1994)</a:t>
            </a:r>
          </a:p>
        </p:txBody>
      </p:sp>
    </p:spTree>
    <p:extLst>
      <p:ext uri="{BB962C8B-B14F-4D97-AF65-F5344CB8AC3E}">
        <p14:creationId xmlns:p14="http://schemas.microsoft.com/office/powerpoint/2010/main" val="39313381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54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40"/>
                                        </p:tgtEl>
                                        <p:attrNameLst>
                                          <p:attrName>style.visibility</p:attrName>
                                        </p:attrNameLst>
                                      </p:cBhvr>
                                      <p:to>
                                        <p:strVal val="visible"/>
                                      </p:to>
                                    </p:set>
                                  </p:childTnLst>
                                </p:cTn>
                              </p:par>
                              <p:par>
                                <p:cTn id="9" presetID="10"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499"/>
                                          </p:stCondLst>
                                        </p:cTn>
                                        <p:tgtEl>
                                          <p:spTgt spid="145411">
                                            <p:txEl>
                                              <p:pRg st="2" end="2"/>
                                            </p:tx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499"/>
                                          </p:stCondLst>
                                        </p:cTn>
                                        <p:tgtEl>
                                          <p:spTgt spid="145411">
                                            <p:txEl>
                                              <p:pRg st="3" end="3"/>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childTnLst>
                                </p:cTn>
                              </p:par>
                            </p:childTnLst>
                          </p:cTn>
                        </p:par>
                        <p:par>
                          <p:cTn id="44" fill="hold">
                            <p:stCondLst>
                              <p:cond delay="0"/>
                            </p:stCondLst>
                            <p:childTnLst>
                              <p:par>
                                <p:cTn id="45" presetID="1" presetClass="entr" presetSubtype="0" fill="hold" grpId="0" nodeType="afterEffect">
                                  <p:stCondLst>
                                    <p:cond delay="20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1" grpId="0" uiExpand="1" build="p" autoUpdateAnimBg="0"/>
      <p:bldP spid="9" grpId="0" animBg="1"/>
      <p:bldP spid="10" grpId="0" animBg="1"/>
      <p:bldP spid="11" grpId="0"/>
      <p:bldP spid="12" grpId="0"/>
      <p:bldP spid="13" grpId="0"/>
      <p:bldP spid="14" grpId="0"/>
      <p:bldP spid="15" grpId="0"/>
      <p:bldP spid="16" grpId="0"/>
      <p:bldP spid="17" grpId="0"/>
      <p:bldP spid="9240"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8"/>
          <p:cNvGrpSpPr>
            <a:grpSpLocks/>
          </p:cNvGrpSpPr>
          <p:nvPr/>
        </p:nvGrpSpPr>
        <p:grpSpPr bwMode="auto">
          <a:xfrm>
            <a:off x="1371600" y="2743200"/>
            <a:ext cx="6934200" cy="2438400"/>
            <a:chOff x="960" y="2112"/>
            <a:chExt cx="4032" cy="1248"/>
          </a:xfrm>
        </p:grpSpPr>
        <p:pic>
          <p:nvPicPr>
            <p:cNvPr id="10251" name="Picture 4" descr="hockettsanalogy_1"/>
            <p:cNvPicPr>
              <a:picLocks noChangeAspect="1" noChangeArrowheads="1"/>
            </p:cNvPicPr>
            <p:nvPr/>
          </p:nvPicPr>
          <p:blipFill>
            <a:blip r:embed="rId3">
              <a:extLst>
                <a:ext uri="{28A0092B-C50C-407E-A947-70E740481C1C}">
                  <a14:useLocalDpi xmlns:a14="http://schemas.microsoft.com/office/drawing/2010/main" val="0"/>
                </a:ext>
              </a:extLst>
            </a:blip>
            <a:srcRect l="3000" b="31960"/>
            <a:stretch>
              <a:fillRect/>
            </a:stretch>
          </p:blipFill>
          <p:spPr bwMode="auto">
            <a:xfrm>
              <a:off x="960" y="2112"/>
              <a:ext cx="4032"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2" name="Rectangle 7"/>
            <p:cNvSpPr>
              <a:spLocks noChangeArrowheads="1"/>
            </p:cNvSpPr>
            <p:nvPr/>
          </p:nvSpPr>
          <p:spPr bwMode="auto">
            <a:xfrm>
              <a:off x="3600" y="3024"/>
              <a:ext cx="1360"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en-US" sz="1800" dirty="0">
                  <a:solidFill>
                    <a:srgbClr val="0070C0"/>
                  </a:solidFill>
                </a:rPr>
                <a:t>(</a:t>
              </a:r>
              <a:r>
                <a:rPr lang="fr-FR" altLang="en-US" sz="1800" dirty="0" err="1" smtClean="0">
                  <a:solidFill>
                    <a:srgbClr val="0070C0"/>
                  </a:solidFill>
                </a:rPr>
                <a:t>Hockett</a:t>
              </a:r>
              <a:r>
                <a:rPr lang="fr-FR" altLang="en-US" sz="1800" dirty="0" smtClean="0">
                  <a:solidFill>
                    <a:srgbClr val="0070C0"/>
                  </a:solidFill>
                </a:rPr>
                <a:t> </a:t>
              </a:r>
              <a:r>
                <a:rPr lang="fr-FR" altLang="en-US" sz="1800" dirty="0">
                  <a:solidFill>
                    <a:srgbClr val="0070C0"/>
                  </a:solidFill>
                </a:rPr>
                <a:t>1955, p. 210)</a:t>
              </a:r>
              <a:endParaRPr lang="en-US" altLang="en-US" sz="1800" dirty="0">
                <a:solidFill>
                  <a:srgbClr val="0070C0"/>
                </a:solidFill>
              </a:endParaRPr>
            </a:p>
          </p:txBody>
        </p:sp>
      </p:grpSp>
      <p:sp>
        <p:nvSpPr>
          <p:cNvPr id="10243" name="Rectangle 2"/>
          <p:cNvSpPr>
            <a:spLocks noGrp="1" noChangeArrowheads="1"/>
          </p:cNvSpPr>
          <p:nvPr>
            <p:ph type="title"/>
          </p:nvPr>
        </p:nvSpPr>
        <p:spPr/>
        <p:txBody>
          <a:bodyPr/>
          <a:lstStyle/>
          <a:p>
            <a:r>
              <a:rPr lang="en-US" altLang="en-US" dirty="0" smtClean="0"/>
              <a:t>The problem #1</a:t>
            </a:r>
          </a:p>
        </p:txBody>
      </p:sp>
      <p:sp>
        <p:nvSpPr>
          <p:cNvPr id="152579" name="Rectangle 3"/>
          <p:cNvSpPr>
            <a:spLocks noGrp="1" noChangeArrowheads="1"/>
          </p:cNvSpPr>
          <p:nvPr>
            <p:ph type="body" idx="1"/>
          </p:nvPr>
        </p:nvSpPr>
        <p:spPr/>
        <p:txBody>
          <a:bodyPr/>
          <a:lstStyle/>
          <a:p>
            <a:r>
              <a:rPr lang="en-US" altLang="en-US" dirty="0" smtClean="0">
                <a:latin typeface="Calibri" panose="020F0502020204030204" pitchFamily="34" charset="0"/>
              </a:rPr>
              <a:t>The problem is that this unfolding information looks like this: </a:t>
            </a:r>
          </a:p>
        </p:txBody>
      </p:sp>
      <p:sp>
        <p:nvSpPr>
          <p:cNvPr id="152582" name="AutoShape 6"/>
          <p:cNvSpPr>
            <a:spLocks noChangeArrowheads="1"/>
          </p:cNvSpPr>
          <p:nvPr/>
        </p:nvSpPr>
        <p:spPr bwMode="auto">
          <a:xfrm rot="8360" flipV="1">
            <a:off x="5713413" y="2673350"/>
            <a:ext cx="1141412" cy="136525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8098 h 21600"/>
              <a:gd name="T20" fmla="*/ 17317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913" y="0"/>
                </a:moveTo>
                <a:lnTo>
                  <a:pt x="10226" y="4701"/>
                </a:lnTo>
                <a:lnTo>
                  <a:pt x="14509" y="4701"/>
                </a:lnTo>
                <a:lnTo>
                  <a:pt x="14509" y="18097"/>
                </a:lnTo>
                <a:lnTo>
                  <a:pt x="0" y="18097"/>
                </a:lnTo>
                <a:lnTo>
                  <a:pt x="0" y="21600"/>
                </a:lnTo>
                <a:lnTo>
                  <a:pt x="17317" y="21600"/>
                </a:lnTo>
                <a:lnTo>
                  <a:pt x="17317" y="4701"/>
                </a:lnTo>
                <a:lnTo>
                  <a:pt x="21600" y="4701"/>
                </a:lnTo>
                <a:lnTo>
                  <a:pt x="15913" y="0"/>
                </a:lnTo>
                <a:close/>
              </a:path>
            </a:pathLst>
          </a:custGeom>
          <a:solidFill>
            <a:srgbClr val="993366"/>
          </a:solidFill>
          <a:ln w="9525">
            <a:solidFill>
              <a:schemeClr val="tx1"/>
            </a:solidFill>
            <a:miter lim="800000"/>
            <a:headEnd/>
            <a:tailEnd/>
          </a:ln>
        </p:spPr>
        <p:txBody>
          <a:bodyPr wrap="none" anchor="ctr"/>
          <a:lstStyle/>
          <a:p>
            <a:endParaRPr lang="en-US"/>
          </a:p>
        </p:txBody>
      </p:sp>
      <p:sp>
        <p:nvSpPr>
          <p:cNvPr id="152588" name="AutoShape 12"/>
          <p:cNvSpPr>
            <a:spLocks noChangeArrowheads="1"/>
          </p:cNvSpPr>
          <p:nvPr/>
        </p:nvSpPr>
        <p:spPr bwMode="auto">
          <a:xfrm rot="-3128311">
            <a:off x="-438415" y="3645289"/>
            <a:ext cx="2656965" cy="1154419"/>
          </a:xfrm>
          <a:prstGeom prst="curvedDownArrow">
            <a:avLst>
              <a:gd name="adj1" fmla="val 22590"/>
              <a:gd name="adj2" fmla="val 45748"/>
              <a:gd name="adj3" fmla="val 33333"/>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solidFill>
                <a:srgbClr val="000000"/>
              </a:solidFill>
            </a:endParaRPr>
          </a:p>
        </p:txBody>
      </p:sp>
      <p:sp>
        <p:nvSpPr>
          <p:cNvPr id="152592" name="Rectangle 16"/>
          <p:cNvSpPr>
            <a:spLocks noChangeArrowheads="1"/>
          </p:cNvSpPr>
          <p:nvPr/>
        </p:nvSpPr>
        <p:spPr bwMode="auto">
          <a:xfrm>
            <a:off x="533400" y="4953000"/>
            <a:ext cx="8077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0000"/>
              </a:lnSpc>
            </a:pPr>
            <a:r>
              <a:rPr lang="de-DE" altLang="en-US" sz="2400" dirty="0" smtClean="0">
                <a:solidFill>
                  <a:srgbClr val="000000"/>
                </a:solidFill>
                <a:latin typeface="Calibri" panose="020F0502020204030204" pitchFamily="34" charset="0"/>
                <a:ea typeface="Segoe UI" panose="020B0502040204020203" pitchFamily="34" charset="0"/>
                <a:cs typeface="Segoe UI" panose="020B0502040204020203" pitchFamily="34" charset="0"/>
              </a:rPr>
              <a:t>V</a:t>
            </a:r>
            <a:r>
              <a:rPr lang="en-US" altLang="en-US" sz="2400" dirty="0" err="1" smtClean="0">
                <a:solidFill>
                  <a:srgbClr val="000000"/>
                </a:solidFill>
                <a:latin typeface="Calibri" panose="020F0502020204030204" pitchFamily="34" charset="0"/>
                <a:ea typeface="Segoe UI" panose="020B0502040204020203" pitchFamily="34" charset="0"/>
                <a:cs typeface="Segoe UI" panose="020B0502040204020203" pitchFamily="34" charset="0"/>
              </a:rPr>
              <a:t>ariability</a:t>
            </a:r>
            <a:r>
              <a:rPr lang="en-US" altLang="en-US" sz="2400" dirty="0" smtClean="0">
                <a:solidFill>
                  <a:srgbClr val="000000"/>
                </a:solidFill>
                <a:latin typeface="Calibri" panose="020F0502020204030204" pitchFamily="34" charset="0"/>
                <a:ea typeface="Segoe UI" panose="020B0502040204020203" pitchFamily="34" charset="0"/>
                <a:cs typeface="Segoe UI" panose="020B0502040204020203" pitchFamily="34" charset="0"/>
              </a:rPr>
              <a:t> in speech</a:t>
            </a:r>
            <a:r>
              <a:rPr lang="de-DE" altLang="en-US" sz="2400" dirty="0" smtClean="0">
                <a:solidFill>
                  <a:srgbClr val="000000"/>
                </a:solidFill>
                <a:latin typeface="Calibri" panose="020F0502020204030204" pitchFamily="34" charset="0"/>
                <a:ea typeface="Segoe UI" panose="020B0502040204020203" pitchFamily="34" charset="0"/>
                <a:cs typeface="Segoe UI" panose="020B0502040204020203" pitchFamily="34" charset="0"/>
              </a:rPr>
              <a:t> due to</a:t>
            </a:r>
            <a:r>
              <a:rPr lang="en-US" altLang="en-US" sz="2400" dirty="0" smtClean="0">
                <a:solidFill>
                  <a:srgbClr val="000000"/>
                </a:solidFill>
                <a:latin typeface="Calibri" panose="020F0502020204030204" pitchFamily="34" charset="0"/>
                <a:ea typeface="Segoe UI" panose="020B0502040204020203" pitchFamily="34" charset="0"/>
                <a:cs typeface="Segoe UI" panose="020B0502040204020203" pitchFamily="34" charset="0"/>
              </a:rPr>
              <a:t> </a:t>
            </a:r>
            <a:r>
              <a:rPr lang="en-US" altLang="en-US" sz="2400" dirty="0" err="1" smtClean="0">
                <a:solidFill>
                  <a:srgbClr val="000000"/>
                </a:solidFill>
                <a:latin typeface="Calibri" panose="020F0502020204030204" pitchFamily="34" charset="0"/>
                <a:ea typeface="Segoe UI" panose="020B0502040204020203" pitchFamily="34" charset="0"/>
                <a:cs typeface="Segoe UI" panose="020B0502040204020203" pitchFamily="34" charset="0"/>
              </a:rPr>
              <a:t>coarticulation</a:t>
            </a:r>
            <a:r>
              <a:rPr lang="en-US" altLang="en-US" sz="2400" dirty="0" smtClean="0">
                <a:solidFill>
                  <a:srgbClr val="000000"/>
                </a:solidFill>
                <a:latin typeface="Calibri" panose="020F0502020204030204" pitchFamily="34" charset="0"/>
                <a:ea typeface="Segoe UI" panose="020B0502040204020203" pitchFamily="34" charset="0"/>
                <a:cs typeface="Segoe UI" panose="020B0502040204020203" pitchFamily="34" charset="0"/>
              </a:rPr>
              <a:t> during production, phonological processes, etc. is a problem</a:t>
            </a:r>
          </a:p>
          <a:p>
            <a:pPr eaLnBrk="1" hangingPunct="1">
              <a:lnSpc>
                <a:spcPct val="90000"/>
              </a:lnSpc>
            </a:pPr>
            <a:r>
              <a:rPr lang="en-US" altLang="en-US" sz="2400" dirty="0" smtClean="0">
                <a:solidFill>
                  <a:srgbClr val="000000"/>
                </a:solidFill>
                <a:latin typeface="Calibri" panose="020F0502020204030204" pitchFamily="34" charset="0"/>
                <a:ea typeface="Segoe UI" panose="020B0502040204020203" pitchFamily="34" charset="0"/>
                <a:cs typeface="Segoe UI" panose="020B0502040204020203" pitchFamily="34" charset="0"/>
              </a:rPr>
              <a:t>The task of the hearer is to identify the ‘word units’</a:t>
            </a:r>
          </a:p>
        </p:txBody>
      </p:sp>
    </p:spTree>
    <p:extLst>
      <p:ext uri="{BB962C8B-B14F-4D97-AF65-F5344CB8AC3E}">
        <p14:creationId xmlns:p14="http://schemas.microsoft.com/office/powerpoint/2010/main" val="14214577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15258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259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525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82" grpId="0" animBg="1"/>
      <p:bldP spid="152588" grpId="0" animBg="1"/>
      <p:bldP spid="152592"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Competition from phantom words</a:t>
            </a:r>
            <a:endParaRPr lang="en-US" dirty="0"/>
          </a:p>
        </p:txBody>
      </p:sp>
      <p:sp>
        <p:nvSpPr>
          <p:cNvPr id="5" name="Content Placeholder 4"/>
          <p:cNvSpPr>
            <a:spLocks noGrp="1"/>
          </p:cNvSpPr>
          <p:nvPr>
            <p:ph idx="1"/>
          </p:nvPr>
        </p:nvSpPr>
        <p:spPr>
          <a:xfrm>
            <a:off x="457200" y="1981200"/>
            <a:ext cx="8229600" cy="2209800"/>
          </a:xfrm>
        </p:spPr>
        <p:txBody>
          <a:bodyPr/>
          <a:lstStyle/>
          <a:p>
            <a:pPr marL="342900" lvl="1" indent="-342900">
              <a:buFontTx/>
              <a:buChar char="•"/>
            </a:pPr>
            <a:r>
              <a:rPr lang="en-US" dirty="0" smtClean="0">
                <a:latin typeface="Calibri" panose="020F0502020204030204" pitchFamily="34" charset="0"/>
              </a:rPr>
              <a:t>For Dutch listeners (L2 English): Non-words (*</a:t>
            </a:r>
            <a:r>
              <a:rPr lang="en-US" dirty="0" err="1" smtClean="0">
                <a:latin typeface="Calibri" panose="020F0502020204030204" pitchFamily="34" charset="0"/>
              </a:rPr>
              <a:t>groo</a:t>
            </a:r>
            <a:r>
              <a:rPr lang="en-US" b="1" dirty="0" err="1" smtClean="0">
                <a:latin typeface="Calibri" panose="020F0502020204030204" pitchFamily="34" charset="0"/>
              </a:rPr>
              <a:t>f</a:t>
            </a:r>
            <a:r>
              <a:rPr lang="en-US" dirty="0" smtClean="0">
                <a:latin typeface="Calibri" panose="020F0502020204030204" pitchFamily="34" charset="0"/>
              </a:rPr>
              <a:t>) </a:t>
            </a:r>
            <a:r>
              <a:rPr lang="de-DE" dirty="0" smtClean="0">
                <a:latin typeface="Calibri" panose="020F0502020204030204" pitchFamily="34" charset="0"/>
              </a:rPr>
              <a:t>can be recognized as words </a:t>
            </a:r>
            <a:r>
              <a:rPr lang="de-DE" dirty="0">
                <a:latin typeface="Calibri" panose="020F0502020204030204" pitchFamily="34" charset="0"/>
              </a:rPr>
              <a:t>(</a:t>
            </a:r>
            <a:r>
              <a:rPr lang="de-DE" i="1" dirty="0">
                <a:latin typeface="Calibri" panose="020F0502020204030204" pitchFamily="34" charset="0"/>
              </a:rPr>
              <a:t>groo</a:t>
            </a:r>
            <a:r>
              <a:rPr lang="de-DE" b="1" i="1" dirty="0">
                <a:latin typeface="Calibri" panose="020F0502020204030204" pitchFamily="34" charset="0"/>
              </a:rPr>
              <a:t>v</a:t>
            </a:r>
            <a:r>
              <a:rPr lang="de-DE" i="1" dirty="0">
                <a:latin typeface="Calibri" panose="020F0502020204030204" pitchFamily="34" charset="0"/>
              </a:rPr>
              <a:t>e</a:t>
            </a:r>
            <a:r>
              <a:rPr lang="de-DE" dirty="0">
                <a:latin typeface="Calibri" panose="020F0502020204030204" pitchFamily="34" charset="0"/>
              </a:rPr>
              <a:t>)</a:t>
            </a:r>
          </a:p>
          <a:p>
            <a:pPr marL="342900" lvl="1" indent="-342900">
              <a:buFontTx/>
              <a:buChar char="•"/>
            </a:pPr>
            <a:r>
              <a:rPr lang="de-DE" dirty="0">
                <a:latin typeface="Calibri" panose="020F0502020204030204" pitchFamily="34" charset="0"/>
              </a:rPr>
              <a:t>Do embedded </a:t>
            </a:r>
            <a:r>
              <a:rPr lang="de-DE" dirty="0" smtClean="0">
                <a:latin typeface="Calibri" panose="020F0502020204030204" pitchFamily="34" charset="0"/>
              </a:rPr>
              <a:t>non-words </a:t>
            </a:r>
            <a:r>
              <a:rPr lang="de-DE" dirty="0">
                <a:latin typeface="Calibri" panose="020F0502020204030204" pitchFamily="34" charset="0"/>
              </a:rPr>
              <a:t>enter the competition process as words for L2 learners?</a:t>
            </a:r>
          </a:p>
          <a:p>
            <a:pPr marL="742950" lvl="2" indent="-342900"/>
            <a:r>
              <a:rPr lang="de-DE" dirty="0" smtClean="0">
                <a:latin typeface="Calibri" panose="020F0502020204030204" pitchFamily="34" charset="0"/>
              </a:rPr>
              <a:t>Would </a:t>
            </a:r>
            <a:r>
              <a:rPr lang="de-DE" dirty="0">
                <a:latin typeface="Calibri" panose="020F0502020204030204" pitchFamily="34" charset="0"/>
              </a:rPr>
              <a:t>a sequence like </a:t>
            </a:r>
            <a:r>
              <a:rPr lang="en-US" dirty="0" smtClean="0">
                <a:latin typeface="Calibri" panose="020F0502020204030204" pitchFamily="34" charset="0"/>
              </a:rPr>
              <a:t>“</a:t>
            </a:r>
            <a:r>
              <a:rPr lang="de-DE" i="1" dirty="0" smtClean="0">
                <a:latin typeface="Calibri" panose="020F0502020204030204" pitchFamily="34" charset="0"/>
              </a:rPr>
              <a:t>bi</a:t>
            </a:r>
            <a:r>
              <a:rPr lang="de-DE" i="1" u="sng" dirty="0" smtClean="0">
                <a:latin typeface="Calibri" panose="020F0502020204030204" pitchFamily="34" charset="0"/>
              </a:rPr>
              <a:t>g roof</a:t>
            </a:r>
            <a:r>
              <a:rPr lang="de-DE" dirty="0" smtClean="0">
                <a:latin typeface="Calibri" panose="020F0502020204030204" pitchFamily="34" charset="0"/>
              </a:rPr>
              <a:t>“ </a:t>
            </a:r>
            <a:r>
              <a:rPr lang="de-DE" dirty="0">
                <a:latin typeface="Calibri" panose="020F0502020204030204" pitchFamily="34" charset="0"/>
              </a:rPr>
              <a:t>prime the word </a:t>
            </a:r>
            <a:r>
              <a:rPr lang="de-DE" i="1" dirty="0">
                <a:latin typeface="Calibri" panose="020F0502020204030204" pitchFamily="34" charset="0"/>
              </a:rPr>
              <a:t>groove</a:t>
            </a:r>
            <a:r>
              <a:rPr lang="de-DE" dirty="0" smtClean="0">
                <a:latin typeface="Calibri" panose="020F0502020204030204" pitchFamily="34" charset="0"/>
              </a:rPr>
              <a:t>?</a:t>
            </a:r>
            <a:endParaRPr lang="de-DE" dirty="0">
              <a:latin typeface="Calibri" panose="020F0502020204030204" pitchFamily="34" charset="0"/>
            </a:endParaRPr>
          </a:p>
        </p:txBody>
      </p:sp>
      <p:sp>
        <p:nvSpPr>
          <p:cNvPr id="2" name="Rectangle 1"/>
          <p:cNvSpPr/>
          <p:nvPr/>
        </p:nvSpPr>
        <p:spPr>
          <a:xfrm>
            <a:off x="439056" y="4783371"/>
            <a:ext cx="8348110" cy="1323439"/>
          </a:xfrm>
          <a:prstGeom prst="rect">
            <a:avLst/>
          </a:prstGeom>
        </p:spPr>
        <p:txBody>
          <a:bodyPr wrap="square">
            <a:spAutoFit/>
          </a:bodyPr>
          <a:lstStyle/>
          <a:p>
            <a:r>
              <a:rPr lang="en-US" sz="2000" dirty="0">
                <a:latin typeface="Segoe UI" panose="020B0502040204020203" pitchFamily="34" charset="0"/>
                <a:ea typeface="Segoe UI" panose="020B0502040204020203" pitchFamily="34" charset="0"/>
                <a:cs typeface="Segoe UI" panose="020B0502040204020203" pitchFamily="34" charset="0"/>
              </a:rPr>
              <a:t>“The pronunciation of near-words such as </a:t>
            </a:r>
            <a:r>
              <a:rPr lang="en-US" sz="2000" i="1" dirty="0" err="1">
                <a:latin typeface="Segoe UI" panose="020B0502040204020203" pitchFamily="34" charset="0"/>
                <a:ea typeface="Segoe UI" panose="020B0502040204020203" pitchFamily="34" charset="0"/>
                <a:cs typeface="Segoe UI" panose="020B0502040204020203" pitchFamily="34" charset="0"/>
              </a:rPr>
              <a:t>groof</a:t>
            </a:r>
            <a:r>
              <a:rPr lang="en-US" sz="2000" dirty="0">
                <a:latin typeface="Segoe UI" panose="020B0502040204020203" pitchFamily="34" charset="0"/>
                <a:ea typeface="Segoe UI" panose="020B0502040204020203" pitchFamily="34" charset="0"/>
                <a:cs typeface="Segoe UI" panose="020B0502040204020203" pitchFamily="34" charset="0"/>
              </a:rPr>
              <a:t> </a:t>
            </a:r>
            <a:r>
              <a:rPr lang="en-US" sz="2000" dirty="0" smtClean="0">
                <a:latin typeface="Segoe UI" panose="020B0502040204020203" pitchFamily="34" charset="0"/>
                <a:ea typeface="Segoe UI" panose="020B0502040204020203" pitchFamily="34" charset="0"/>
                <a:cs typeface="Segoe UI" panose="020B0502040204020203" pitchFamily="34" charset="0"/>
              </a:rPr>
              <a:t> in </a:t>
            </a:r>
            <a:r>
              <a:rPr lang="en-US" sz="2000" dirty="0">
                <a:latin typeface="Segoe UI" panose="020B0502040204020203" pitchFamily="34" charset="0"/>
                <a:ea typeface="Segoe UI" panose="020B0502040204020203" pitchFamily="34" charset="0"/>
                <a:cs typeface="Segoe UI" panose="020B0502040204020203" pitchFamily="34" charset="0"/>
              </a:rPr>
              <a:t>real speech contexts such as </a:t>
            </a:r>
            <a:r>
              <a:rPr lang="en-US" sz="2000" b="1" i="1" dirty="0">
                <a:latin typeface="Segoe UI" panose="020B0502040204020203" pitchFamily="34" charset="0"/>
                <a:ea typeface="Segoe UI" panose="020B0502040204020203" pitchFamily="34" charset="0"/>
                <a:cs typeface="Segoe UI" panose="020B0502040204020203" pitchFamily="34" charset="0"/>
              </a:rPr>
              <a:t>big roof </a:t>
            </a:r>
            <a:r>
              <a:rPr lang="en-US" sz="2000" dirty="0">
                <a:latin typeface="Segoe UI" panose="020B0502040204020203" pitchFamily="34" charset="0"/>
                <a:ea typeface="Segoe UI" panose="020B0502040204020203" pitchFamily="34" charset="0"/>
                <a:cs typeface="Segoe UI" panose="020B0502040204020203" pitchFamily="34" charset="0"/>
              </a:rPr>
              <a:t>is just as capable of activating </a:t>
            </a:r>
            <a:r>
              <a:rPr lang="en-US" sz="2000" i="1" dirty="0">
                <a:latin typeface="Segoe UI" panose="020B0502040204020203" pitchFamily="34" charset="0"/>
                <a:ea typeface="Segoe UI" panose="020B0502040204020203" pitchFamily="34" charset="0"/>
                <a:cs typeface="Segoe UI" panose="020B0502040204020203" pitchFamily="34" charset="0"/>
              </a:rPr>
              <a:t>groove</a:t>
            </a:r>
            <a:r>
              <a:rPr lang="en-US" sz="2000" dirty="0">
                <a:latin typeface="Segoe UI" panose="020B0502040204020203" pitchFamily="34" charset="0"/>
                <a:ea typeface="Segoe UI" panose="020B0502040204020203" pitchFamily="34" charset="0"/>
                <a:cs typeface="Segoe UI" panose="020B0502040204020203" pitchFamily="34" charset="0"/>
              </a:rPr>
              <a:t> for a L2 listener as the isolated form </a:t>
            </a:r>
            <a:r>
              <a:rPr lang="en-US" sz="2000" i="1" dirty="0" err="1">
                <a:latin typeface="Segoe UI" panose="020B0502040204020203" pitchFamily="34" charset="0"/>
                <a:ea typeface="Segoe UI" panose="020B0502040204020203" pitchFamily="34" charset="0"/>
                <a:cs typeface="Segoe UI" panose="020B0502040204020203" pitchFamily="34" charset="0"/>
              </a:rPr>
              <a:t>groof</a:t>
            </a:r>
            <a:r>
              <a:rPr lang="en-US" sz="2000" dirty="0">
                <a:latin typeface="Segoe UI" panose="020B0502040204020203" pitchFamily="34" charset="0"/>
                <a:ea typeface="Segoe UI" panose="020B0502040204020203" pitchFamily="34" charset="0"/>
                <a:cs typeface="Segoe UI" panose="020B0502040204020203" pitchFamily="34" charset="0"/>
              </a:rPr>
              <a:t>. These contexts cause </a:t>
            </a:r>
            <a:r>
              <a:rPr lang="en-US" sz="2000" b="1" dirty="0">
                <a:latin typeface="Segoe UI" panose="020B0502040204020203" pitchFamily="34" charset="0"/>
                <a:ea typeface="Segoe UI" panose="020B0502040204020203" pitchFamily="34" charset="0"/>
                <a:cs typeface="Segoe UI" panose="020B0502040204020203" pitchFamily="34" charset="0"/>
              </a:rPr>
              <a:t>phantom word activation for L2 listeners</a:t>
            </a:r>
            <a:r>
              <a:rPr lang="en-US" sz="2000" dirty="0">
                <a:latin typeface="Segoe UI" panose="020B0502040204020203" pitchFamily="34" charset="0"/>
                <a:ea typeface="Segoe UI" panose="020B0502040204020203" pitchFamily="34" charset="0"/>
                <a:cs typeface="Segoe UI" panose="020B0502040204020203" pitchFamily="34" charset="0"/>
              </a:rPr>
              <a:t>, while L1 listeners experience no such effect</a:t>
            </a:r>
            <a:r>
              <a:rPr lang="en-US" sz="2000" dirty="0" smtClean="0">
                <a:latin typeface="Segoe UI" panose="020B0502040204020203" pitchFamily="34" charset="0"/>
                <a:ea typeface="Segoe UI" panose="020B0502040204020203" pitchFamily="34" charset="0"/>
                <a:cs typeface="Segoe UI" panose="020B0502040204020203" pitchFamily="34" charset="0"/>
              </a:rPr>
              <a:t>.”       </a:t>
            </a:r>
            <a:r>
              <a:rPr lang="en-US"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(p. 29)</a:t>
            </a:r>
            <a:endParaRPr lang="en-US" dirty="0">
              <a:solidFill>
                <a:srgbClr val="0070C0"/>
              </a:solidFill>
              <a:latin typeface="Segoe UI" panose="020B0502040204020203" pitchFamily="34" charset="0"/>
              <a:ea typeface="Segoe UI" panose="020B0502040204020203" pitchFamily="34" charset="0"/>
              <a:cs typeface="Segoe UI" panose="020B0502040204020203" pitchFamily="34" charset="0"/>
            </a:endParaRPr>
          </a:p>
        </p:txBody>
      </p:sp>
      <p:sp>
        <p:nvSpPr>
          <p:cNvPr id="15" name="Rectangle 14"/>
          <p:cNvSpPr/>
          <p:nvPr/>
        </p:nvSpPr>
        <p:spPr>
          <a:xfrm>
            <a:off x="6248400" y="4405980"/>
            <a:ext cx="2723823" cy="369332"/>
          </a:xfrm>
          <a:prstGeom prst="rect">
            <a:avLst/>
          </a:prstGeom>
        </p:spPr>
        <p:txBody>
          <a:bodyPr wrap="none">
            <a:spAutoFit/>
          </a:bodyPr>
          <a:lstStyle/>
          <a:p>
            <a:r>
              <a:rPr lang="en-US" kern="0" dirty="0">
                <a:solidFill>
                  <a:srgbClr val="0070C0"/>
                </a:solidFill>
                <a:latin typeface="Segoe UI" panose="020B0502040204020203" pitchFamily="34" charset="0"/>
                <a:ea typeface="Segoe UI" panose="020B0502040204020203" pitchFamily="34" charset="0"/>
                <a:cs typeface="Segoe UI" panose="020B0502040204020203" pitchFamily="34" charset="0"/>
              </a:rPr>
              <a:t>Broersma &amp; Cutler, 2008</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7" name="Rectangle 6"/>
          <p:cNvSpPr/>
          <p:nvPr/>
        </p:nvSpPr>
        <p:spPr>
          <a:xfrm>
            <a:off x="439057" y="3987094"/>
            <a:ext cx="8348109" cy="615553"/>
          </a:xfrm>
          <a:prstGeom prst="rect">
            <a:avLst/>
          </a:prstGeom>
        </p:spPr>
        <p:txBody>
          <a:bodyPr wrap="square">
            <a:spAutoFit/>
          </a:bodyPr>
          <a:lstStyle/>
          <a:p>
            <a:pPr algn="ctr"/>
            <a:r>
              <a:rPr lang="en-US" sz="3400" b="1" kern="0" dirty="0" smtClean="0">
                <a:solidFill>
                  <a:srgbClr val="7D110C"/>
                </a:solidFill>
                <a:latin typeface="Segoe UI Semibold" panose="020B0702040204020203" pitchFamily="34" charset="0"/>
                <a:cs typeface="+mj-cs"/>
              </a:rPr>
              <a:t>Yes, they do:</a:t>
            </a:r>
            <a:endParaRPr lang="en-US" dirty="0"/>
          </a:p>
        </p:txBody>
      </p:sp>
      <p:sp>
        <p:nvSpPr>
          <p:cNvPr id="3" name="Rectangle 2"/>
          <p:cNvSpPr/>
          <p:nvPr/>
        </p:nvSpPr>
        <p:spPr>
          <a:xfrm>
            <a:off x="533400" y="4414039"/>
            <a:ext cx="1386726" cy="369332"/>
          </a:xfrm>
          <a:prstGeom prst="rect">
            <a:avLst/>
          </a:prstGeom>
        </p:spPr>
        <p:txBody>
          <a:bodyPr wrap="none">
            <a:spAutoFit/>
          </a:bodyPr>
          <a:lstStyle/>
          <a:p>
            <a:r>
              <a:rPr lang="en-US"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Cutler, 2005</a:t>
            </a:r>
            <a:endParaRPr lang="en-US" dirty="0">
              <a:solidFill>
                <a:srgbClr val="0070C0"/>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2605710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2" grpId="0"/>
      <p:bldP spid="15" grpId="0"/>
      <p:bldP spid="7"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 bridges and gaps</a:t>
            </a:r>
            <a:endParaRPr lang="en-US" dirty="0"/>
          </a:p>
        </p:txBody>
      </p:sp>
      <p:sp>
        <p:nvSpPr>
          <p:cNvPr id="3" name="Content Placeholder 2"/>
          <p:cNvSpPr>
            <a:spLocks noGrp="1"/>
          </p:cNvSpPr>
          <p:nvPr>
            <p:ph idx="1"/>
          </p:nvPr>
        </p:nvSpPr>
        <p:spPr>
          <a:xfrm>
            <a:off x="457200" y="2133600"/>
            <a:ext cx="8178800" cy="3886200"/>
          </a:xfrm>
        </p:spPr>
        <p:txBody>
          <a:bodyPr>
            <a:normAutofit/>
          </a:bodyPr>
          <a:lstStyle/>
          <a:p>
            <a:r>
              <a:rPr lang="en-US" dirty="0" smtClean="0">
                <a:latin typeface="Calibri" panose="020F0502020204030204" pitchFamily="34" charset="0"/>
              </a:rPr>
              <a:t>Very good topic</a:t>
            </a:r>
          </a:p>
          <a:p>
            <a:r>
              <a:rPr lang="en-US" dirty="0" smtClean="0">
                <a:latin typeface="Calibri" panose="020F0502020204030204" pitchFamily="34" charset="0"/>
              </a:rPr>
              <a:t>Bridges bridge gaps</a:t>
            </a:r>
          </a:p>
          <a:p>
            <a:pPr lvl="1"/>
            <a:r>
              <a:rPr lang="en-US" dirty="0" smtClean="0">
                <a:latin typeface="Calibri" panose="020F0502020204030204" pitchFamily="34" charset="0"/>
              </a:rPr>
              <a:t>In our specific field, the gap between </a:t>
            </a:r>
            <a:r>
              <a:rPr lang="en-US" b="1" dirty="0" smtClean="0">
                <a:latin typeface="Calibri" panose="020F0502020204030204" pitchFamily="34" charset="0"/>
              </a:rPr>
              <a:t>research</a:t>
            </a:r>
            <a:r>
              <a:rPr lang="en-US" dirty="0" smtClean="0">
                <a:latin typeface="Calibri" panose="020F0502020204030204" pitchFamily="34" charset="0"/>
              </a:rPr>
              <a:t> [on how learners learn the sound systems of their second language] and </a:t>
            </a:r>
            <a:r>
              <a:rPr lang="en-US" b="1" dirty="0" smtClean="0">
                <a:latin typeface="Calibri" panose="020F0502020204030204" pitchFamily="34" charset="0"/>
              </a:rPr>
              <a:t>practice</a:t>
            </a:r>
            <a:r>
              <a:rPr lang="en-US" dirty="0" smtClean="0">
                <a:latin typeface="Calibri" panose="020F0502020204030204" pitchFamily="34" charset="0"/>
              </a:rPr>
              <a:t> [pronunciation teaching and its role in fostering the learning of sound systems] </a:t>
            </a:r>
          </a:p>
          <a:p>
            <a:r>
              <a:rPr lang="en-US" dirty="0" smtClean="0">
                <a:latin typeface="Calibri" panose="020F0502020204030204" pitchFamily="34" charset="0"/>
              </a:rPr>
              <a:t>We don’t have a bridge currently</a:t>
            </a:r>
          </a:p>
          <a:p>
            <a:r>
              <a:rPr lang="en-US" dirty="0" smtClean="0">
                <a:latin typeface="Calibri" panose="020F0502020204030204" pitchFamily="34" charset="0"/>
              </a:rPr>
              <a:t>We don’t even have a “gap” – currently…</a:t>
            </a:r>
            <a:endParaRPr lang="en-US" dirty="0">
              <a:latin typeface="Calibri" panose="020F0502020204030204" pitchFamily="34" charset="0"/>
            </a:endParaRPr>
          </a:p>
        </p:txBody>
      </p:sp>
      <p:sp>
        <p:nvSpPr>
          <p:cNvPr id="4" name="Rectangle 3"/>
          <p:cNvSpPr/>
          <p:nvPr/>
        </p:nvSpPr>
        <p:spPr>
          <a:xfrm>
            <a:off x="4953000" y="1198096"/>
            <a:ext cx="3594100" cy="646331"/>
          </a:xfrm>
          <a:prstGeom prst="rect">
            <a:avLst/>
          </a:prstGeom>
          <a:solidFill>
            <a:schemeClr val="accent5"/>
          </a:solidFill>
          <a:ln>
            <a:solidFill>
              <a:schemeClr val="accent1">
                <a:lumMod val="75000"/>
              </a:schemeClr>
            </a:solidFill>
          </a:ln>
        </p:spPr>
        <p:txBody>
          <a:bodyPr wrap="square" anchor="ctr">
            <a:spAutoFit/>
          </a:bodyPr>
          <a:lstStyle/>
          <a:p>
            <a:pPr algn="ctr"/>
            <a:r>
              <a:rPr lang="en-US" b="1" i="1" dirty="0"/>
              <a:t>Bridging L2 Pronunciation Research and Teaching</a:t>
            </a:r>
            <a:endParaRPr lang="en-US" b="1" dirty="0"/>
          </a:p>
        </p:txBody>
      </p:sp>
    </p:spTree>
    <p:extLst>
      <p:ext uri="{BB962C8B-B14F-4D97-AF65-F5344CB8AC3E}">
        <p14:creationId xmlns:p14="http://schemas.microsoft.com/office/powerpoint/2010/main" val="28006043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problem #2: lexical representations</a:t>
            </a:r>
            <a:endParaRPr lang="en-US" dirty="0"/>
          </a:p>
        </p:txBody>
      </p:sp>
      <p:sp>
        <p:nvSpPr>
          <p:cNvPr id="3" name="Content Placeholder 2"/>
          <p:cNvSpPr>
            <a:spLocks noGrp="1"/>
          </p:cNvSpPr>
          <p:nvPr>
            <p:ph idx="1"/>
          </p:nvPr>
        </p:nvSpPr>
        <p:spPr/>
        <p:txBody>
          <a:bodyPr/>
          <a:lstStyle/>
          <a:p>
            <a:r>
              <a:rPr lang="en-US" dirty="0" smtClean="0">
                <a:latin typeface="Calibri" panose="020F0502020204030204" pitchFamily="34" charset="0"/>
              </a:rPr>
              <a:t>And the other problem is that the representations in the mind of the (L2) listener might look like this:</a:t>
            </a:r>
            <a:endParaRPr lang="en-US" dirty="0">
              <a:latin typeface="Calibri" panose="020F0502020204030204" pitchFamily="34" charset="0"/>
            </a:endParaRPr>
          </a:p>
        </p:txBody>
      </p:sp>
      <p:pic>
        <p:nvPicPr>
          <p:cNvPr id="5" name="Picture 4" descr="hockettsanalogy_1"/>
          <p:cNvPicPr>
            <a:picLocks noChangeAspect="1" noChangeArrowheads="1"/>
          </p:cNvPicPr>
          <p:nvPr/>
        </p:nvPicPr>
        <p:blipFill>
          <a:blip r:embed="rId3">
            <a:extLst>
              <a:ext uri="{28A0092B-C50C-407E-A947-70E740481C1C}">
                <a14:useLocalDpi xmlns:a14="http://schemas.microsoft.com/office/drawing/2010/main" val="0"/>
              </a:ext>
            </a:extLst>
          </a:blip>
          <a:srcRect l="3000" b="31960"/>
          <a:stretch>
            <a:fillRect/>
          </a:stretch>
        </p:blipFill>
        <p:spPr bwMode="auto">
          <a:xfrm>
            <a:off x="1371600" y="3505200"/>
            <a:ext cx="69342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Group 17"/>
          <p:cNvGrpSpPr/>
          <p:nvPr/>
        </p:nvGrpSpPr>
        <p:grpSpPr>
          <a:xfrm>
            <a:off x="1676400" y="4340747"/>
            <a:ext cx="3111500" cy="519445"/>
            <a:chOff x="1676400" y="4340747"/>
            <a:chExt cx="3111500" cy="519445"/>
          </a:xfrm>
          <a:solidFill>
            <a:schemeClr val="tx1"/>
          </a:solidFill>
        </p:grpSpPr>
        <p:grpSp>
          <p:nvGrpSpPr>
            <p:cNvPr id="13" name="Group 12"/>
            <p:cNvGrpSpPr/>
            <p:nvPr/>
          </p:nvGrpSpPr>
          <p:grpSpPr>
            <a:xfrm>
              <a:off x="1676400" y="4340747"/>
              <a:ext cx="2590800" cy="519445"/>
              <a:chOff x="1676400" y="4340747"/>
              <a:chExt cx="2590800" cy="519445"/>
            </a:xfrm>
            <a:grpFill/>
          </p:grpSpPr>
          <p:sp>
            <p:nvSpPr>
              <p:cNvPr id="7" name="Oval 6"/>
              <p:cNvSpPr/>
              <p:nvPr/>
            </p:nvSpPr>
            <p:spPr bwMode="auto">
              <a:xfrm>
                <a:off x="2286000" y="4402992"/>
                <a:ext cx="304800" cy="304800"/>
              </a:xfrm>
              <a:prstGeom prst="ellipse">
                <a:avLst/>
              </a:prstGeom>
              <a:grp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smtClean="0">
                  <a:ln>
                    <a:noFill/>
                  </a:ln>
                  <a:solidFill>
                    <a:schemeClr val="tx1"/>
                  </a:solidFill>
                  <a:effectLst/>
                  <a:latin typeface="Arial" charset="0"/>
                  <a:ea typeface="ＭＳ Ｐゴシック" pitchFamily="1" charset="-128"/>
                </a:endParaRPr>
              </a:p>
            </p:txBody>
          </p:sp>
          <p:sp>
            <p:nvSpPr>
              <p:cNvPr id="8" name="Oval 7"/>
              <p:cNvSpPr/>
              <p:nvPr/>
            </p:nvSpPr>
            <p:spPr bwMode="auto">
              <a:xfrm>
                <a:off x="2815771" y="4555392"/>
                <a:ext cx="304800" cy="304800"/>
              </a:xfrm>
              <a:prstGeom prst="ellipse">
                <a:avLst/>
              </a:prstGeom>
              <a:grp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smtClean="0">
                  <a:ln>
                    <a:noFill/>
                  </a:ln>
                  <a:solidFill>
                    <a:schemeClr val="tx1"/>
                  </a:solidFill>
                  <a:effectLst/>
                  <a:latin typeface="Arial" charset="0"/>
                  <a:ea typeface="ＭＳ Ｐゴシック" pitchFamily="1" charset="-128"/>
                </a:endParaRPr>
              </a:p>
            </p:txBody>
          </p:sp>
          <p:sp>
            <p:nvSpPr>
              <p:cNvPr id="9" name="Oval 8"/>
              <p:cNvSpPr/>
              <p:nvPr/>
            </p:nvSpPr>
            <p:spPr bwMode="auto">
              <a:xfrm>
                <a:off x="3429000" y="4502498"/>
                <a:ext cx="304800" cy="304800"/>
              </a:xfrm>
              <a:prstGeom prst="ellipse">
                <a:avLst/>
              </a:prstGeom>
              <a:grp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smtClean="0">
                  <a:ln>
                    <a:noFill/>
                  </a:ln>
                  <a:solidFill>
                    <a:schemeClr val="tx1"/>
                  </a:solidFill>
                  <a:effectLst/>
                  <a:latin typeface="Arial" charset="0"/>
                  <a:ea typeface="ＭＳ Ｐゴシック" pitchFamily="1" charset="-128"/>
                </a:endParaRPr>
              </a:p>
            </p:txBody>
          </p:sp>
          <p:sp>
            <p:nvSpPr>
              <p:cNvPr id="10" name="Oval 9"/>
              <p:cNvSpPr/>
              <p:nvPr/>
            </p:nvSpPr>
            <p:spPr bwMode="auto">
              <a:xfrm>
                <a:off x="3962400" y="4340747"/>
                <a:ext cx="304800" cy="304800"/>
              </a:xfrm>
              <a:prstGeom prst="ellipse">
                <a:avLst/>
              </a:prstGeom>
              <a:grp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smtClean="0">
                  <a:ln>
                    <a:noFill/>
                  </a:ln>
                  <a:solidFill>
                    <a:schemeClr val="tx1"/>
                  </a:solidFill>
                  <a:effectLst/>
                  <a:latin typeface="Arial" charset="0"/>
                  <a:ea typeface="ＭＳ Ｐゴシック" pitchFamily="1" charset="-128"/>
                </a:endParaRPr>
              </a:p>
            </p:txBody>
          </p:sp>
          <p:sp>
            <p:nvSpPr>
              <p:cNvPr id="11" name="Oval 10"/>
              <p:cNvSpPr/>
              <p:nvPr/>
            </p:nvSpPr>
            <p:spPr bwMode="auto">
              <a:xfrm>
                <a:off x="1676400" y="4555392"/>
                <a:ext cx="304800" cy="304800"/>
              </a:xfrm>
              <a:prstGeom prst="ellipse">
                <a:avLst/>
              </a:prstGeom>
              <a:grp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smtClean="0">
                  <a:ln>
                    <a:noFill/>
                  </a:ln>
                  <a:solidFill>
                    <a:schemeClr val="tx1"/>
                  </a:solidFill>
                  <a:effectLst/>
                  <a:latin typeface="Arial" charset="0"/>
                  <a:ea typeface="ＭＳ Ｐゴシック" pitchFamily="1" charset="-128"/>
                </a:endParaRPr>
              </a:p>
            </p:txBody>
          </p:sp>
          <p:sp>
            <p:nvSpPr>
              <p:cNvPr id="12" name="Oval 11"/>
              <p:cNvSpPr/>
              <p:nvPr/>
            </p:nvSpPr>
            <p:spPr bwMode="auto">
              <a:xfrm>
                <a:off x="3120571" y="4340747"/>
                <a:ext cx="304800" cy="304800"/>
              </a:xfrm>
              <a:prstGeom prst="ellipse">
                <a:avLst/>
              </a:prstGeom>
              <a:grp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smtClean="0">
                  <a:ln>
                    <a:noFill/>
                  </a:ln>
                  <a:solidFill>
                    <a:schemeClr val="tx1"/>
                  </a:solidFill>
                  <a:effectLst/>
                  <a:latin typeface="Arial" charset="0"/>
                  <a:ea typeface="ＭＳ Ｐゴシック" pitchFamily="1" charset="-128"/>
                </a:endParaRPr>
              </a:p>
            </p:txBody>
          </p:sp>
        </p:grpSp>
        <p:sp>
          <p:nvSpPr>
            <p:cNvPr id="17" name="Oval 16"/>
            <p:cNvSpPr/>
            <p:nvPr/>
          </p:nvSpPr>
          <p:spPr bwMode="auto">
            <a:xfrm>
              <a:off x="4483100" y="4350098"/>
              <a:ext cx="304800" cy="304800"/>
            </a:xfrm>
            <a:prstGeom prst="ellipse">
              <a:avLst/>
            </a:prstGeom>
            <a:grp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smtClean="0">
                <a:ln>
                  <a:noFill/>
                </a:ln>
                <a:solidFill>
                  <a:schemeClr val="tx1"/>
                </a:solidFill>
                <a:effectLst/>
                <a:latin typeface="Arial" charset="0"/>
                <a:ea typeface="ＭＳ Ｐゴシック" pitchFamily="1" charset="-128"/>
              </a:endParaRPr>
            </a:p>
          </p:txBody>
        </p:sp>
      </p:grpSp>
      <p:pic>
        <p:nvPicPr>
          <p:cNvPr id="19" name="Picture 18" descr="hockettsanalogy_1"/>
          <p:cNvPicPr>
            <a:picLocks noChangeAspect="1" noChangeArrowheads="1"/>
          </p:cNvPicPr>
          <p:nvPr/>
        </p:nvPicPr>
        <p:blipFill rotWithShape="1">
          <a:blip r:embed="rId4">
            <a:extLst>
              <a:ext uri="{BEBA8EAE-BF5A-486C-A8C5-ECC9F3942E4B}">
                <a14:imgProps xmlns:a14="http://schemas.microsoft.com/office/drawing/2010/main">
                  <a14:imgLayer r:embed="rId5">
                    <a14:imgEffect>
                      <a14:artisticGlass/>
                    </a14:imgEffect>
                  </a14:imgLayer>
                </a14:imgProps>
              </a:ext>
              <a:ext uri="{28A0092B-C50C-407E-A947-70E740481C1C}">
                <a14:useLocalDpi xmlns:a14="http://schemas.microsoft.com/office/drawing/2010/main" val="0"/>
              </a:ext>
            </a:extLst>
          </a:blip>
          <a:srcRect l="3000" r="48500" b="31960"/>
          <a:stretch/>
        </p:blipFill>
        <p:spPr bwMode="auto">
          <a:xfrm>
            <a:off x="1371600" y="3505200"/>
            <a:ext cx="34671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Down Arrow 19"/>
          <p:cNvSpPr/>
          <p:nvPr/>
        </p:nvSpPr>
        <p:spPr bwMode="auto">
          <a:xfrm rot="21052957">
            <a:off x="3287402" y="3064307"/>
            <a:ext cx="529771" cy="1140347"/>
          </a:xfrm>
          <a:prstGeom prst="downArrow">
            <a:avLst/>
          </a:prstGeom>
          <a:solidFill>
            <a:srgbClr val="9933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smtClean="0">
              <a:ln>
                <a:noFill/>
              </a:ln>
              <a:solidFill>
                <a:schemeClr val="tx1"/>
              </a:solidFill>
              <a:effectLst/>
              <a:latin typeface="Arial" charset="0"/>
              <a:ea typeface="ＭＳ Ｐゴシック" pitchFamily="1" charset="-128"/>
            </a:endParaRPr>
          </a:p>
        </p:txBody>
      </p:sp>
      <p:sp>
        <p:nvSpPr>
          <p:cNvPr id="14" name="TextBox 13"/>
          <p:cNvSpPr txBox="1"/>
          <p:nvPr/>
        </p:nvSpPr>
        <p:spPr>
          <a:xfrm>
            <a:off x="247283" y="5562600"/>
            <a:ext cx="8668118" cy="923330"/>
          </a:xfrm>
          <a:prstGeom prst="rect">
            <a:avLst/>
          </a:prstGeom>
          <a:noFill/>
        </p:spPr>
        <p:txBody>
          <a:bodyPr wrap="square" rtlCol="0">
            <a:spAutoFit/>
          </a:bodyPr>
          <a:lstStyle/>
          <a:p>
            <a:r>
              <a:rPr lang="en-US" dirty="0">
                <a:solidFill>
                  <a:srgbClr val="0070C0"/>
                </a:solidFill>
              </a:rPr>
              <a:t>Cook &amp; </a:t>
            </a:r>
            <a:r>
              <a:rPr lang="en-US" dirty="0" err="1">
                <a:solidFill>
                  <a:srgbClr val="0070C0"/>
                </a:solidFill>
              </a:rPr>
              <a:t>Gor</a:t>
            </a:r>
            <a:r>
              <a:rPr lang="en-US" dirty="0">
                <a:solidFill>
                  <a:srgbClr val="0070C0"/>
                </a:solidFill>
              </a:rPr>
              <a:t>, 2015; Darcy et al., 2012; Darcy, </a:t>
            </a:r>
            <a:r>
              <a:rPr lang="en-US" dirty="0" err="1">
                <a:solidFill>
                  <a:srgbClr val="0070C0"/>
                </a:solidFill>
              </a:rPr>
              <a:t>Daidone</a:t>
            </a:r>
            <a:r>
              <a:rPr lang="en-US" dirty="0">
                <a:solidFill>
                  <a:srgbClr val="0070C0"/>
                </a:solidFill>
              </a:rPr>
              <a:t> &amp; Kojima, 2013; </a:t>
            </a:r>
            <a:r>
              <a:rPr lang="en-US" dirty="0" err="1" smtClean="0">
                <a:solidFill>
                  <a:srgbClr val="0070C0"/>
                </a:solidFill>
              </a:rPr>
              <a:t>Escudero</a:t>
            </a:r>
            <a:r>
              <a:rPr lang="en-US" dirty="0" smtClean="0">
                <a:solidFill>
                  <a:srgbClr val="0070C0"/>
                </a:solidFill>
              </a:rPr>
              <a:t>, Hayes-</a:t>
            </a:r>
            <a:r>
              <a:rPr lang="en-US" dirty="0" err="1" smtClean="0">
                <a:solidFill>
                  <a:srgbClr val="0070C0"/>
                </a:solidFill>
              </a:rPr>
              <a:t>Harb</a:t>
            </a:r>
            <a:r>
              <a:rPr lang="en-US" dirty="0">
                <a:solidFill>
                  <a:srgbClr val="0070C0"/>
                </a:solidFill>
              </a:rPr>
              <a:t> </a:t>
            </a:r>
            <a:r>
              <a:rPr lang="en-US" dirty="0" smtClean="0">
                <a:solidFill>
                  <a:srgbClr val="0070C0"/>
                </a:solidFill>
              </a:rPr>
              <a:t>&amp; </a:t>
            </a:r>
            <a:r>
              <a:rPr lang="en-US" dirty="0" err="1" smtClean="0">
                <a:solidFill>
                  <a:srgbClr val="0070C0"/>
                </a:solidFill>
              </a:rPr>
              <a:t>Mitterer</a:t>
            </a:r>
            <a:r>
              <a:rPr lang="en-US" dirty="0" smtClean="0">
                <a:solidFill>
                  <a:srgbClr val="0070C0"/>
                </a:solidFill>
              </a:rPr>
              <a:t>, 2008; </a:t>
            </a:r>
            <a:r>
              <a:rPr lang="en-US" dirty="0" err="1" smtClean="0">
                <a:solidFill>
                  <a:srgbClr val="0070C0"/>
                </a:solidFill>
              </a:rPr>
              <a:t>Pajak</a:t>
            </a:r>
            <a:r>
              <a:rPr lang="en-US" dirty="0" smtClean="0">
                <a:solidFill>
                  <a:srgbClr val="0070C0"/>
                </a:solidFill>
              </a:rPr>
              <a:t>, Creel &amp; Levy 2016; Pallier </a:t>
            </a:r>
            <a:r>
              <a:rPr lang="en-US" dirty="0">
                <a:solidFill>
                  <a:srgbClr val="0070C0"/>
                </a:solidFill>
              </a:rPr>
              <a:t>et al., 2001; </a:t>
            </a:r>
            <a:r>
              <a:rPr lang="en-US" dirty="0" err="1">
                <a:solidFill>
                  <a:srgbClr val="0070C0"/>
                </a:solidFill>
              </a:rPr>
              <a:t>Trofimovitch</a:t>
            </a:r>
            <a:r>
              <a:rPr lang="en-US" dirty="0">
                <a:solidFill>
                  <a:srgbClr val="0070C0"/>
                </a:solidFill>
              </a:rPr>
              <a:t> &amp; John, </a:t>
            </a:r>
            <a:r>
              <a:rPr lang="en-US" dirty="0" smtClean="0">
                <a:solidFill>
                  <a:srgbClr val="0070C0"/>
                </a:solidFill>
              </a:rPr>
              <a:t>2011; Weber </a:t>
            </a:r>
            <a:r>
              <a:rPr lang="en-US" dirty="0">
                <a:solidFill>
                  <a:srgbClr val="0070C0"/>
                </a:solidFill>
              </a:rPr>
              <a:t>&amp; Cutler </a:t>
            </a:r>
            <a:r>
              <a:rPr lang="en-US" dirty="0" smtClean="0">
                <a:solidFill>
                  <a:srgbClr val="0070C0"/>
                </a:solidFill>
              </a:rPr>
              <a:t>2004</a:t>
            </a:r>
            <a:r>
              <a:rPr lang="en-US" dirty="0">
                <a:solidFill>
                  <a:srgbClr val="0070C0"/>
                </a:solidFill>
              </a:rPr>
              <a:t> </a:t>
            </a:r>
            <a:r>
              <a:rPr lang="en-US" dirty="0" smtClean="0">
                <a:solidFill>
                  <a:srgbClr val="0070C0"/>
                </a:solidFill>
              </a:rPr>
              <a:t>…</a:t>
            </a:r>
            <a:endParaRPr lang="en-US" dirty="0">
              <a:solidFill>
                <a:srgbClr val="0070C0"/>
              </a:solidFill>
            </a:endParaRPr>
          </a:p>
        </p:txBody>
      </p:sp>
    </p:spTree>
    <p:extLst>
      <p:ext uri="{BB962C8B-B14F-4D97-AF65-F5344CB8AC3E}">
        <p14:creationId xmlns:p14="http://schemas.microsoft.com/office/powerpoint/2010/main" val="39679098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Probing </a:t>
            </a:r>
            <a:r>
              <a:rPr lang="en-US" dirty="0" err="1" smtClean="0"/>
              <a:t>Phonolexical</a:t>
            </a:r>
            <a:r>
              <a:rPr lang="en-US" dirty="0" smtClean="0"/>
              <a:t> representations</a:t>
            </a:r>
            <a:endParaRPr lang="en-US" dirty="0"/>
          </a:p>
        </p:txBody>
      </p:sp>
      <p:grpSp>
        <p:nvGrpSpPr>
          <p:cNvPr id="6" name="Group 211"/>
          <p:cNvGrpSpPr/>
          <p:nvPr/>
        </p:nvGrpSpPr>
        <p:grpSpPr>
          <a:xfrm>
            <a:off x="3267756" y="2684105"/>
            <a:ext cx="5542371" cy="461665"/>
            <a:chOff x="1929625" y="6746059"/>
            <a:chExt cx="5542371" cy="461665"/>
          </a:xfrm>
          <a:solidFill>
            <a:srgbClr val="002060"/>
          </a:solidFill>
        </p:grpSpPr>
        <p:grpSp>
          <p:nvGrpSpPr>
            <p:cNvPr id="7" name="Group 203"/>
            <p:cNvGrpSpPr/>
            <p:nvPr/>
          </p:nvGrpSpPr>
          <p:grpSpPr>
            <a:xfrm>
              <a:off x="1929625" y="6746059"/>
              <a:ext cx="5542371" cy="461665"/>
              <a:chOff x="1929625" y="6746059"/>
              <a:chExt cx="5542371" cy="461665"/>
            </a:xfrm>
            <a:grpFill/>
          </p:grpSpPr>
          <p:sp>
            <p:nvSpPr>
              <p:cNvPr id="9" name="TextBox 202"/>
              <p:cNvSpPr txBox="1"/>
              <p:nvPr/>
            </p:nvSpPr>
            <p:spPr>
              <a:xfrm>
                <a:off x="4500196" y="6746059"/>
                <a:ext cx="2971800" cy="461665"/>
              </a:xfrm>
              <a:prstGeom prst="rect">
                <a:avLst/>
              </a:prstGeom>
              <a:solidFill>
                <a:schemeClr val="accent6">
                  <a:lumMod val="75000"/>
                </a:schemeClr>
              </a:solidFill>
              <a:ln>
                <a:solidFill>
                  <a:srgbClr val="002060"/>
                </a:solidFill>
              </a:ln>
            </p:spPr>
            <p:txBody>
              <a:bodyPr wrap="square" rtlCol="0">
                <a:spAutoFit/>
              </a:bodyPr>
              <a:lstStyle/>
              <a:p>
                <a:r>
                  <a:rPr lang="en-US" sz="2400" dirty="0" smtClean="0">
                    <a:solidFill>
                      <a:schemeClr val="bg1"/>
                    </a:solidFill>
                  </a:rPr>
                  <a:t>	</a:t>
                </a:r>
                <a:r>
                  <a:rPr lang="en-US" sz="2400" dirty="0" smtClean="0">
                    <a:solidFill>
                      <a:srgbClr val="00FFFF"/>
                    </a:solidFill>
                    <a:latin typeface="Calibri" panose="020F0502020204030204" pitchFamily="34" charset="0"/>
                  </a:rPr>
                  <a:t>	Yes/No</a:t>
                </a:r>
                <a:endParaRPr lang="en-US" sz="2400" dirty="0">
                  <a:solidFill>
                    <a:srgbClr val="00FFFF"/>
                  </a:solidFill>
                  <a:latin typeface="Calibri" panose="020F0502020204030204" pitchFamily="34" charset="0"/>
                </a:endParaRPr>
              </a:p>
            </p:txBody>
          </p:sp>
          <p:sp>
            <p:nvSpPr>
              <p:cNvPr id="10" name="TextBox 115"/>
              <p:cNvSpPr txBox="1"/>
              <p:nvPr/>
            </p:nvSpPr>
            <p:spPr>
              <a:xfrm>
                <a:off x="1929625" y="6746059"/>
                <a:ext cx="3116671" cy="461665"/>
              </a:xfrm>
              <a:prstGeom prst="rect">
                <a:avLst/>
              </a:prstGeom>
              <a:solidFill>
                <a:schemeClr val="accent6">
                  <a:lumMod val="75000"/>
                </a:schemeClr>
              </a:solidFill>
              <a:ln>
                <a:solidFill>
                  <a:schemeClr val="accent6">
                    <a:lumMod val="75000"/>
                  </a:schemeClr>
                </a:solidFill>
              </a:ln>
            </p:spPr>
            <p:txBody>
              <a:bodyPr wrap="square" rtlCol="0">
                <a:spAutoFit/>
              </a:bodyPr>
              <a:lstStyle/>
              <a:p>
                <a:r>
                  <a:rPr lang="en-US" sz="2400" dirty="0" smtClean="0">
                    <a:solidFill>
                      <a:schemeClr val="bg1"/>
                    </a:solidFill>
                    <a:latin typeface="Calibri" panose="020F0502020204030204" pitchFamily="34" charset="0"/>
                  </a:rPr>
                  <a:t>Is it a real _____ word?</a:t>
                </a:r>
                <a:endParaRPr lang="en-US" sz="2400" dirty="0">
                  <a:solidFill>
                    <a:schemeClr val="bg1"/>
                  </a:solidFill>
                  <a:latin typeface="Calibri" panose="020F0502020204030204" pitchFamily="34" charset="0"/>
                </a:endParaRPr>
              </a:p>
            </p:txBody>
          </p:sp>
        </p:grpSp>
        <p:cxnSp>
          <p:nvCxnSpPr>
            <p:cNvPr id="8" name="Straight Arrow Connector 205"/>
            <p:cNvCxnSpPr/>
            <p:nvPr/>
          </p:nvCxnSpPr>
          <p:spPr>
            <a:xfrm>
              <a:off x="5033596" y="7009624"/>
              <a:ext cx="975542" cy="1"/>
            </a:xfrm>
            <a:prstGeom prst="straightConnector1">
              <a:avLst/>
            </a:prstGeom>
            <a:grpFill/>
            <a:ln>
              <a:solidFill>
                <a:srgbClr val="00FFFF"/>
              </a:solidFill>
              <a:tailEnd type="arrow"/>
            </a:ln>
          </p:spPr>
          <p:style>
            <a:lnRef idx="1">
              <a:schemeClr val="accent1"/>
            </a:lnRef>
            <a:fillRef idx="0">
              <a:schemeClr val="accent1"/>
            </a:fillRef>
            <a:effectRef idx="0">
              <a:schemeClr val="accent1"/>
            </a:effectRef>
            <a:fontRef idx="minor">
              <a:schemeClr val="tx1"/>
            </a:fontRef>
          </p:style>
        </p:cxnSp>
      </p:grpSp>
      <p:pic>
        <p:nvPicPr>
          <p:cNvPr id="11" name="GN-gusto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duotone>
              <a:prstClr val="black"/>
              <a:srgbClr val="0070C0">
                <a:tint val="45000"/>
                <a:satMod val="400000"/>
              </a:srgbClr>
            </a:duotone>
            <a:extLst>
              <a:ext uri="{BEBA8EAE-BF5A-486C-A8C5-ECC9F3942E4B}">
                <a14:imgProps xmlns:a14="http://schemas.microsoft.com/office/drawing/2010/main">
                  <a14:imgLayer r:embed="rId6">
                    <a14:imgEffect>
                      <a14:brightnessContrast bright="20000"/>
                    </a14:imgEffect>
                  </a14:imgLayer>
                </a14:imgProps>
              </a:ext>
            </a:extLst>
          </a:blip>
          <a:stretch>
            <a:fillRect/>
          </a:stretch>
        </p:blipFill>
        <p:spPr>
          <a:xfrm>
            <a:off x="2340656" y="2610138"/>
            <a:ext cx="609600" cy="609600"/>
          </a:xfrm>
          <a:prstGeom prst="rect">
            <a:avLst/>
          </a:prstGeom>
          <a:ln>
            <a:noFill/>
          </a:ln>
        </p:spPr>
      </p:pic>
      <p:sp>
        <p:nvSpPr>
          <p:cNvPr id="13" name="TextBox 12"/>
          <p:cNvSpPr txBox="1"/>
          <p:nvPr/>
        </p:nvSpPr>
        <p:spPr>
          <a:xfrm>
            <a:off x="4611416" y="2806005"/>
            <a:ext cx="777240" cy="1384995"/>
          </a:xfrm>
          <a:prstGeom prst="rect">
            <a:avLst/>
          </a:prstGeom>
          <a:solidFill>
            <a:schemeClr val="accent6">
              <a:lumMod val="75000"/>
            </a:schemeClr>
          </a:solidFill>
        </p:spPr>
        <p:txBody>
          <a:bodyPr wrap="square" rtlCol="0">
            <a:spAutoFit/>
          </a:bodyPr>
          <a:lstStyle/>
          <a:p>
            <a:pPr algn="ctr"/>
            <a:r>
              <a:rPr lang="en-US" sz="1200" dirty="0" smtClean="0">
                <a:solidFill>
                  <a:schemeClr val="bg1"/>
                </a:solidFill>
                <a:latin typeface="Calibri" panose="020F0502020204030204" pitchFamily="34" charset="0"/>
              </a:rPr>
              <a:t>Japanese</a:t>
            </a:r>
          </a:p>
          <a:p>
            <a:pPr algn="ctr"/>
            <a:r>
              <a:rPr lang="en-US" sz="1200" dirty="0" smtClean="0">
                <a:solidFill>
                  <a:schemeClr val="bg1"/>
                </a:solidFill>
                <a:latin typeface="Calibri" panose="020F0502020204030204" pitchFamily="34" charset="0"/>
              </a:rPr>
              <a:t>German</a:t>
            </a:r>
          </a:p>
          <a:p>
            <a:pPr algn="ctr"/>
            <a:r>
              <a:rPr lang="en-US" sz="1200" dirty="0" smtClean="0">
                <a:solidFill>
                  <a:schemeClr val="bg1"/>
                </a:solidFill>
                <a:latin typeface="Calibri" panose="020F0502020204030204" pitchFamily="34" charset="0"/>
              </a:rPr>
              <a:t>Spanish</a:t>
            </a:r>
          </a:p>
          <a:p>
            <a:pPr algn="ctr"/>
            <a:r>
              <a:rPr lang="en-US" sz="1200" dirty="0" smtClean="0">
                <a:solidFill>
                  <a:schemeClr val="bg1"/>
                </a:solidFill>
                <a:latin typeface="Calibri" panose="020F0502020204030204" pitchFamily="34" charset="0"/>
              </a:rPr>
              <a:t>French</a:t>
            </a:r>
          </a:p>
          <a:p>
            <a:pPr algn="ctr"/>
            <a:r>
              <a:rPr lang="en-US" sz="1200" dirty="0" smtClean="0">
                <a:solidFill>
                  <a:schemeClr val="bg1"/>
                </a:solidFill>
                <a:latin typeface="Calibri" panose="020F0502020204030204" pitchFamily="34" charset="0"/>
              </a:rPr>
              <a:t>Russian</a:t>
            </a:r>
          </a:p>
          <a:p>
            <a:pPr algn="ctr"/>
            <a:r>
              <a:rPr lang="en-US" sz="1200" dirty="0" smtClean="0">
                <a:solidFill>
                  <a:schemeClr val="bg1"/>
                </a:solidFill>
                <a:latin typeface="Calibri" panose="020F0502020204030204" pitchFamily="34" charset="0"/>
              </a:rPr>
              <a:t>English</a:t>
            </a:r>
          </a:p>
          <a:p>
            <a:pPr algn="ctr"/>
            <a:r>
              <a:rPr lang="en-US" sz="1200" dirty="0" smtClean="0">
                <a:solidFill>
                  <a:schemeClr val="bg1"/>
                </a:solidFill>
                <a:latin typeface="Calibri" panose="020F0502020204030204" pitchFamily="34" charset="0"/>
              </a:rPr>
              <a:t>…</a:t>
            </a:r>
            <a:endParaRPr lang="en-US" sz="1200" dirty="0">
              <a:solidFill>
                <a:schemeClr val="bg1"/>
              </a:solidFill>
              <a:latin typeface="Calibri" panose="020F0502020204030204" pitchFamily="34" charset="0"/>
            </a:endParaRPr>
          </a:p>
        </p:txBody>
      </p:sp>
      <p:sp>
        <p:nvSpPr>
          <p:cNvPr id="2" name="Rectangle 1"/>
          <p:cNvSpPr/>
          <p:nvPr/>
        </p:nvSpPr>
        <p:spPr>
          <a:xfrm>
            <a:off x="689454" y="1295400"/>
            <a:ext cx="5156604" cy="523220"/>
          </a:xfrm>
          <a:prstGeom prst="rect">
            <a:avLst/>
          </a:prstGeom>
        </p:spPr>
        <p:txBody>
          <a:bodyPr wrap="none">
            <a:spAutoFit/>
          </a:bodyPr>
          <a:lstStyle/>
          <a:p>
            <a:r>
              <a:rPr lang="en-US" sz="2800" dirty="0">
                <a:latin typeface="Calibri" panose="020F0502020204030204" pitchFamily="34" charset="0"/>
              </a:rPr>
              <a:t>Speeded Auditory Lexical Decision</a:t>
            </a:r>
          </a:p>
        </p:txBody>
      </p:sp>
    </p:spTree>
    <p:extLst>
      <p:ext uri="{BB962C8B-B14F-4D97-AF65-F5344CB8AC3E}">
        <p14:creationId xmlns:p14="http://schemas.microsoft.com/office/powerpoint/2010/main" val="25798451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up)">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fill="hold" display="0">
                  <p:stCondLst>
                    <p:cond delay="indefinite"/>
                  </p:stCondLst>
                  <p:endCondLst>
                    <p:cond evt="onStopAudio" delay="0">
                      <p:tgtEl>
                        <p:sldTgt/>
                      </p:tgtEl>
                    </p:cond>
                  </p:endCondLst>
                </p:cTn>
                <p:tgtEl>
                  <p:spTgt spid="11"/>
                </p:tgtEl>
              </p:cMediaNode>
            </p:audio>
          </p:childTnLst>
        </p:cTn>
      </p:par>
    </p:tnLst>
    <p:bldLst>
      <p:bldP spid="13" grpId="0" animBg="1"/>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773" y="762000"/>
            <a:ext cx="8229600" cy="808038"/>
          </a:xfrm>
        </p:spPr>
        <p:txBody>
          <a:bodyPr>
            <a:normAutofit/>
          </a:bodyPr>
          <a:lstStyle/>
          <a:p>
            <a:r>
              <a:rPr lang="en-US" dirty="0" smtClean="0">
                <a:ea typeface="Tahoma" pitchFamily="34" charset="0"/>
                <a:cs typeface="Tahoma" pitchFamily="34" charset="0"/>
              </a:rPr>
              <a:t>Consonants</a:t>
            </a:r>
            <a:endParaRPr lang="en-US" dirty="0"/>
          </a:p>
        </p:txBody>
      </p:sp>
      <p:sp>
        <p:nvSpPr>
          <p:cNvPr id="6" name="Content Placeholder 5"/>
          <p:cNvSpPr>
            <a:spLocks noGrp="1"/>
          </p:cNvSpPr>
          <p:nvPr>
            <p:ph sz="half" idx="2"/>
          </p:nvPr>
        </p:nvSpPr>
        <p:spPr>
          <a:xfrm>
            <a:off x="460375" y="3457575"/>
            <a:ext cx="3965575" cy="2930525"/>
          </a:xfrm>
          <a:solidFill>
            <a:schemeClr val="bg2">
              <a:lumMod val="20000"/>
              <a:lumOff val="80000"/>
            </a:schemeClr>
          </a:solidFill>
          <a:ln>
            <a:solidFill>
              <a:srgbClr val="990033"/>
            </a:solidFill>
          </a:ln>
        </p:spPr>
        <p:txBody>
          <a:bodyPr/>
          <a:lstStyle/>
          <a:p>
            <a:pPr marL="0" indent="0">
              <a:spcAft>
                <a:spcPts val="536"/>
              </a:spcAft>
              <a:buNone/>
            </a:pPr>
            <a:r>
              <a:rPr lang="en-US" sz="2000" b="1" dirty="0">
                <a:latin typeface="Calibri" panose="020F0502020204030204" pitchFamily="34" charset="0"/>
                <a:ea typeface="Tahoma" pitchFamily="34" charset="0"/>
                <a:cs typeface="Tahoma" pitchFamily="34" charset="0"/>
              </a:rPr>
              <a:t>L1 </a:t>
            </a:r>
            <a:r>
              <a:rPr lang="en-US" sz="2000" b="1" dirty="0" smtClean="0">
                <a:latin typeface="Calibri" panose="020F0502020204030204" pitchFamily="34" charset="0"/>
                <a:ea typeface="Tahoma" pitchFamily="34" charset="0"/>
                <a:cs typeface="Tahoma" pitchFamily="34" charset="0"/>
              </a:rPr>
              <a:t>English </a:t>
            </a:r>
            <a:r>
              <a:rPr lang="en-US" sz="1400" b="1" dirty="0" smtClean="0">
                <a:latin typeface="Calibri" panose="020F0502020204030204" pitchFamily="34" charset="0"/>
                <a:ea typeface="Tahoma" pitchFamily="34" charset="0"/>
                <a:cs typeface="Tahoma" pitchFamily="34" charset="0"/>
              </a:rPr>
              <a:t>[N = 40]</a:t>
            </a:r>
            <a:endParaRPr lang="en-US" sz="1400" b="1" dirty="0">
              <a:latin typeface="Calibri" panose="020F0502020204030204" pitchFamily="34" charset="0"/>
              <a:ea typeface="Tahoma" pitchFamily="34" charset="0"/>
              <a:cs typeface="Tahoma" pitchFamily="34" charset="0"/>
            </a:endParaRPr>
          </a:p>
          <a:p>
            <a:pPr marL="231775" lvl="1" indent="0">
              <a:spcAft>
                <a:spcPts val="536"/>
              </a:spcAft>
              <a:buNone/>
            </a:pPr>
            <a:r>
              <a:rPr lang="en-US" dirty="0">
                <a:latin typeface="Calibri" panose="020F0502020204030204" pitchFamily="34" charset="0"/>
                <a:ea typeface="Tahoma" pitchFamily="34" charset="0"/>
                <a:cs typeface="Tahoma" pitchFamily="34" charset="0"/>
              </a:rPr>
              <a:t>Intermediate </a:t>
            </a:r>
            <a:r>
              <a:rPr lang="en-US" sz="1400" dirty="0" smtClean="0">
                <a:latin typeface="Calibri" panose="020F0502020204030204" pitchFamily="34" charset="0"/>
                <a:ea typeface="Tahoma" pitchFamily="34" charset="0"/>
                <a:cs typeface="Tahoma" pitchFamily="34" charset="0"/>
              </a:rPr>
              <a:t>[&lt; 3 years instr., </a:t>
            </a:r>
            <a:r>
              <a:rPr lang="en-US" sz="1400" dirty="0">
                <a:latin typeface="Calibri" panose="020F0502020204030204" pitchFamily="34" charset="0"/>
                <a:ea typeface="Tahoma" pitchFamily="34" charset="0"/>
                <a:cs typeface="Tahoma" pitchFamily="34" charset="0"/>
              </a:rPr>
              <a:t>N</a:t>
            </a:r>
            <a:r>
              <a:rPr lang="en-US" sz="1400" dirty="0" smtClean="0">
                <a:latin typeface="Calibri" panose="020F0502020204030204" pitchFamily="34" charset="0"/>
                <a:ea typeface="Tahoma" pitchFamily="34" charset="0"/>
                <a:cs typeface="Tahoma" pitchFamily="34" charset="0"/>
              </a:rPr>
              <a:t> </a:t>
            </a:r>
            <a:r>
              <a:rPr lang="en-US" sz="1400" dirty="0">
                <a:latin typeface="Calibri" panose="020F0502020204030204" pitchFamily="34" charset="0"/>
                <a:ea typeface="Tahoma" pitchFamily="34" charset="0"/>
                <a:cs typeface="Tahoma" pitchFamily="34" charset="0"/>
              </a:rPr>
              <a:t>= </a:t>
            </a:r>
            <a:r>
              <a:rPr lang="en-US" sz="1400" dirty="0" smtClean="0">
                <a:latin typeface="Calibri" panose="020F0502020204030204" pitchFamily="34" charset="0"/>
                <a:ea typeface="Tahoma" pitchFamily="34" charset="0"/>
                <a:cs typeface="Tahoma" pitchFamily="34" charset="0"/>
              </a:rPr>
              <a:t>20]</a:t>
            </a:r>
            <a:endParaRPr lang="en-US" sz="1400" dirty="0">
              <a:latin typeface="Calibri" panose="020F0502020204030204" pitchFamily="34" charset="0"/>
              <a:ea typeface="Tahoma" pitchFamily="34" charset="0"/>
              <a:cs typeface="Tahoma" pitchFamily="34" charset="0"/>
            </a:endParaRPr>
          </a:p>
          <a:p>
            <a:pPr marL="231775" lvl="1" indent="0">
              <a:spcAft>
                <a:spcPts val="536"/>
              </a:spcAft>
              <a:buNone/>
            </a:pPr>
            <a:r>
              <a:rPr lang="en-US" dirty="0">
                <a:latin typeface="Calibri" panose="020F0502020204030204" pitchFamily="34" charset="0"/>
                <a:ea typeface="Tahoma" pitchFamily="34" charset="0"/>
                <a:cs typeface="Tahoma" pitchFamily="34" charset="0"/>
              </a:rPr>
              <a:t>Advanced </a:t>
            </a:r>
            <a:r>
              <a:rPr lang="en-US" sz="1400" dirty="0" smtClean="0">
                <a:latin typeface="Calibri" panose="020F0502020204030204" pitchFamily="34" charset="0"/>
                <a:ea typeface="Tahoma" pitchFamily="34" charset="0"/>
                <a:cs typeface="Tahoma" pitchFamily="34" charset="0"/>
              </a:rPr>
              <a:t>[&gt; 4 years instr., N </a:t>
            </a:r>
            <a:r>
              <a:rPr lang="en-US" sz="1400" dirty="0">
                <a:latin typeface="Calibri" panose="020F0502020204030204" pitchFamily="34" charset="0"/>
                <a:ea typeface="Tahoma" pitchFamily="34" charset="0"/>
                <a:cs typeface="Tahoma" pitchFamily="34" charset="0"/>
              </a:rPr>
              <a:t>= </a:t>
            </a:r>
            <a:r>
              <a:rPr lang="en-US" sz="1400" dirty="0" smtClean="0">
                <a:latin typeface="Calibri" panose="020F0502020204030204" pitchFamily="34" charset="0"/>
                <a:ea typeface="Tahoma" pitchFamily="34" charset="0"/>
                <a:cs typeface="Tahoma" pitchFamily="34" charset="0"/>
              </a:rPr>
              <a:t>20]</a:t>
            </a:r>
            <a:endParaRPr lang="en-US" sz="1400" dirty="0">
              <a:latin typeface="Calibri" panose="020F0502020204030204" pitchFamily="34" charset="0"/>
              <a:ea typeface="Tahoma" pitchFamily="34" charset="0"/>
              <a:cs typeface="Tahoma" pitchFamily="34" charset="0"/>
            </a:endParaRPr>
          </a:p>
          <a:p>
            <a:pPr marL="0" indent="0">
              <a:spcAft>
                <a:spcPts val="536"/>
              </a:spcAft>
              <a:buNone/>
            </a:pPr>
            <a:r>
              <a:rPr lang="en-US" sz="2000" b="1" dirty="0" smtClean="0">
                <a:latin typeface="Calibri" panose="020F0502020204030204" pitchFamily="34" charset="0"/>
                <a:ea typeface="Tahoma" pitchFamily="34" charset="0"/>
                <a:cs typeface="Tahoma" pitchFamily="34" charset="0"/>
              </a:rPr>
              <a:t>Russian </a:t>
            </a:r>
            <a:r>
              <a:rPr lang="en-US" sz="2000" b="1" dirty="0">
                <a:latin typeface="Calibri" panose="020F0502020204030204" pitchFamily="34" charset="0"/>
                <a:ea typeface="Tahoma" pitchFamily="34" charset="0"/>
                <a:cs typeface="Tahoma" pitchFamily="34" charset="0"/>
              </a:rPr>
              <a:t>Native </a:t>
            </a:r>
            <a:r>
              <a:rPr lang="en-US" sz="2000" b="1" dirty="0" smtClean="0">
                <a:latin typeface="Calibri" panose="020F0502020204030204" pitchFamily="34" charset="0"/>
                <a:ea typeface="Tahoma" pitchFamily="34" charset="0"/>
                <a:cs typeface="Tahoma" pitchFamily="34" charset="0"/>
              </a:rPr>
              <a:t>Speakers       </a:t>
            </a:r>
            <a:r>
              <a:rPr lang="en-US" sz="1400" b="1" dirty="0" smtClean="0">
                <a:latin typeface="Calibri" panose="020F0502020204030204" pitchFamily="34" charset="0"/>
                <a:ea typeface="Tahoma" pitchFamily="34" charset="0"/>
                <a:cs typeface="Tahoma" pitchFamily="34" charset="0"/>
              </a:rPr>
              <a:t>[N </a:t>
            </a:r>
            <a:r>
              <a:rPr lang="en-US" sz="1400" b="1" dirty="0">
                <a:latin typeface="Calibri" panose="020F0502020204030204" pitchFamily="34" charset="0"/>
                <a:ea typeface="Tahoma" pitchFamily="34" charset="0"/>
                <a:cs typeface="Tahoma" pitchFamily="34" charset="0"/>
              </a:rPr>
              <a:t>= </a:t>
            </a:r>
            <a:r>
              <a:rPr lang="en-US" sz="1400" b="1" dirty="0" smtClean="0">
                <a:latin typeface="Calibri" panose="020F0502020204030204" pitchFamily="34" charset="0"/>
                <a:ea typeface="Tahoma" pitchFamily="34" charset="0"/>
                <a:cs typeface="Tahoma" pitchFamily="34" charset="0"/>
              </a:rPr>
              <a:t>10]</a:t>
            </a:r>
          </a:p>
          <a:p>
            <a:pPr marL="0" indent="0">
              <a:spcAft>
                <a:spcPts val="536"/>
              </a:spcAft>
              <a:buNone/>
            </a:pPr>
            <a:r>
              <a:rPr lang="en-US" sz="2000" dirty="0">
                <a:latin typeface="Calibri" panose="020F0502020204030204" pitchFamily="34" charset="0"/>
                <a:ea typeface="Tahoma" pitchFamily="34" charset="0"/>
                <a:cs typeface="Tahoma" pitchFamily="34" charset="0"/>
              </a:rPr>
              <a:t>Auditory word-picture </a:t>
            </a:r>
            <a:r>
              <a:rPr lang="en-US" sz="2000" dirty="0" smtClean="0">
                <a:latin typeface="Calibri" panose="020F0502020204030204" pitchFamily="34" charset="0"/>
                <a:ea typeface="Tahoma" pitchFamily="34" charset="0"/>
                <a:cs typeface="Tahoma" pitchFamily="34" charset="0"/>
              </a:rPr>
              <a:t>matching</a:t>
            </a:r>
            <a:endParaRPr lang="en-US" sz="2000" dirty="0">
              <a:latin typeface="Calibri" panose="020F0502020204030204" pitchFamily="34" charset="0"/>
              <a:ea typeface="Tahoma" pitchFamily="34" charset="0"/>
              <a:cs typeface="Tahoma" pitchFamily="34" charset="0"/>
            </a:endParaRPr>
          </a:p>
        </p:txBody>
      </p:sp>
      <p:sp>
        <p:nvSpPr>
          <p:cNvPr id="4" name="Text Placeholder 3"/>
          <p:cNvSpPr>
            <a:spLocks noGrp="1"/>
          </p:cNvSpPr>
          <p:nvPr>
            <p:ph type="body" sz="quarter" idx="3"/>
          </p:nvPr>
        </p:nvSpPr>
        <p:spPr>
          <a:xfrm>
            <a:off x="457200" y="1563688"/>
            <a:ext cx="4041775" cy="639762"/>
          </a:xfrm>
        </p:spPr>
        <p:txBody>
          <a:bodyPr/>
          <a:lstStyle/>
          <a:p>
            <a:r>
              <a:rPr lang="en-US" dirty="0">
                <a:latin typeface="Tahoma" pitchFamily="34" charset="0"/>
                <a:ea typeface="Tahoma" pitchFamily="34" charset="0"/>
                <a:cs typeface="Tahoma" pitchFamily="34" charset="0"/>
              </a:rPr>
              <a:t>L2 </a:t>
            </a:r>
            <a:r>
              <a:rPr lang="en-US" dirty="0" smtClean="0">
                <a:latin typeface="Tahoma" pitchFamily="34" charset="0"/>
                <a:ea typeface="Tahoma" pitchFamily="34" charset="0"/>
                <a:cs typeface="Tahoma" pitchFamily="34" charset="0"/>
              </a:rPr>
              <a:t>Russian</a:t>
            </a:r>
            <a:endParaRPr lang="en-US" dirty="0"/>
          </a:p>
        </p:txBody>
      </p:sp>
      <p:sp>
        <p:nvSpPr>
          <p:cNvPr id="12" name="Content Placeholder 4"/>
          <p:cNvSpPr txBox="1">
            <a:spLocks/>
          </p:cNvSpPr>
          <p:nvPr/>
        </p:nvSpPr>
        <p:spPr>
          <a:xfrm>
            <a:off x="460375" y="2238375"/>
            <a:ext cx="3965575" cy="1143000"/>
          </a:xfrm>
          <a:prstGeom prst="rect">
            <a:avLst/>
          </a:prstGeom>
          <a:solidFill>
            <a:schemeClr val="bg2">
              <a:lumMod val="20000"/>
              <a:lumOff val="80000"/>
            </a:schemeClr>
          </a:solidFill>
          <a:ln>
            <a:solidFill>
              <a:srgbClr val="990033"/>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dirty="0" smtClean="0">
                <a:solidFill>
                  <a:schemeClr val="tx1"/>
                </a:solidFill>
                <a:latin typeface="Calibri" panose="020F0502020204030204" pitchFamily="34" charset="0"/>
              </a:rPr>
              <a:t>Palatalized / Plain consonants</a:t>
            </a:r>
          </a:p>
          <a:p>
            <a:pPr marL="0" indent="0">
              <a:buNone/>
            </a:pPr>
            <a:r>
              <a:rPr lang="en-US" sz="1800" dirty="0" smtClean="0">
                <a:solidFill>
                  <a:srgbClr val="990033"/>
                </a:solidFill>
                <a:latin typeface="Calibri" panose="020F0502020204030204" pitchFamily="34" charset="0"/>
              </a:rPr>
              <a:t>[palatalized]  [</a:t>
            </a:r>
            <a:r>
              <a:rPr lang="en-US" sz="1800" dirty="0" err="1" smtClean="0">
                <a:solidFill>
                  <a:srgbClr val="990033"/>
                </a:solidFill>
                <a:latin typeface="Calibri" panose="020F0502020204030204" pitchFamily="34" charset="0"/>
              </a:rPr>
              <a:t>s</a:t>
            </a:r>
            <a:r>
              <a:rPr lang="en-US" sz="1800" baseline="20000" dirty="0" err="1" smtClean="0">
                <a:solidFill>
                  <a:srgbClr val="990033"/>
                </a:solidFill>
                <a:latin typeface="Calibri" panose="020F0502020204030204" pitchFamily="34" charset="0"/>
              </a:rPr>
              <a:t>j</a:t>
            </a:r>
            <a:r>
              <a:rPr lang="en-US" sz="1800" dirty="0" smtClean="0">
                <a:solidFill>
                  <a:srgbClr val="990033"/>
                </a:solidFill>
                <a:latin typeface="Calibri" panose="020F0502020204030204" pitchFamily="34" charset="0"/>
              </a:rPr>
              <a:t>]  </a:t>
            </a:r>
            <a:r>
              <a:rPr lang="en-US" sz="1800" dirty="0">
                <a:solidFill>
                  <a:srgbClr val="990033"/>
                </a:solidFill>
                <a:latin typeface="Calibri" panose="020F0502020204030204" pitchFamily="34" charset="0"/>
              </a:rPr>
              <a:t>[</a:t>
            </a:r>
            <a:r>
              <a:rPr lang="en-US" sz="1800" dirty="0" err="1" smtClean="0">
                <a:solidFill>
                  <a:srgbClr val="990033"/>
                </a:solidFill>
                <a:latin typeface="Calibri" panose="020F0502020204030204" pitchFamily="34" charset="0"/>
              </a:rPr>
              <a:t>t</a:t>
            </a:r>
            <a:r>
              <a:rPr lang="en-US" sz="1800" baseline="20000" dirty="0" err="1">
                <a:solidFill>
                  <a:srgbClr val="990033"/>
                </a:solidFill>
                <a:latin typeface="Calibri" panose="020F0502020204030204" pitchFamily="34" charset="0"/>
              </a:rPr>
              <a:t>j</a:t>
            </a:r>
            <a:r>
              <a:rPr lang="en-US" sz="1800" dirty="0" smtClean="0">
                <a:solidFill>
                  <a:srgbClr val="990033"/>
                </a:solidFill>
                <a:latin typeface="Calibri" panose="020F0502020204030204" pitchFamily="34" charset="0"/>
              </a:rPr>
              <a:t>]  [</a:t>
            </a:r>
            <a:r>
              <a:rPr lang="en-US" sz="1800" dirty="0" err="1" smtClean="0">
                <a:solidFill>
                  <a:srgbClr val="990033"/>
                </a:solidFill>
                <a:latin typeface="Calibri" panose="020F0502020204030204" pitchFamily="34" charset="0"/>
              </a:rPr>
              <a:t>n</a:t>
            </a:r>
            <a:r>
              <a:rPr lang="en-US" sz="1800" baseline="20000" dirty="0" err="1" smtClean="0">
                <a:solidFill>
                  <a:srgbClr val="990033"/>
                </a:solidFill>
                <a:latin typeface="Calibri" panose="020F0502020204030204" pitchFamily="34" charset="0"/>
              </a:rPr>
              <a:t>j</a:t>
            </a:r>
            <a:r>
              <a:rPr lang="en-US" sz="1800" dirty="0" smtClean="0">
                <a:solidFill>
                  <a:srgbClr val="990033"/>
                </a:solidFill>
                <a:latin typeface="Calibri" panose="020F0502020204030204" pitchFamily="34" charset="0"/>
              </a:rPr>
              <a:t>]  [</a:t>
            </a:r>
            <a:r>
              <a:rPr lang="en-US" sz="1800" dirty="0" err="1" smtClean="0">
                <a:solidFill>
                  <a:srgbClr val="990033"/>
                </a:solidFill>
                <a:latin typeface="Calibri" panose="020F0502020204030204" pitchFamily="34" charset="0"/>
              </a:rPr>
              <a:t>l</a:t>
            </a:r>
            <a:r>
              <a:rPr lang="en-US" sz="1800" baseline="20000" dirty="0" err="1">
                <a:solidFill>
                  <a:srgbClr val="990033"/>
                </a:solidFill>
                <a:latin typeface="Calibri" panose="020F0502020204030204" pitchFamily="34" charset="0"/>
              </a:rPr>
              <a:t>j</a:t>
            </a:r>
            <a:r>
              <a:rPr lang="en-US" sz="1800" dirty="0" smtClean="0">
                <a:solidFill>
                  <a:srgbClr val="990033"/>
                </a:solidFill>
                <a:latin typeface="Calibri" panose="020F0502020204030204" pitchFamily="34" charset="0"/>
              </a:rPr>
              <a:t>]  [</a:t>
            </a:r>
            <a:r>
              <a:rPr lang="en-US" sz="1800" dirty="0" err="1" smtClean="0">
                <a:solidFill>
                  <a:srgbClr val="990033"/>
                </a:solidFill>
                <a:latin typeface="Calibri" panose="020F0502020204030204" pitchFamily="34" charset="0"/>
              </a:rPr>
              <a:t>r</a:t>
            </a:r>
            <a:r>
              <a:rPr lang="en-US" sz="1800" baseline="20000" dirty="0" err="1" smtClean="0">
                <a:solidFill>
                  <a:srgbClr val="990033"/>
                </a:solidFill>
                <a:latin typeface="Calibri" panose="020F0502020204030204" pitchFamily="34" charset="0"/>
              </a:rPr>
              <a:t>j</a:t>
            </a:r>
            <a:r>
              <a:rPr lang="en-US" sz="1800" dirty="0" smtClean="0">
                <a:solidFill>
                  <a:srgbClr val="990033"/>
                </a:solidFill>
                <a:latin typeface="Calibri" panose="020F0502020204030204" pitchFamily="34" charset="0"/>
              </a:rPr>
              <a:t>] …</a:t>
            </a:r>
            <a:endParaRPr lang="en-US" sz="1800" dirty="0">
              <a:solidFill>
                <a:srgbClr val="990033"/>
              </a:solidFill>
              <a:latin typeface="Calibri" panose="020F0502020204030204" pitchFamily="34" charset="0"/>
            </a:endParaRPr>
          </a:p>
          <a:p>
            <a:pPr marL="0" indent="0">
              <a:buNone/>
            </a:pPr>
            <a:r>
              <a:rPr lang="en-US" sz="1800" dirty="0" smtClean="0">
                <a:solidFill>
                  <a:srgbClr val="990033"/>
                </a:solidFill>
                <a:latin typeface="Calibri" panose="020F0502020204030204" pitchFamily="34" charset="0"/>
              </a:rPr>
              <a:t>[plain]  	      [s]  </a:t>
            </a:r>
            <a:r>
              <a:rPr lang="en-US" sz="1800" dirty="0">
                <a:solidFill>
                  <a:srgbClr val="990033"/>
                </a:solidFill>
                <a:latin typeface="Calibri" panose="020F0502020204030204" pitchFamily="34" charset="0"/>
              </a:rPr>
              <a:t>[t]  </a:t>
            </a:r>
            <a:r>
              <a:rPr lang="en-US" sz="1800" dirty="0" smtClean="0">
                <a:solidFill>
                  <a:srgbClr val="990033"/>
                </a:solidFill>
                <a:latin typeface="Calibri" panose="020F0502020204030204" pitchFamily="34" charset="0"/>
              </a:rPr>
              <a:t>[n]  [l]  [r] …</a:t>
            </a:r>
            <a:endParaRPr lang="en-US" sz="1800" dirty="0">
              <a:solidFill>
                <a:srgbClr val="990033"/>
              </a:solidFill>
              <a:latin typeface="Calibri" panose="020F0502020204030204" pitchFamily="34" charset="0"/>
            </a:endParaRPr>
          </a:p>
          <a:p>
            <a:pPr marL="0" indent="0">
              <a:buFont typeface="Arial" panose="020B0604020202020204" pitchFamily="34" charset="0"/>
              <a:buNone/>
            </a:pPr>
            <a:endParaRPr lang="en-US" sz="1800" dirty="0">
              <a:solidFill>
                <a:srgbClr val="F79646">
                  <a:lumMod val="75000"/>
                </a:srgbClr>
              </a:solidFill>
              <a:latin typeface="Calibri" panose="020F0502020204030204" pitchFamily="34" charset="0"/>
            </a:endParaRPr>
          </a:p>
        </p:txBody>
      </p:sp>
      <p:sp>
        <p:nvSpPr>
          <p:cNvPr id="5" name="TextBox 4"/>
          <p:cNvSpPr txBox="1"/>
          <p:nvPr/>
        </p:nvSpPr>
        <p:spPr>
          <a:xfrm>
            <a:off x="993775" y="5715000"/>
            <a:ext cx="2971800" cy="646331"/>
          </a:xfrm>
          <a:prstGeom prst="rect">
            <a:avLst/>
          </a:prstGeom>
          <a:noFill/>
        </p:spPr>
        <p:txBody>
          <a:bodyPr wrap="square" rtlCol="0">
            <a:spAutoFit/>
          </a:bodyPr>
          <a:lstStyle/>
          <a:p>
            <a:pPr algn="ctr"/>
            <a:r>
              <a:rPr lang="en-US" dirty="0" err="1" smtClean="0">
                <a:solidFill>
                  <a:srgbClr val="0070C0"/>
                </a:solidFill>
                <a:latin typeface="Calibri" panose="020F0502020204030204" pitchFamily="34" charset="0"/>
              </a:rPr>
              <a:t>Simonchyk</a:t>
            </a:r>
            <a:r>
              <a:rPr lang="en-US" dirty="0" smtClean="0">
                <a:solidFill>
                  <a:srgbClr val="0070C0"/>
                </a:solidFill>
                <a:latin typeface="Calibri" panose="020F0502020204030204" pitchFamily="34" charset="0"/>
              </a:rPr>
              <a:t> &amp; Darcy (2017) </a:t>
            </a:r>
            <a:r>
              <a:rPr lang="en-US" i="1" dirty="0" smtClean="0">
                <a:solidFill>
                  <a:srgbClr val="0070C0"/>
                </a:solidFill>
                <a:latin typeface="Calibri" panose="020F0502020204030204" pitchFamily="34" charset="0"/>
              </a:rPr>
              <a:t>PSLLT Proceedings</a:t>
            </a:r>
            <a:endParaRPr lang="en-US" dirty="0">
              <a:solidFill>
                <a:srgbClr val="0070C0"/>
              </a:solidFill>
              <a:latin typeface="Calibri" panose="020F0502020204030204" pitchFamily="34" charset="0"/>
            </a:endParaRPr>
          </a:p>
        </p:txBody>
      </p:sp>
      <p:sp>
        <p:nvSpPr>
          <p:cNvPr id="11" name="TextBox 10"/>
          <p:cNvSpPr txBox="1"/>
          <p:nvPr/>
        </p:nvSpPr>
        <p:spPr>
          <a:xfrm>
            <a:off x="4648200" y="838200"/>
            <a:ext cx="4388026" cy="923330"/>
          </a:xfrm>
          <a:prstGeom prst="rect">
            <a:avLst/>
          </a:prstGeom>
          <a:noFill/>
        </p:spPr>
        <p:txBody>
          <a:bodyPr wrap="square" rtlCol="0">
            <a:spAutoFit/>
          </a:bodyPr>
          <a:lstStyle/>
          <a:p>
            <a:pPr algn="ctr"/>
            <a:r>
              <a:rPr lang="en-US" dirty="0" smtClean="0">
                <a:solidFill>
                  <a:srgbClr val="0070C0"/>
                </a:solidFill>
                <a:latin typeface="Calibri" panose="020F0502020204030204" pitchFamily="34" charset="0"/>
              </a:rPr>
              <a:t>Similar findings with L2 German and L2 Japanese: Darcy, </a:t>
            </a:r>
            <a:r>
              <a:rPr lang="en-US" dirty="0" err="1" smtClean="0">
                <a:solidFill>
                  <a:srgbClr val="0070C0"/>
                </a:solidFill>
                <a:latin typeface="Calibri" panose="020F0502020204030204" pitchFamily="34" charset="0"/>
              </a:rPr>
              <a:t>Daidone</a:t>
            </a:r>
            <a:r>
              <a:rPr lang="en-US" dirty="0" smtClean="0">
                <a:solidFill>
                  <a:srgbClr val="0070C0"/>
                </a:solidFill>
                <a:latin typeface="Calibri" panose="020F0502020204030204" pitchFamily="34" charset="0"/>
              </a:rPr>
              <a:t> &amp; Kojima (2013) </a:t>
            </a:r>
            <a:r>
              <a:rPr lang="en-US" i="1" dirty="0" smtClean="0">
                <a:solidFill>
                  <a:srgbClr val="0070C0"/>
                </a:solidFill>
                <a:latin typeface="Calibri" panose="020F0502020204030204" pitchFamily="34" charset="0"/>
              </a:rPr>
              <a:t>The Mental Lexicon</a:t>
            </a:r>
            <a:endParaRPr lang="en-US" dirty="0">
              <a:solidFill>
                <a:srgbClr val="0070C0"/>
              </a:solidFill>
              <a:latin typeface="Calibri" panose="020F0502020204030204" pitchFamily="34" charset="0"/>
            </a:endParaRPr>
          </a:p>
        </p:txBody>
      </p:sp>
      <p:sp>
        <p:nvSpPr>
          <p:cNvPr id="47" name="Content Placeholder 4"/>
          <p:cNvSpPr txBox="1">
            <a:spLocks/>
          </p:cNvSpPr>
          <p:nvPr/>
        </p:nvSpPr>
        <p:spPr>
          <a:xfrm>
            <a:off x="4648200" y="2238375"/>
            <a:ext cx="3965575" cy="1143000"/>
          </a:xfrm>
          <a:prstGeom prst="rect">
            <a:avLst/>
          </a:prstGeom>
          <a:solidFill>
            <a:schemeClr val="bg2">
              <a:lumMod val="20000"/>
              <a:lumOff val="80000"/>
            </a:schemeClr>
          </a:solidFill>
          <a:ln>
            <a:solidFill>
              <a:srgbClr val="990033"/>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dirty="0" smtClean="0">
                <a:solidFill>
                  <a:schemeClr val="tx1"/>
                </a:solidFill>
                <a:latin typeface="Calibri" panose="020F0502020204030204" pitchFamily="34" charset="0"/>
              </a:rPr>
              <a:t>Learners: Very high error rates on test </a:t>
            </a:r>
            <a:r>
              <a:rPr lang="en-US" sz="2200" dirty="0" err="1" smtClean="0">
                <a:solidFill>
                  <a:schemeClr val="tx1"/>
                </a:solidFill>
                <a:latin typeface="Calibri" panose="020F0502020204030204" pitchFamily="34" charset="0"/>
              </a:rPr>
              <a:t>nonwords</a:t>
            </a:r>
            <a:endParaRPr lang="en-US" sz="2200" dirty="0">
              <a:solidFill>
                <a:schemeClr val="tx1"/>
              </a:solidFill>
              <a:latin typeface="Calibri" panose="020F0502020204030204" pitchFamily="34" charset="0"/>
            </a:endParaRPr>
          </a:p>
          <a:p>
            <a:pPr marL="0" indent="0">
              <a:buNone/>
            </a:pPr>
            <a:r>
              <a:rPr lang="en-US" sz="2200" dirty="0" smtClean="0">
                <a:solidFill>
                  <a:schemeClr val="tx1"/>
                </a:solidFill>
                <a:latin typeface="Calibri" panose="020F0502020204030204" pitchFamily="34" charset="0"/>
              </a:rPr>
              <a:t>e.g. [</a:t>
            </a:r>
            <a:r>
              <a:rPr lang="en-US" sz="2200" dirty="0" err="1" smtClean="0">
                <a:solidFill>
                  <a:schemeClr val="tx1"/>
                </a:solidFill>
                <a:latin typeface="Calibri" panose="020F0502020204030204" pitchFamily="34" charset="0"/>
                <a:ea typeface="Tahoma" panose="020B0604030504040204" pitchFamily="34" charset="0"/>
                <a:cs typeface="Tahoma" panose="020B0604030504040204" pitchFamily="34" charset="0"/>
              </a:rPr>
              <a:t>sto</a:t>
            </a:r>
            <a:r>
              <a:rPr lang="en-US" sz="2200" dirty="0" err="1" smtClean="0">
                <a:solidFill>
                  <a:srgbClr val="FF0000"/>
                </a:solidFill>
                <a:latin typeface="Calibri" panose="020F0502020204030204" pitchFamily="34" charset="0"/>
                <a:ea typeface="Tahoma" panose="020B0604030504040204" pitchFamily="34" charset="0"/>
                <a:cs typeface="Tahoma" panose="020B0604030504040204" pitchFamily="34" charset="0"/>
              </a:rPr>
              <a:t>l</a:t>
            </a:r>
            <a:r>
              <a:rPr lang="en-US" sz="2200" baseline="20000" dirty="0" err="1" smtClean="0">
                <a:solidFill>
                  <a:srgbClr val="FF0000"/>
                </a:solidFill>
                <a:latin typeface="Calibri" panose="020F0502020204030204" pitchFamily="34" charset="0"/>
                <a:ea typeface="Tahoma" panose="020B0604030504040204" pitchFamily="34" charset="0"/>
                <a:cs typeface="Tahoma" panose="020B0604030504040204" pitchFamily="34" charset="0"/>
              </a:rPr>
              <a:t>j</a:t>
            </a:r>
            <a:r>
              <a:rPr lang="en-US" sz="2200" dirty="0" smtClean="0">
                <a:solidFill>
                  <a:schemeClr val="tx1"/>
                </a:solidFill>
                <a:latin typeface="Calibri" panose="020F0502020204030204" pitchFamily="34" charset="0"/>
              </a:rPr>
              <a:t>] treated as a real word</a:t>
            </a:r>
          </a:p>
        </p:txBody>
      </p:sp>
      <p:sp>
        <p:nvSpPr>
          <p:cNvPr id="48" name="Text Placeholder 3"/>
          <p:cNvSpPr txBox="1">
            <a:spLocks/>
          </p:cNvSpPr>
          <p:nvPr/>
        </p:nvSpPr>
        <p:spPr bwMode="auto">
          <a:xfrm>
            <a:off x="4645025" y="1563688"/>
            <a:ext cx="404177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marL="0" indent="0" algn="l" rtl="0" eaLnBrk="1" fontAlgn="base" hangingPunct="1">
              <a:spcBef>
                <a:spcPct val="20000"/>
              </a:spcBef>
              <a:spcAft>
                <a:spcPct val="0"/>
              </a:spcAft>
              <a:buNone/>
              <a:defRPr sz="2400" b="1">
                <a:solidFill>
                  <a:schemeClr val="tx1"/>
                </a:solidFill>
                <a:latin typeface="+mn-lt"/>
                <a:ea typeface="+mn-ea"/>
                <a:cs typeface="+mn-cs"/>
              </a:defRPr>
            </a:lvl1pPr>
            <a:lvl2pPr marL="457200" indent="0" algn="l" rtl="0" eaLnBrk="1" fontAlgn="base" hangingPunct="1">
              <a:spcBef>
                <a:spcPct val="20000"/>
              </a:spcBef>
              <a:spcAft>
                <a:spcPct val="0"/>
              </a:spcAft>
              <a:buNone/>
              <a:defRPr sz="2000" b="1">
                <a:solidFill>
                  <a:schemeClr val="tx1"/>
                </a:solidFill>
                <a:latin typeface="+mn-lt"/>
                <a:ea typeface="+mn-ea"/>
              </a:defRPr>
            </a:lvl2pPr>
            <a:lvl3pPr marL="914400" indent="0" algn="l" rtl="0" eaLnBrk="1" fontAlgn="base" hangingPunct="1">
              <a:spcBef>
                <a:spcPct val="20000"/>
              </a:spcBef>
              <a:spcAft>
                <a:spcPct val="0"/>
              </a:spcAft>
              <a:buNone/>
              <a:defRPr sz="1800" b="1">
                <a:solidFill>
                  <a:schemeClr val="tx1"/>
                </a:solidFill>
                <a:latin typeface="+mn-lt"/>
                <a:ea typeface="+mn-ea"/>
              </a:defRPr>
            </a:lvl3pPr>
            <a:lvl4pPr marL="1371600" indent="0" algn="l" rtl="0" eaLnBrk="1" fontAlgn="base" hangingPunct="1">
              <a:spcBef>
                <a:spcPct val="20000"/>
              </a:spcBef>
              <a:spcAft>
                <a:spcPct val="0"/>
              </a:spcAft>
              <a:buNone/>
              <a:defRPr sz="1600" b="1">
                <a:solidFill>
                  <a:schemeClr val="tx1"/>
                </a:solidFill>
                <a:latin typeface="+mn-lt"/>
                <a:ea typeface="+mn-ea"/>
              </a:defRPr>
            </a:lvl4pPr>
            <a:lvl5pPr marL="1828800" indent="0" algn="l" rtl="0" eaLnBrk="1" fontAlgn="base" hangingPunct="1">
              <a:spcBef>
                <a:spcPct val="20000"/>
              </a:spcBef>
              <a:spcAft>
                <a:spcPct val="0"/>
              </a:spcAft>
              <a:buNone/>
              <a:defRPr sz="1600" b="1">
                <a:solidFill>
                  <a:schemeClr val="tx1"/>
                </a:solidFill>
                <a:latin typeface="+mn-lt"/>
                <a:ea typeface="+mn-ea"/>
              </a:defRPr>
            </a:lvl5pPr>
            <a:lvl6pPr marL="2286000" indent="0" algn="l" rtl="0" eaLnBrk="1" fontAlgn="base" hangingPunct="1">
              <a:spcBef>
                <a:spcPct val="20000"/>
              </a:spcBef>
              <a:spcAft>
                <a:spcPct val="0"/>
              </a:spcAft>
              <a:buNone/>
              <a:defRPr sz="1600" b="1">
                <a:solidFill>
                  <a:schemeClr val="tx1"/>
                </a:solidFill>
                <a:latin typeface="+mn-lt"/>
                <a:ea typeface="+mn-ea"/>
              </a:defRPr>
            </a:lvl6pPr>
            <a:lvl7pPr marL="2743200" indent="0" algn="l" rtl="0" eaLnBrk="1" fontAlgn="base" hangingPunct="1">
              <a:spcBef>
                <a:spcPct val="20000"/>
              </a:spcBef>
              <a:spcAft>
                <a:spcPct val="0"/>
              </a:spcAft>
              <a:buNone/>
              <a:defRPr sz="1600" b="1">
                <a:solidFill>
                  <a:schemeClr val="tx1"/>
                </a:solidFill>
                <a:latin typeface="+mn-lt"/>
                <a:ea typeface="+mn-ea"/>
              </a:defRPr>
            </a:lvl7pPr>
            <a:lvl8pPr marL="3200400" indent="0" algn="l" rtl="0" eaLnBrk="1" fontAlgn="base" hangingPunct="1">
              <a:spcBef>
                <a:spcPct val="20000"/>
              </a:spcBef>
              <a:spcAft>
                <a:spcPct val="0"/>
              </a:spcAft>
              <a:buNone/>
              <a:defRPr sz="1600" b="1">
                <a:solidFill>
                  <a:schemeClr val="tx1"/>
                </a:solidFill>
                <a:latin typeface="+mn-lt"/>
                <a:ea typeface="+mn-ea"/>
              </a:defRPr>
            </a:lvl8pPr>
            <a:lvl9pPr marL="3657600" indent="0" algn="l" rtl="0" eaLnBrk="1" fontAlgn="base" hangingPunct="1">
              <a:spcBef>
                <a:spcPct val="20000"/>
              </a:spcBef>
              <a:spcAft>
                <a:spcPct val="0"/>
              </a:spcAft>
              <a:buNone/>
              <a:defRPr sz="1600" b="1">
                <a:solidFill>
                  <a:schemeClr val="tx1"/>
                </a:solidFill>
                <a:latin typeface="+mn-lt"/>
                <a:ea typeface="+mn-ea"/>
              </a:defRPr>
            </a:lvl9pPr>
          </a:lstStyle>
          <a:p>
            <a:r>
              <a:rPr lang="en-US" kern="0" dirty="0" smtClean="0">
                <a:latin typeface="Tahoma" pitchFamily="34" charset="0"/>
                <a:ea typeface="Tahoma" pitchFamily="34" charset="0"/>
                <a:cs typeface="Tahoma" pitchFamily="34" charset="0"/>
              </a:rPr>
              <a:t>Lexical decision </a:t>
            </a:r>
            <a:r>
              <a:rPr lang="en-US" b="0" kern="0" dirty="0" smtClean="0">
                <a:latin typeface="Tahoma" pitchFamily="34" charset="0"/>
                <a:ea typeface="Tahoma" pitchFamily="34" charset="0"/>
                <a:cs typeface="Tahoma" pitchFamily="34" charset="0"/>
              </a:rPr>
              <a:t>(error %)</a:t>
            </a:r>
            <a:endParaRPr lang="en-US" b="0" kern="0" dirty="0"/>
          </a:p>
        </p:txBody>
      </p:sp>
      <p:grpSp>
        <p:nvGrpSpPr>
          <p:cNvPr id="3" name="Group 2"/>
          <p:cNvGrpSpPr/>
          <p:nvPr/>
        </p:nvGrpSpPr>
        <p:grpSpPr>
          <a:xfrm>
            <a:off x="1143000" y="3499759"/>
            <a:ext cx="5791200" cy="1621030"/>
            <a:chOff x="742606" y="3499759"/>
            <a:chExt cx="5923306" cy="1621030"/>
          </a:xfrm>
        </p:grpSpPr>
        <p:grpSp>
          <p:nvGrpSpPr>
            <p:cNvPr id="8" name="Group 7"/>
            <p:cNvGrpSpPr/>
            <p:nvPr/>
          </p:nvGrpSpPr>
          <p:grpSpPr>
            <a:xfrm>
              <a:off x="742606" y="3499759"/>
              <a:ext cx="5923306" cy="1621030"/>
              <a:chOff x="1504606" y="2438400"/>
              <a:chExt cx="5923306" cy="1621030"/>
            </a:xfrm>
          </p:grpSpPr>
          <p:grpSp>
            <p:nvGrpSpPr>
              <p:cNvPr id="20" name="Group 19"/>
              <p:cNvGrpSpPr/>
              <p:nvPr/>
            </p:nvGrpSpPr>
            <p:grpSpPr>
              <a:xfrm>
                <a:off x="1504606" y="2438400"/>
                <a:ext cx="5923306" cy="1618341"/>
                <a:chOff x="2723806" y="3868215"/>
                <a:chExt cx="5923306" cy="1618341"/>
              </a:xfrm>
            </p:grpSpPr>
            <p:sp>
              <p:nvSpPr>
                <p:cNvPr id="21" name="Content Placeholder 3"/>
                <p:cNvSpPr txBox="1">
                  <a:spLocks/>
                </p:cNvSpPr>
                <p:nvPr/>
              </p:nvSpPr>
              <p:spPr>
                <a:xfrm>
                  <a:off x="2723807" y="3868215"/>
                  <a:ext cx="5923305" cy="1593257"/>
                </a:xfrm>
                <a:prstGeom prst="rect">
                  <a:avLst/>
                </a:prstGeom>
                <a:solidFill>
                  <a:schemeClr val="bg1"/>
                </a:solidFill>
                <a:ln>
                  <a:solidFill>
                    <a:schemeClr val="bg1">
                      <a:lumMod val="75000"/>
                    </a:schemeClr>
                  </a:solidFill>
                </a:ln>
                <a:effectLst/>
              </p:spPr>
              <p:txBody>
                <a:bodyPr vert="horz" wrap="square" lIns="274320" tIns="274320" rIns="274320" bIns="274320" rtlCol="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Aft>
                      <a:spcPts val="536"/>
                    </a:spcAft>
                    <a:buFont typeface="Arial" panose="020B0604020202020204" pitchFamily="34" charset="0"/>
                    <a:buNone/>
                  </a:pPr>
                  <a:endParaRPr lang="en-US" sz="1600" b="1" dirty="0" smtClean="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a:p>
                  <a:pPr marL="0" indent="0">
                    <a:spcAft>
                      <a:spcPts val="536"/>
                    </a:spcAft>
                    <a:buFont typeface="Arial" panose="020B0604020202020204" pitchFamily="34" charset="0"/>
                    <a:buNone/>
                  </a:pPr>
                  <a:r>
                    <a:rPr lang="en-US" sz="16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Test items</a:t>
                  </a:r>
                </a:p>
                <a:p>
                  <a:pPr marL="0" indent="0">
                    <a:spcAft>
                      <a:spcPts val="536"/>
                    </a:spcAft>
                    <a:buFont typeface="Arial" panose="020B0604020202020204" pitchFamily="34" charset="0"/>
                    <a:buNone/>
                  </a:pPr>
                  <a:endParaRPr lang="en-US" sz="2000"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22" name="TextBox 5"/>
                <p:cNvSpPr txBox="1">
                  <a:spLocks noChangeArrowheads="1"/>
                </p:cNvSpPr>
                <p:nvPr/>
              </p:nvSpPr>
              <p:spPr bwMode="auto">
                <a:xfrm>
                  <a:off x="5013075" y="3879674"/>
                  <a:ext cx="1387725" cy="369332"/>
                </a:xfrm>
                <a:prstGeom prst="rect">
                  <a:avLst/>
                </a:prstGeom>
                <a:noFill/>
                <a:ln w="9525">
                  <a:noFill/>
                  <a:miter lim="800000"/>
                  <a:headEnd/>
                  <a:tailEnd/>
                </a:ln>
              </p:spPr>
              <p:txBody>
                <a:bodyPr wrap="square">
                  <a:spAutoFit/>
                </a:bodyPr>
                <a:lstStyle/>
                <a:p>
                  <a:r>
                    <a:rPr lang="en-US" u="sng" dirty="0" smtClean="0">
                      <a:latin typeface="Tahoma" panose="020B0604030504040204" pitchFamily="34" charset="0"/>
                      <a:ea typeface="Tahoma" panose="020B0604030504040204" pitchFamily="34" charset="0"/>
                      <a:cs typeface="Tahoma" panose="020B0604030504040204" pitchFamily="34" charset="0"/>
                    </a:rPr>
                    <a:t>Non Word</a:t>
                  </a:r>
                  <a:endParaRPr lang="en-US" u="sng" dirty="0">
                    <a:latin typeface="Tahoma" panose="020B0604030504040204" pitchFamily="34" charset="0"/>
                    <a:ea typeface="Tahoma" panose="020B0604030504040204" pitchFamily="34" charset="0"/>
                    <a:cs typeface="Tahoma" panose="020B0604030504040204" pitchFamily="34" charset="0"/>
                  </a:endParaRPr>
                </a:p>
              </p:txBody>
            </p:sp>
            <p:sp>
              <p:nvSpPr>
                <p:cNvPr id="23" name="TextBox 2"/>
                <p:cNvSpPr txBox="1">
                  <a:spLocks noChangeArrowheads="1"/>
                </p:cNvSpPr>
                <p:nvPr/>
              </p:nvSpPr>
              <p:spPr bwMode="auto">
                <a:xfrm>
                  <a:off x="6553200" y="3868306"/>
                  <a:ext cx="937631" cy="369332"/>
                </a:xfrm>
                <a:prstGeom prst="rect">
                  <a:avLst/>
                </a:prstGeom>
                <a:noFill/>
                <a:ln w="9525">
                  <a:noFill/>
                  <a:miter lim="800000"/>
                  <a:headEnd/>
                  <a:tailEnd/>
                </a:ln>
              </p:spPr>
              <p:txBody>
                <a:bodyPr wrap="square">
                  <a:spAutoFit/>
                </a:bodyPr>
                <a:lstStyle/>
                <a:p>
                  <a:r>
                    <a:rPr lang="en-US" u="sng" dirty="0">
                      <a:latin typeface="Tahoma" panose="020B0604030504040204" pitchFamily="34" charset="0"/>
                      <a:ea typeface="Tahoma" panose="020B0604030504040204" pitchFamily="34" charset="0"/>
                      <a:cs typeface="Tahoma" panose="020B0604030504040204" pitchFamily="34" charset="0"/>
                    </a:rPr>
                    <a:t>Word</a:t>
                  </a:r>
                </a:p>
              </p:txBody>
            </p:sp>
            <p:sp>
              <p:nvSpPr>
                <p:cNvPr id="24" name="TextBox 3"/>
                <p:cNvSpPr txBox="1">
                  <a:spLocks noChangeArrowheads="1"/>
                </p:cNvSpPr>
                <p:nvPr/>
              </p:nvSpPr>
              <p:spPr bwMode="auto">
                <a:xfrm>
                  <a:off x="7386857" y="3878478"/>
                  <a:ext cx="1199239" cy="369332"/>
                </a:xfrm>
                <a:prstGeom prst="rect">
                  <a:avLst/>
                </a:prstGeom>
                <a:noFill/>
                <a:ln w="9525">
                  <a:noFill/>
                  <a:miter lim="800000"/>
                  <a:headEnd/>
                  <a:tailEnd/>
                </a:ln>
              </p:spPr>
              <p:txBody>
                <a:bodyPr wrap="none">
                  <a:spAutoFit/>
                </a:bodyPr>
                <a:lstStyle/>
                <a:p>
                  <a:r>
                    <a:rPr lang="en-US" u="sng" dirty="0" smtClean="0">
                      <a:latin typeface="Tahoma" panose="020B0604030504040204" pitchFamily="34" charset="0"/>
                      <a:ea typeface="Tahoma" panose="020B0604030504040204" pitchFamily="34" charset="0"/>
                      <a:cs typeface="Tahoma" panose="020B0604030504040204" pitchFamily="34" charset="0"/>
                    </a:rPr>
                    <a:t>Non Word</a:t>
                  </a:r>
                  <a:endParaRPr lang="en-US" u="sng" dirty="0">
                    <a:latin typeface="Tahoma" panose="020B0604030504040204" pitchFamily="34" charset="0"/>
                    <a:ea typeface="Tahoma" panose="020B0604030504040204" pitchFamily="34" charset="0"/>
                    <a:cs typeface="Tahoma" panose="020B0604030504040204" pitchFamily="34" charset="0"/>
                  </a:endParaRPr>
                </a:p>
              </p:txBody>
            </p:sp>
            <p:sp>
              <p:nvSpPr>
                <p:cNvPr id="25" name="TextBox 4"/>
                <p:cNvSpPr txBox="1">
                  <a:spLocks noChangeArrowheads="1"/>
                </p:cNvSpPr>
                <p:nvPr/>
              </p:nvSpPr>
              <p:spPr bwMode="auto">
                <a:xfrm>
                  <a:off x="4200359" y="3868215"/>
                  <a:ext cx="965116" cy="369332"/>
                </a:xfrm>
                <a:prstGeom prst="rect">
                  <a:avLst/>
                </a:prstGeom>
                <a:noFill/>
                <a:ln w="9525">
                  <a:noFill/>
                  <a:miter lim="800000"/>
                  <a:headEnd/>
                  <a:tailEnd/>
                </a:ln>
              </p:spPr>
              <p:txBody>
                <a:bodyPr wrap="square">
                  <a:spAutoFit/>
                </a:bodyPr>
                <a:lstStyle/>
                <a:p>
                  <a:r>
                    <a:rPr lang="en-US" u="sng" dirty="0">
                      <a:latin typeface="Tahoma" panose="020B0604030504040204" pitchFamily="34" charset="0"/>
                      <a:ea typeface="Tahoma" panose="020B0604030504040204" pitchFamily="34" charset="0"/>
                      <a:cs typeface="Tahoma" panose="020B0604030504040204" pitchFamily="34" charset="0"/>
                    </a:rPr>
                    <a:t>Word</a:t>
                  </a:r>
                </a:p>
              </p:txBody>
            </p:sp>
            <p:sp>
              <p:nvSpPr>
                <p:cNvPr id="26" name="Rectangle 25"/>
                <p:cNvSpPr/>
                <p:nvPr/>
              </p:nvSpPr>
              <p:spPr>
                <a:xfrm>
                  <a:off x="2723806" y="5148002"/>
                  <a:ext cx="1574470" cy="338554"/>
                </a:xfrm>
                <a:prstGeom prst="rect">
                  <a:avLst/>
                </a:prstGeom>
              </p:spPr>
              <p:txBody>
                <a:bodyPr wrap="none">
                  <a:spAutoFit/>
                </a:bodyPr>
                <a:lstStyle/>
                <a:p>
                  <a:r>
                    <a:rPr lang="en-US" sz="1600" b="1" dirty="0" smtClean="0">
                      <a:latin typeface="Tahoma" panose="020B0604030504040204" pitchFamily="34" charset="0"/>
                      <a:ea typeface="Tahoma" panose="020B0604030504040204" pitchFamily="34" charset="0"/>
                      <a:cs typeface="Tahoma" panose="020B0604030504040204" pitchFamily="34" charset="0"/>
                    </a:rPr>
                    <a:t>Control items</a:t>
                  </a:r>
                  <a:endParaRPr lang="en-US" sz="1600" b="1" dirty="0">
                    <a:latin typeface="Tahoma" panose="020B0604030504040204" pitchFamily="34" charset="0"/>
                    <a:ea typeface="Tahoma" panose="020B0604030504040204" pitchFamily="34" charset="0"/>
                    <a:cs typeface="Tahoma" panose="020B0604030504040204" pitchFamily="34" charset="0"/>
                  </a:endParaRPr>
                </a:p>
              </p:txBody>
            </p:sp>
          </p:grpSp>
          <p:grpSp>
            <p:nvGrpSpPr>
              <p:cNvPr id="27" name="Group 26"/>
              <p:cNvGrpSpPr/>
              <p:nvPr/>
            </p:nvGrpSpPr>
            <p:grpSpPr>
              <a:xfrm>
                <a:off x="3059547" y="2901041"/>
                <a:ext cx="1620238" cy="769441"/>
                <a:chOff x="4206368" y="4397509"/>
                <a:chExt cx="1620238" cy="769441"/>
              </a:xfrm>
            </p:grpSpPr>
            <p:sp>
              <p:nvSpPr>
                <p:cNvPr id="28" name="Rectangle 27"/>
                <p:cNvSpPr/>
                <p:nvPr/>
              </p:nvSpPr>
              <p:spPr>
                <a:xfrm>
                  <a:off x="5114552" y="4409177"/>
                  <a:ext cx="712054" cy="369332"/>
                </a:xfrm>
                <a:prstGeom prst="rect">
                  <a:avLst/>
                </a:prstGeom>
              </p:spPr>
              <p:txBody>
                <a:bodyPr wrap="none">
                  <a:spAutoFit/>
                </a:bodyPr>
                <a:lstStyle/>
                <a:p>
                  <a:r>
                    <a:rPr lang="en-US" dirty="0" smtClean="0">
                      <a:latin typeface="Tahoma" panose="020B0604030504040204" pitchFamily="34" charset="0"/>
                      <a:ea typeface="Tahoma" panose="020B0604030504040204" pitchFamily="34" charset="0"/>
                      <a:cs typeface="Tahoma" panose="020B0604030504040204" pitchFamily="34" charset="0"/>
                    </a:rPr>
                    <a:t>*</a:t>
                  </a:r>
                  <a:r>
                    <a:rPr lang="en-US" dirty="0" err="1" smtClean="0">
                      <a:latin typeface="Tahoma" panose="020B0604030504040204" pitchFamily="34" charset="0"/>
                      <a:ea typeface="Tahoma" panose="020B0604030504040204" pitchFamily="34" charset="0"/>
                      <a:cs typeface="Tahoma" panose="020B0604030504040204" pitchFamily="34" charset="0"/>
                    </a:rPr>
                    <a:t>sto</a:t>
                  </a:r>
                  <a:r>
                    <a:rPr lang="en-US"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l</a:t>
                  </a:r>
                  <a:r>
                    <a:rPr lang="en-US" baseline="200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j</a:t>
                  </a:r>
                  <a:endParaRPr lang="en-US"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31" name="Rectangle 30"/>
                <p:cNvSpPr/>
                <p:nvPr/>
              </p:nvSpPr>
              <p:spPr>
                <a:xfrm>
                  <a:off x="4206368" y="4397509"/>
                  <a:ext cx="651139" cy="769441"/>
                </a:xfrm>
                <a:prstGeom prst="rect">
                  <a:avLst/>
                </a:prstGeom>
              </p:spPr>
              <p:txBody>
                <a:bodyPr wrap="none">
                  <a:spAutoFit/>
                </a:bodyPr>
                <a:lstStyle/>
                <a:p>
                  <a:pPr algn="ctr"/>
                  <a:r>
                    <a:rPr lang="en-US" dirty="0" err="1" smtClean="0">
                      <a:latin typeface="Tahoma" panose="020B0604030504040204" pitchFamily="34" charset="0"/>
                      <a:ea typeface="Tahoma" panose="020B0604030504040204" pitchFamily="34" charset="0"/>
                      <a:cs typeface="Tahoma" panose="020B0604030504040204" pitchFamily="34" charset="0"/>
                    </a:rPr>
                    <a:t>stol</a:t>
                  </a:r>
                  <a:r>
                    <a:rPr lang="en-US" dirty="0" smtClean="0">
                      <a:latin typeface="Tahoma" panose="020B0604030504040204" pitchFamily="34" charset="0"/>
                      <a:ea typeface="Tahoma" panose="020B0604030504040204" pitchFamily="34" charset="0"/>
                      <a:cs typeface="Tahoma" panose="020B0604030504040204" pitchFamily="34" charset="0"/>
                    </a:rPr>
                    <a:t> </a:t>
                  </a:r>
                </a:p>
                <a:p>
                  <a:pPr algn="ctr"/>
                  <a:endParaRPr lang="en-US" sz="1100" dirty="0" smtClean="0">
                    <a:latin typeface="Tahoma" panose="020B0604030504040204" pitchFamily="34" charset="0"/>
                    <a:ea typeface="Tahoma" panose="020B0604030504040204" pitchFamily="34" charset="0"/>
                    <a:cs typeface="Tahoma" panose="020B0604030504040204" pitchFamily="34" charset="0"/>
                  </a:endParaRPr>
                </a:p>
                <a:p>
                  <a:pPr algn="ctr"/>
                  <a:r>
                    <a:rPr lang="en-US" sz="1400" dirty="0" smtClean="0">
                      <a:latin typeface="Tahoma" panose="020B0604030504040204" pitchFamily="34" charset="0"/>
                      <a:ea typeface="Tahoma" panose="020B0604030504040204" pitchFamily="34" charset="0"/>
                      <a:cs typeface="Tahoma" panose="020B0604030504040204" pitchFamily="34" charset="0"/>
                    </a:rPr>
                    <a:t>‘</a:t>
                  </a:r>
                  <a:r>
                    <a:rPr lang="en-US" sz="1400" dirty="0">
                      <a:latin typeface="Tahoma" panose="020B0604030504040204" pitchFamily="34" charset="0"/>
                      <a:ea typeface="Tahoma" panose="020B0604030504040204" pitchFamily="34" charset="0"/>
                      <a:cs typeface="Tahoma" panose="020B0604030504040204" pitchFamily="34" charset="0"/>
                    </a:rPr>
                    <a:t>table’</a:t>
                  </a:r>
                </a:p>
              </p:txBody>
            </p:sp>
            <p:sp>
              <p:nvSpPr>
                <p:cNvPr id="33" name="Freeform 32"/>
                <p:cNvSpPr/>
                <p:nvPr/>
              </p:nvSpPr>
              <p:spPr>
                <a:xfrm>
                  <a:off x="4433553" y="4757002"/>
                  <a:ext cx="1182707" cy="182153"/>
                </a:xfrm>
                <a:custGeom>
                  <a:avLst/>
                  <a:gdLst>
                    <a:gd name="connsiteX0" fmla="*/ 0 w 1555668"/>
                    <a:gd name="connsiteY0" fmla="*/ 0 h 249612"/>
                    <a:gd name="connsiteX1" fmla="*/ 783772 w 1555668"/>
                    <a:gd name="connsiteY1" fmla="*/ 249382 h 249612"/>
                    <a:gd name="connsiteX2" fmla="*/ 1555668 w 1555668"/>
                    <a:gd name="connsiteY2" fmla="*/ 35626 h 249612"/>
                    <a:gd name="connsiteX0" fmla="*/ 0 w 1531917"/>
                    <a:gd name="connsiteY0" fmla="*/ 3074 h 252457"/>
                    <a:gd name="connsiteX1" fmla="*/ 783772 w 1531917"/>
                    <a:gd name="connsiteY1" fmla="*/ 252456 h 252457"/>
                    <a:gd name="connsiteX2" fmla="*/ 1531917 w 1531917"/>
                    <a:gd name="connsiteY2" fmla="*/ 0 h 252457"/>
                  </a:gdLst>
                  <a:ahLst/>
                  <a:cxnLst>
                    <a:cxn ang="0">
                      <a:pos x="connsiteX0" y="connsiteY0"/>
                    </a:cxn>
                    <a:cxn ang="0">
                      <a:pos x="connsiteX1" y="connsiteY1"/>
                    </a:cxn>
                    <a:cxn ang="0">
                      <a:pos x="connsiteX2" y="connsiteY2"/>
                    </a:cxn>
                  </a:cxnLst>
                  <a:rect l="l" t="t" r="r" b="b"/>
                  <a:pathLst>
                    <a:path w="1531917" h="252457">
                      <a:moveTo>
                        <a:pt x="0" y="3074"/>
                      </a:moveTo>
                      <a:cubicBezTo>
                        <a:pt x="262247" y="124796"/>
                        <a:pt x="528453" y="252968"/>
                        <a:pt x="783772" y="252456"/>
                      </a:cubicBezTo>
                      <a:cubicBezTo>
                        <a:pt x="1039091" y="251944"/>
                        <a:pt x="1275608" y="109847"/>
                        <a:pt x="1531917" y="0"/>
                      </a:cubicBez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grpSp>
            <p:nvGrpSpPr>
              <p:cNvPr id="34" name="Group 33"/>
              <p:cNvGrpSpPr/>
              <p:nvPr/>
            </p:nvGrpSpPr>
            <p:grpSpPr>
              <a:xfrm>
                <a:off x="5414900" y="2901041"/>
                <a:ext cx="1568259" cy="769441"/>
                <a:chOff x="6561721" y="4397509"/>
                <a:chExt cx="1568259" cy="769441"/>
              </a:xfrm>
            </p:grpSpPr>
            <p:sp>
              <p:nvSpPr>
                <p:cNvPr id="35" name="TextBox 10"/>
                <p:cNvSpPr txBox="1">
                  <a:spLocks noChangeArrowheads="1"/>
                </p:cNvSpPr>
                <p:nvPr/>
              </p:nvSpPr>
              <p:spPr bwMode="auto">
                <a:xfrm>
                  <a:off x="6561721" y="4397509"/>
                  <a:ext cx="539250" cy="769441"/>
                </a:xfrm>
                <a:prstGeom prst="rect">
                  <a:avLst/>
                </a:prstGeom>
                <a:noFill/>
                <a:ln w="9525">
                  <a:noFill/>
                  <a:miter lim="800000"/>
                  <a:headEnd/>
                  <a:tailEnd/>
                </a:ln>
              </p:spPr>
              <p:txBody>
                <a:bodyPr wrap="none">
                  <a:spAutoFit/>
                </a:bodyPr>
                <a:lstStyle/>
                <a:p>
                  <a:r>
                    <a:rPr lang="en-US" dirty="0" err="1" smtClean="0">
                      <a:latin typeface="Tahoma" panose="020B0604030504040204" pitchFamily="34" charset="0"/>
                      <a:ea typeface="Tahoma" panose="020B0604030504040204" pitchFamily="34" charset="0"/>
                      <a:cs typeface="Tahoma" panose="020B0604030504040204" pitchFamily="34" charset="0"/>
                    </a:rPr>
                    <a:t>so</a:t>
                  </a:r>
                  <a:r>
                    <a:rPr lang="en-US"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lʲ</a:t>
                  </a:r>
                  <a:endParaRPr lang="en-US"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a:p>
                  <a:endParaRPr lang="en-US" sz="1100" dirty="0" smtClean="0">
                    <a:latin typeface="Tahoma" panose="020B0604030504040204" pitchFamily="34" charset="0"/>
                    <a:ea typeface="Tahoma" panose="020B0604030504040204" pitchFamily="34" charset="0"/>
                    <a:cs typeface="Tahoma" panose="020B0604030504040204" pitchFamily="34" charset="0"/>
                  </a:endParaRPr>
                </a:p>
                <a:p>
                  <a:r>
                    <a:rPr lang="en-US" sz="1400" dirty="0" smtClean="0">
                      <a:latin typeface="Tahoma" panose="020B0604030504040204" pitchFamily="34" charset="0"/>
                      <a:ea typeface="Tahoma" panose="020B0604030504040204" pitchFamily="34" charset="0"/>
                      <a:cs typeface="Tahoma" panose="020B0604030504040204" pitchFamily="34" charset="0"/>
                    </a:rPr>
                    <a:t>‘</a:t>
                  </a:r>
                  <a:r>
                    <a:rPr lang="en-US" sz="1400" dirty="0">
                      <a:latin typeface="Tahoma" panose="020B0604030504040204" pitchFamily="34" charset="0"/>
                      <a:ea typeface="Tahoma" panose="020B0604030504040204" pitchFamily="34" charset="0"/>
                      <a:cs typeface="Tahoma" panose="020B0604030504040204" pitchFamily="34" charset="0"/>
                    </a:rPr>
                    <a:t>salt’</a:t>
                  </a:r>
                </a:p>
              </p:txBody>
            </p:sp>
            <p:sp>
              <p:nvSpPr>
                <p:cNvPr id="37" name="Rectangle 36"/>
                <p:cNvSpPr/>
                <p:nvPr/>
              </p:nvSpPr>
              <p:spPr>
                <a:xfrm>
                  <a:off x="7523724" y="4397509"/>
                  <a:ext cx="606256" cy="369332"/>
                </a:xfrm>
                <a:prstGeom prst="rect">
                  <a:avLst/>
                </a:prstGeom>
              </p:spPr>
              <p:txBody>
                <a:bodyPr wrap="none">
                  <a:spAutoFit/>
                </a:bodyPr>
                <a:lstStyle/>
                <a:p>
                  <a:r>
                    <a:rPr lang="en-US" dirty="0" smtClean="0">
                      <a:latin typeface="Tahoma" panose="020B0604030504040204" pitchFamily="34" charset="0"/>
                      <a:ea typeface="Tahoma" panose="020B0604030504040204" pitchFamily="34" charset="0"/>
                      <a:cs typeface="Tahoma" panose="020B0604030504040204" pitchFamily="34" charset="0"/>
                    </a:rPr>
                    <a:t>*sol</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0" name="Freeform 39"/>
                <p:cNvSpPr/>
                <p:nvPr/>
              </p:nvSpPr>
              <p:spPr>
                <a:xfrm>
                  <a:off x="6831346" y="4729706"/>
                  <a:ext cx="1097905" cy="182153"/>
                </a:xfrm>
                <a:custGeom>
                  <a:avLst/>
                  <a:gdLst>
                    <a:gd name="connsiteX0" fmla="*/ 0 w 1555668"/>
                    <a:gd name="connsiteY0" fmla="*/ 0 h 249612"/>
                    <a:gd name="connsiteX1" fmla="*/ 783772 w 1555668"/>
                    <a:gd name="connsiteY1" fmla="*/ 249382 h 249612"/>
                    <a:gd name="connsiteX2" fmla="*/ 1555668 w 1555668"/>
                    <a:gd name="connsiteY2" fmla="*/ 35626 h 249612"/>
                    <a:gd name="connsiteX0" fmla="*/ 0 w 1531917"/>
                    <a:gd name="connsiteY0" fmla="*/ 3074 h 252457"/>
                    <a:gd name="connsiteX1" fmla="*/ 783772 w 1531917"/>
                    <a:gd name="connsiteY1" fmla="*/ 252456 h 252457"/>
                    <a:gd name="connsiteX2" fmla="*/ 1531917 w 1531917"/>
                    <a:gd name="connsiteY2" fmla="*/ 0 h 252457"/>
                  </a:gdLst>
                  <a:ahLst/>
                  <a:cxnLst>
                    <a:cxn ang="0">
                      <a:pos x="connsiteX0" y="connsiteY0"/>
                    </a:cxn>
                    <a:cxn ang="0">
                      <a:pos x="connsiteX1" y="connsiteY1"/>
                    </a:cxn>
                    <a:cxn ang="0">
                      <a:pos x="connsiteX2" y="connsiteY2"/>
                    </a:cxn>
                  </a:cxnLst>
                  <a:rect l="l" t="t" r="r" b="b"/>
                  <a:pathLst>
                    <a:path w="1531917" h="252457">
                      <a:moveTo>
                        <a:pt x="0" y="3074"/>
                      </a:moveTo>
                      <a:cubicBezTo>
                        <a:pt x="262247" y="124796"/>
                        <a:pt x="528453" y="252968"/>
                        <a:pt x="783772" y="252456"/>
                      </a:cubicBezTo>
                      <a:cubicBezTo>
                        <a:pt x="1039091" y="251944"/>
                        <a:pt x="1275608" y="109847"/>
                        <a:pt x="1531917" y="0"/>
                      </a:cubicBez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sp>
            <p:nvSpPr>
              <p:cNvPr id="45" name="Rectangle 44"/>
              <p:cNvSpPr/>
              <p:nvPr/>
            </p:nvSpPr>
            <p:spPr>
              <a:xfrm>
                <a:off x="6376902" y="3690098"/>
                <a:ext cx="776175" cy="369332"/>
              </a:xfrm>
              <a:prstGeom prst="rect">
                <a:avLst/>
              </a:prstGeom>
            </p:spPr>
            <p:txBody>
              <a:bodyPr wrap="none">
                <a:spAutoFit/>
              </a:bodyPr>
              <a:lstStyle/>
              <a:p>
                <a:r>
                  <a:rPr lang="en-US" dirty="0" smtClean="0">
                    <a:latin typeface="Tahoma" panose="020B0604030504040204" pitchFamily="34" charset="0"/>
                    <a:ea typeface="Tahoma" panose="020B0604030504040204" pitchFamily="34" charset="0"/>
                    <a:cs typeface="Tahoma" panose="020B0604030504040204" pitchFamily="34" charset="0"/>
                  </a:rPr>
                  <a:t>*</a:t>
                </a:r>
                <a:r>
                  <a:rPr lang="en-US" dirty="0" err="1" smtClean="0">
                    <a:latin typeface="Tahoma" panose="020B0604030504040204" pitchFamily="34" charset="0"/>
                    <a:ea typeface="Tahoma" panose="020B0604030504040204" pitchFamily="34" charset="0"/>
                    <a:cs typeface="Tahoma" panose="020B0604030504040204" pitchFamily="34" charset="0"/>
                  </a:rPr>
                  <a:t>so</a:t>
                </a:r>
                <a:r>
                  <a:rPr lang="en-US"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m</a:t>
                </a:r>
                <a:r>
                  <a:rPr lang="en-US" baseline="200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j</a:t>
                </a:r>
                <a:endParaRPr lang="en-US"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sp>
          <p:nvSpPr>
            <p:cNvPr id="30" name="Rectangle 29"/>
            <p:cNvSpPr/>
            <p:nvPr/>
          </p:nvSpPr>
          <p:spPr>
            <a:xfrm>
              <a:off x="3212143" y="4751457"/>
              <a:ext cx="699230" cy="369332"/>
            </a:xfrm>
            <a:prstGeom prst="rect">
              <a:avLst/>
            </a:prstGeom>
          </p:spPr>
          <p:txBody>
            <a:bodyPr wrap="none">
              <a:spAutoFit/>
            </a:bodyPr>
            <a:lstStyle/>
            <a:p>
              <a:r>
                <a:rPr lang="en-US" dirty="0" smtClean="0">
                  <a:latin typeface="Tahoma" panose="020B0604030504040204" pitchFamily="34" charset="0"/>
                  <a:ea typeface="Tahoma" panose="020B0604030504040204" pitchFamily="34" charset="0"/>
                  <a:cs typeface="Tahoma" panose="020B0604030504040204" pitchFamily="34" charset="0"/>
                </a:rPr>
                <a:t>*</a:t>
              </a:r>
              <a:r>
                <a:rPr lang="en-US" dirty="0" err="1" smtClean="0">
                  <a:latin typeface="Tahoma" panose="020B0604030504040204" pitchFamily="34" charset="0"/>
                  <a:ea typeface="Tahoma" panose="020B0604030504040204" pitchFamily="34" charset="0"/>
                  <a:cs typeface="Tahoma" panose="020B0604030504040204" pitchFamily="34" charset="0"/>
                </a:rPr>
                <a:t>sto</a:t>
              </a:r>
              <a:r>
                <a:rPr lang="en-US"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r</a:t>
              </a:r>
              <a:endParaRPr lang="en-US"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13" name="Group 12"/>
          <p:cNvGrpSpPr/>
          <p:nvPr/>
        </p:nvGrpSpPr>
        <p:grpSpPr>
          <a:xfrm>
            <a:off x="7086600" y="3581400"/>
            <a:ext cx="1879600" cy="1371600"/>
            <a:chOff x="7086600" y="3581400"/>
            <a:chExt cx="1879600" cy="1371600"/>
          </a:xfrm>
        </p:grpSpPr>
        <p:pic>
          <p:nvPicPr>
            <p:cNvPr id="29" name="Picture 28" descr="4.tiff"/>
            <p:cNvPicPr>
              <a:picLocks noChangeAspect="1"/>
            </p:cNvPicPr>
            <p:nvPr/>
          </p:nvPicPr>
          <p:blipFill rotWithShape="1">
            <a:blip r:embed="rId3" cstate="print">
              <a:extLst>
                <a:ext uri="{28A0092B-C50C-407E-A947-70E740481C1C}">
                  <a14:useLocalDpi xmlns:a14="http://schemas.microsoft.com/office/drawing/2010/main" val="0"/>
                </a:ext>
              </a:extLst>
            </a:blip>
            <a:srcRect l="13976" t="25000" r="9418"/>
            <a:stretch/>
          </p:blipFill>
          <p:spPr>
            <a:xfrm>
              <a:off x="7086600" y="3581400"/>
              <a:ext cx="1879600" cy="1371600"/>
            </a:xfrm>
            <a:prstGeom prst="rect">
              <a:avLst/>
            </a:prstGeom>
            <a:ln>
              <a:solidFill>
                <a:srgbClr val="626365"/>
              </a:solidFill>
            </a:ln>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5200" y="3712189"/>
              <a:ext cx="243861" cy="243861"/>
            </a:xfrm>
            <a:prstGeom prst="rect">
              <a:avLst/>
            </a:prstGeom>
          </p:spPr>
        </p:pic>
      </p:grpSp>
      <p:pic>
        <p:nvPicPr>
          <p:cNvPr id="46" name="Content Placeholder 9" descr="Screen Clipping"/>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4648200" y="3483560"/>
            <a:ext cx="4326221" cy="2930525"/>
          </a:xfrm>
          <a:solidFill>
            <a:schemeClr val="bg2">
              <a:lumMod val="20000"/>
              <a:lumOff val="80000"/>
            </a:schemeClr>
          </a:solidFill>
          <a:ln>
            <a:solidFill>
              <a:srgbClr val="990033"/>
            </a:solidFill>
          </a:ln>
        </p:spPr>
      </p:pic>
    </p:spTree>
    <p:extLst>
      <p:ext uri="{BB962C8B-B14F-4D97-AF65-F5344CB8AC3E}">
        <p14:creationId xmlns:p14="http://schemas.microsoft.com/office/powerpoint/2010/main" val="10971716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P spid="12" grpId="0" animBg="1"/>
      <p:bldP spid="11" grpId="0"/>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808038"/>
          </a:xfrm>
        </p:spPr>
        <p:txBody>
          <a:bodyPr/>
          <a:lstStyle/>
          <a:p>
            <a:r>
              <a:rPr lang="en-US" dirty="0" smtClean="0"/>
              <a:t>Across the whole phonological system</a:t>
            </a:r>
            <a:endParaRPr lang="en-US" dirty="0"/>
          </a:p>
        </p:txBody>
      </p:sp>
      <p:sp>
        <p:nvSpPr>
          <p:cNvPr id="3" name="Text Placeholder 2"/>
          <p:cNvSpPr>
            <a:spLocks noGrp="1"/>
          </p:cNvSpPr>
          <p:nvPr>
            <p:ph type="body" idx="1"/>
          </p:nvPr>
        </p:nvSpPr>
        <p:spPr/>
        <p:txBody>
          <a:bodyPr/>
          <a:lstStyle/>
          <a:p>
            <a:r>
              <a:rPr lang="en-US" dirty="0" err="1" smtClean="0"/>
              <a:t>Suprasegmentals</a:t>
            </a:r>
            <a:endParaRPr lang="en-US" dirty="0"/>
          </a:p>
        </p:txBody>
      </p:sp>
      <p:sp>
        <p:nvSpPr>
          <p:cNvPr id="12" name="Content Placeholder 5"/>
          <p:cNvSpPr>
            <a:spLocks noGrp="1"/>
          </p:cNvSpPr>
          <p:nvPr>
            <p:ph sz="half" idx="2"/>
          </p:nvPr>
        </p:nvSpPr>
        <p:spPr>
          <a:xfrm>
            <a:off x="4724400" y="4419600"/>
            <a:ext cx="4267200" cy="1905000"/>
          </a:xfrm>
          <a:solidFill>
            <a:schemeClr val="bg2">
              <a:lumMod val="20000"/>
              <a:lumOff val="80000"/>
            </a:schemeClr>
          </a:solidFill>
          <a:ln>
            <a:solidFill>
              <a:srgbClr val="990033"/>
            </a:solidFill>
          </a:ln>
        </p:spPr>
        <p:txBody>
          <a:bodyPr/>
          <a:lstStyle/>
          <a:p>
            <a:pPr marL="0" indent="0">
              <a:buNone/>
            </a:pPr>
            <a:r>
              <a:rPr lang="en-US" sz="2200" dirty="0" smtClean="0">
                <a:latin typeface="Calibri" panose="020F0502020204030204" pitchFamily="34" charset="0"/>
              </a:rPr>
              <a:t>Lexical decision task (180 trials)</a:t>
            </a:r>
          </a:p>
          <a:p>
            <a:pPr marL="0" indent="0">
              <a:spcBef>
                <a:spcPts val="0"/>
              </a:spcBef>
              <a:buNone/>
            </a:pPr>
            <a:r>
              <a:rPr lang="en-US" sz="1800" b="1" dirty="0" smtClean="0">
                <a:solidFill>
                  <a:srgbClr val="990033"/>
                </a:solidFill>
                <a:latin typeface="Calibri" panose="020F0502020204030204" pitchFamily="34" charset="0"/>
              </a:rPr>
              <a:t>Test u: 		</a:t>
            </a:r>
            <a:r>
              <a:rPr lang="en-US" sz="1800" dirty="0" smtClean="0">
                <a:solidFill>
                  <a:srgbClr val="990033"/>
                </a:solidFill>
                <a:latin typeface="Calibri" panose="020F0502020204030204" pitchFamily="34" charset="0"/>
              </a:rPr>
              <a:t>[</a:t>
            </a:r>
            <a:r>
              <a:rPr lang="en-US" sz="1800" dirty="0" err="1" smtClean="0">
                <a:solidFill>
                  <a:srgbClr val="990033"/>
                </a:solidFill>
                <a:latin typeface="Calibri" panose="020F0502020204030204" pitchFamily="34" charset="0"/>
              </a:rPr>
              <a:t>b</a:t>
            </a:r>
            <a:r>
              <a:rPr lang="en-US" sz="1800" b="1" dirty="0" err="1" smtClean="0">
                <a:solidFill>
                  <a:srgbClr val="990033"/>
                </a:solidFill>
                <a:latin typeface="Calibri" panose="020F0502020204030204" pitchFamily="34" charset="0"/>
                <a:cs typeface="Times New Roman" panose="02020603050405020304" pitchFamily="18" charset="0"/>
              </a:rPr>
              <a:t>ʊ'</a:t>
            </a:r>
            <a:r>
              <a:rPr lang="en-US" sz="1800" dirty="0" err="1" smtClean="0">
                <a:solidFill>
                  <a:srgbClr val="990033"/>
                </a:solidFill>
                <a:latin typeface="Calibri" panose="020F0502020204030204" pitchFamily="34" charset="0"/>
              </a:rPr>
              <a:t>lu</a:t>
            </a:r>
            <a:r>
              <a:rPr lang="en-US" sz="1800" dirty="0" smtClean="0">
                <a:solidFill>
                  <a:srgbClr val="990033"/>
                </a:solidFill>
                <a:latin typeface="Calibri" panose="020F0502020204030204" pitchFamily="34" charset="0"/>
              </a:rPr>
              <a:t>:] -- [</a:t>
            </a:r>
            <a:r>
              <a:rPr lang="en-US" sz="1800" dirty="0" err="1" smtClean="0">
                <a:solidFill>
                  <a:srgbClr val="990033"/>
                </a:solidFill>
                <a:latin typeface="Calibri" panose="020F0502020204030204" pitchFamily="34" charset="0"/>
              </a:rPr>
              <a:t>p</a:t>
            </a:r>
            <a:r>
              <a:rPr lang="en-US" sz="1800" b="1" dirty="0" err="1" smtClean="0">
                <a:solidFill>
                  <a:srgbClr val="990033"/>
                </a:solidFill>
                <a:latin typeface="Calibri" panose="020F0502020204030204" pitchFamily="34" charset="0"/>
                <a:cs typeface="Times New Roman" panose="02020603050405020304" pitchFamily="18" charset="0"/>
              </a:rPr>
              <a:t>ʊ'</a:t>
            </a:r>
            <a:r>
              <a:rPr lang="en-US" sz="1800" dirty="0" err="1" smtClean="0">
                <a:solidFill>
                  <a:srgbClr val="990033"/>
                </a:solidFill>
                <a:latin typeface="Calibri" panose="020F0502020204030204" pitchFamily="34" charset="0"/>
              </a:rPr>
              <a:t>le</a:t>
            </a:r>
            <a:r>
              <a:rPr lang="en-US" sz="1800" dirty="0" err="1" smtClean="0">
                <a:solidFill>
                  <a:srgbClr val="990033"/>
                </a:solidFill>
                <a:latin typeface="Calibri" panose="020F0502020204030204" pitchFamily="34" charset="0"/>
                <a:cs typeface="Times New Roman" panose="02020603050405020304" pitchFamily="18" charset="0"/>
              </a:rPr>
              <a:t>ɪ</a:t>
            </a:r>
            <a:r>
              <a:rPr lang="en-US" sz="1800" dirty="0" smtClean="0">
                <a:solidFill>
                  <a:srgbClr val="990033"/>
                </a:solidFill>
                <a:latin typeface="Calibri" panose="020F0502020204030204" pitchFamily="34" charset="0"/>
              </a:rPr>
              <a:t>] </a:t>
            </a:r>
          </a:p>
          <a:p>
            <a:pPr marL="0" indent="0">
              <a:spcBef>
                <a:spcPts val="0"/>
              </a:spcBef>
              <a:buNone/>
            </a:pPr>
            <a:r>
              <a:rPr lang="en-US" sz="1800" b="1" dirty="0" smtClean="0">
                <a:solidFill>
                  <a:srgbClr val="990033"/>
                </a:solidFill>
                <a:latin typeface="Calibri" panose="020F0502020204030204" pitchFamily="34" charset="0"/>
              </a:rPr>
              <a:t>Control i:</a:t>
            </a:r>
            <a:r>
              <a:rPr lang="en-US" sz="1800" dirty="0" smtClean="0">
                <a:solidFill>
                  <a:srgbClr val="990033"/>
                </a:solidFill>
                <a:latin typeface="Calibri" panose="020F0502020204030204" pitchFamily="34" charset="0"/>
              </a:rPr>
              <a:t> 	[</a:t>
            </a:r>
            <a:r>
              <a:rPr lang="en-US" sz="1800" dirty="0" err="1" smtClean="0">
                <a:solidFill>
                  <a:srgbClr val="990033"/>
                </a:solidFill>
                <a:latin typeface="Calibri" panose="020F0502020204030204" pitchFamily="34" charset="0"/>
              </a:rPr>
              <a:t>b</a:t>
            </a:r>
            <a:r>
              <a:rPr lang="en-US" sz="1800" b="1" dirty="0" err="1" smtClean="0">
                <a:solidFill>
                  <a:srgbClr val="990033"/>
                </a:solidFill>
                <a:latin typeface="Calibri" panose="020F0502020204030204" pitchFamily="34" charset="0"/>
                <a:cs typeface="Times New Roman" panose="02020603050405020304" pitchFamily="18" charset="0"/>
              </a:rPr>
              <a:t>ɪ'</a:t>
            </a:r>
            <a:r>
              <a:rPr lang="en-US" sz="1800" dirty="0" err="1" smtClean="0">
                <a:solidFill>
                  <a:srgbClr val="990033"/>
                </a:solidFill>
                <a:latin typeface="Calibri" panose="020F0502020204030204" pitchFamily="34" charset="0"/>
              </a:rPr>
              <a:t>lu</a:t>
            </a:r>
            <a:r>
              <a:rPr lang="en-US" sz="1800" dirty="0" smtClean="0">
                <a:solidFill>
                  <a:srgbClr val="990033"/>
                </a:solidFill>
                <a:latin typeface="Calibri" panose="020F0502020204030204" pitchFamily="34" charset="0"/>
              </a:rPr>
              <a:t>:]  -- [</a:t>
            </a:r>
            <a:r>
              <a:rPr lang="en-US" sz="1800" dirty="0" err="1" smtClean="0">
                <a:solidFill>
                  <a:srgbClr val="990033"/>
                </a:solidFill>
                <a:latin typeface="Calibri" panose="020F0502020204030204" pitchFamily="34" charset="0"/>
              </a:rPr>
              <a:t>p</a:t>
            </a:r>
            <a:r>
              <a:rPr lang="en-US" sz="1800" b="1" dirty="0" err="1" smtClean="0">
                <a:solidFill>
                  <a:srgbClr val="990033"/>
                </a:solidFill>
                <a:latin typeface="Calibri" panose="020F0502020204030204" pitchFamily="34" charset="0"/>
                <a:cs typeface="Times New Roman" panose="02020603050405020304" pitchFamily="18" charset="0"/>
              </a:rPr>
              <a:t>ɪ'</a:t>
            </a:r>
            <a:r>
              <a:rPr lang="en-US" sz="1800" dirty="0" err="1" smtClean="0">
                <a:solidFill>
                  <a:srgbClr val="990033"/>
                </a:solidFill>
                <a:latin typeface="Calibri" panose="020F0502020204030204" pitchFamily="34" charset="0"/>
              </a:rPr>
              <a:t>le</a:t>
            </a:r>
            <a:r>
              <a:rPr lang="en-US" sz="1800" dirty="0" err="1" smtClean="0">
                <a:solidFill>
                  <a:srgbClr val="990033"/>
                </a:solidFill>
                <a:latin typeface="Calibri" panose="020F0502020204030204" pitchFamily="34" charset="0"/>
                <a:cs typeface="Times New Roman" panose="02020603050405020304" pitchFamily="18" charset="0"/>
              </a:rPr>
              <a:t>ɪ</a:t>
            </a:r>
            <a:r>
              <a:rPr lang="en-US" sz="1800" dirty="0" smtClean="0">
                <a:solidFill>
                  <a:srgbClr val="990033"/>
                </a:solidFill>
                <a:latin typeface="Calibri" panose="020F0502020204030204" pitchFamily="34" charset="0"/>
              </a:rPr>
              <a:t>]</a:t>
            </a:r>
          </a:p>
          <a:p>
            <a:pPr marL="0" indent="0">
              <a:spcBef>
                <a:spcPts val="0"/>
              </a:spcBef>
              <a:buNone/>
            </a:pPr>
            <a:r>
              <a:rPr lang="en-US" sz="1800" b="1" dirty="0" smtClean="0">
                <a:solidFill>
                  <a:srgbClr val="990033"/>
                </a:solidFill>
                <a:latin typeface="Calibri" panose="020F0502020204030204" pitchFamily="34" charset="0"/>
              </a:rPr>
              <a:t>Filler words + </a:t>
            </a:r>
            <a:r>
              <a:rPr lang="en-US" sz="1800" b="1" dirty="0" err="1" smtClean="0">
                <a:solidFill>
                  <a:srgbClr val="990033"/>
                </a:solidFill>
                <a:latin typeface="Calibri" panose="020F0502020204030204" pitchFamily="34" charset="0"/>
              </a:rPr>
              <a:t>nonwords</a:t>
            </a:r>
            <a:endParaRPr lang="en-US" sz="1800" b="1" dirty="0" smtClean="0">
              <a:solidFill>
                <a:srgbClr val="990033"/>
              </a:solidFill>
              <a:latin typeface="Calibri" panose="020F0502020204030204" pitchFamily="34" charset="0"/>
            </a:endParaRPr>
          </a:p>
          <a:p>
            <a:pPr marL="0" indent="0">
              <a:spcBef>
                <a:spcPts val="0"/>
              </a:spcBef>
              <a:buNone/>
            </a:pPr>
            <a:r>
              <a:rPr lang="en-US" sz="2200" dirty="0" smtClean="0">
                <a:latin typeface="Calibri" panose="020F0502020204030204" pitchFamily="34" charset="0"/>
              </a:rPr>
              <a:t>Learners: ~ </a:t>
            </a:r>
            <a:r>
              <a:rPr lang="en-US" sz="2200" b="1" dirty="0" smtClean="0">
                <a:latin typeface="Calibri" panose="020F0502020204030204" pitchFamily="34" charset="0"/>
              </a:rPr>
              <a:t>40% error for </a:t>
            </a:r>
            <a:r>
              <a:rPr lang="en-US" sz="2200" b="1" dirty="0">
                <a:solidFill>
                  <a:srgbClr val="990033"/>
                </a:solidFill>
                <a:latin typeface="Calibri" panose="020F0502020204030204" pitchFamily="34" charset="0"/>
              </a:rPr>
              <a:t>[</a:t>
            </a:r>
            <a:r>
              <a:rPr lang="en-US" sz="2200" b="1" dirty="0" err="1">
                <a:solidFill>
                  <a:srgbClr val="990033"/>
                </a:solidFill>
                <a:latin typeface="Calibri" panose="020F0502020204030204" pitchFamily="34" charset="0"/>
              </a:rPr>
              <a:t>bʊ'lu</a:t>
            </a:r>
            <a:r>
              <a:rPr lang="en-US" sz="2200" b="1" dirty="0" smtClean="0">
                <a:solidFill>
                  <a:srgbClr val="990033"/>
                </a:solidFill>
                <a:latin typeface="Calibri" panose="020F0502020204030204" pitchFamily="34" charset="0"/>
              </a:rPr>
              <a:t>:] </a:t>
            </a:r>
            <a:r>
              <a:rPr lang="en-US" sz="2200" b="1" dirty="0" smtClean="0">
                <a:latin typeface="Calibri" panose="020F0502020204030204" pitchFamily="34" charset="0"/>
              </a:rPr>
              <a:t>items</a:t>
            </a:r>
            <a:r>
              <a:rPr lang="en-US" sz="2200" dirty="0" smtClean="0">
                <a:latin typeface="Calibri" panose="020F0502020204030204" pitchFamily="34" charset="0"/>
              </a:rPr>
              <a:t> (up to 80%), not for control </a:t>
            </a:r>
            <a:r>
              <a:rPr lang="en-US" sz="2200" dirty="0" err="1" smtClean="0">
                <a:latin typeface="Calibri" panose="020F0502020204030204" pitchFamily="34" charset="0"/>
              </a:rPr>
              <a:t>i</a:t>
            </a:r>
            <a:r>
              <a:rPr lang="en-US" sz="2200" dirty="0" smtClean="0">
                <a:latin typeface="Calibri" panose="020F0502020204030204" pitchFamily="34" charset="0"/>
              </a:rPr>
              <a:t>.</a:t>
            </a:r>
            <a:endParaRPr lang="en-US" sz="2200" dirty="0">
              <a:latin typeface="Calibri" panose="020F0502020204030204" pitchFamily="34" charset="0"/>
            </a:endParaRPr>
          </a:p>
        </p:txBody>
      </p:sp>
      <p:sp>
        <p:nvSpPr>
          <p:cNvPr id="5" name="Text Placeholder 4"/>
          <p:cNvSpPr>
            <a:spLocks noGrp="1"/>
          </p:cNvSpPr>
          <p:nvPr>
            <p:ph type="body" sz="quarter" idx="3"/>
          </p:nvPr>
        </p:nvSpPr>
        <p:spPr/>
        <p:txBody>
          <a:bodyPr/>
          <a:lstStyle/>
          <a:p>
            <a:r>
              <a:rPr lang="en-US" dirty="0" smtClean="0"/>
              <a:t>Syllable structure</a:t>
            </a:r>
            <a:endParaRPr lang="en-US" dirty="0"/>
          </a:p>
        </p:txBody>
      </p:sp>
      <p:sp>
        <p:nvSpPr>
          <p:cNvPr id="8" name="Content Placeholder 4"/>
          <p:cNvSpPr txBox="1">
            <a:spLocks/>
          </p:cNvSpPr>
          <p:nvPr/>
        </p:nvSpPr>
        <p:spPr>
          <a:xfrm>
            <a:off x="533398" y="2819400"/>
            <a:ext cx="3965575" cy="1038226"/>
          </a:xfrm>
          <a:prstGeom prst="rect">
            <a:avLst/>
          </a:prstGeom>
          <a:solidFill>
            <a:schemeClr val="bg2">
              <a:lumMod val="20000"/>
              <a:lumOff val="80000"/>
            </a:schemeClr>
          </a:solidFill>
          <a:ln>
            <a:solidFill>
              <a:srgbClr val="990033"/>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dirty="0" smtClean="0">
                <a:solidFill>
                  <a:schemeClr val="tx1"/>
                </a:solidFill>
                <a:latin typeface="Calibri" panose="020F0502020204030204" pitchFamily="34" charset="0"/>
              </a:rPr>
              <a:t>Word stress is contrastive in Spanish, not in French: </a:t>
            </a:r>
          </a:p>
          <a:p>
            <a:pPr marL="0" indent="0">
              <a:buFont typeface="Arial" panose="020B0604020202020204" pitchFamily="34" charset="0"/>
              <a:buNone/>
            </a:pPr>
            <a:r>
              <a:rPr lang="en-US" sz="1600" dirty="0" smtClean="0">
                <a:solidFill>
                  <a:srgbClr val="990033"/>
                </a:solidFill>
                <a:latin typeface="Calibri" panose="020F0502020204030204" pitchFamily="34" charset="0"/>
                <a:ea typeface="Tahoma" panose="020B0604030504040204" pitchFamily="34" charset="0"/>
                <a:cs typeface="Tahoma" panose="020B0604030504040204" pitchFamily="34" charset="0"/>
              </a:rPr>
              <a:t>[</a:t>
            </a:r>
            <a:r>
              <a:rPr lang="en-US" altLang="en-US" sz="1600" dirty="0" err="1" smtClean="0">
                <a:solidFill>
                  <a:srgbClr val="990033"/>
                </a:solidFill>
                <a:latin typeface="Calibri" panose="020F0502020204030204" pitchFamily="34" charset="0"/>
                <a:ea typeface="Tahoma" panose="020B0604030504040204" pitchFamily="34" charset="0"/>
                <a:cs typeface="Tahoma" panose="020B0604030504040204" pitchFamily="34" charset="0"/>
              </a:rPr>
              <a:t>sa</a:t>
            </a:r>
            <a:r>
              <a:rPr lang="en-US" altLang="en-US" sz="1600" b="1" dirty="0" err="1" smtClean="0">
                <a:solidFill>
                  <a:srgbClr val="990033"/>
                </a:solidFill>
                <a:latin typeface="Calibri" panose="020F0502020204030204" pitchFamily="34" charset="0"/>
                <a:ea typeface="Tahoma" panose="020B0604030504040204" pitchFamily="34" charset="0"/>
                <a:cs typeface="Tahoma" panose="020B0604030504040204" pitchFamily="34" charset="0"/>
              </a:rPr>
              <a:t>ba</a:t>
            </a:r>
            <a:r>
              <a:rPr lang="en-US" altLang="en-US" sz="1600" dirty="0" err="1" smtClean="0">
                <a:solidFill>
                  <a:srgbClr val="990033"/>
                </a:solidFill>
                <a:latin typeface="Calibri" panose="020F0502020204030204" pitchFamily="34" charset="0"/>
                <a:ea typeface="Tahoma" panose="020B0604030504040204" pitchFamily="34" charset="0"/>
                <a:cs typeface="Tahoma" panose="020B0604030504040204" pitchFamily="34" charset="0"/>
              </a:rPr>
              <a:t>na</a:t>
            </a:r>
            <a:r>
              <a:rPr lang="en-US" sz="1600" dirty="0" smtClean="0">
                <a:solidFill>
                  <a:srgbClr val="990033"/>
                </a:solidFill>
                <a:latin typeface="Calibri" panose="020F0502020204030204" pitchFamily="34" charset="0"/>
                <a:ea typeface="Tahoma" panose="020B0604030504040204" pitchFamily="34" charset="0"/>
                <a:cs typeface="Tahoma" panose="020B0604030504040204" pitchFamily="34" charset="0"/>
              </a:rPr>
              <a:t>] ‘savannah’ - [</a:t>
            </a:r>
            <a:r>
              <a:rPr lang="en-US" altLang="en-US" sz="1600" b="1" dirty="0" err="1" smtClean="0">
                <a:solidFill>
                  <a:srgbClr val="990033"/>
                </a:solidFill>
                <a:latin typeface="Calibri" panose="020F0502020204030204" pitchFamily="34" charset="0"/>
                <a:ea typeface="Tahoma" panose="020B0604030504040204" pitchFamily="34" charset="0"/>
                <a:cs typeface="Tahoma" panose="020B0604030504040204" pitchFamily="34" charset="0"/>
              </a:rPr>
              <a:t>sá</a:t>
            </a:r>
            <a:r>
              <a:rPr lang="en-US" altLang="en-US" sz="1600" dirty="0" err="1" smtClean="0">
                <a:solidFill>
                  <a:srgbClr val="990033"/>
                </a:solidFill>
                <a:latin typeface="Calibri" panose="020F0502020204030204" pitchFamily="34" charset="0"/>
                <a:ea typeface="Tahoma" panose="020B0604030504040204" pitchFamily="34" charset="0"/>
                <a:cs typeface="Tahoma" panose="020B0604030504040204" pitchFamily="34" charset="0"/>
              </a:rPr>
              <a:t>bana</a:t>
            </a:r>
            <a:r>
              <a:rPr lang="en-US" sz="1600" dirty="0" smtClean="0">
                <a:solidFill>
                  <a:srgbClr val="990033"/>
                </a:solidFill>
                <a:latin typeface="Calibri" panose="020F0502020204030204" pitchFamily="34" charset="0"/>
                <a:ea typeface="Tahoma" panose="020B0604030504040204" pitchFamily="34" charset="0"/>
                <a:cs typeface="Tahoma" panose="020B0604030504040204" pitchFamily="34" charset="0"/>
              </a:rPr>
              <a:t>] ‘sheet’; </a:t>
            </a:r>
          </a:p>
          <a:p>
            <a:pPr marL="0" indent="0">
              <a:buFont typeface="Arial" panose="020B0604020202020204" pitchFamily="34" charset="0"/>
              <a:buNone/>
            </a:pPr>
            <a:endParaRPr lang="en-US" sz="1200" dirty="0">
              <a:solidFill>
                <a:schemeClr val="tx1"/>
              </a:solidFill>
              <a:latin typeface="Calibri" panose="020F0502020204030204" pitchFamily="34" charset="0"/>
            </a:endParaRPr>
          </a:p>
        </p:txBody>
      </p:sp>
      <p:sp>
        <p:nvSpPr>
          <p:cNvPr id="9" name="Content Placeholder 4"/>
          <p:cNvSpPr txBox="1">
            <a:spLocks/>
          </p:cNvSpPr>
          <p:nvPr/>
        </p:nvSpPr>
        <p:spPr>
          <a:xfrm>
            <a:off x="533397" y="3914774"/>
            <a:ext cx="3965575" cy="2409826"/>
          </a:xfrm>
          <a:prstGeom prst="rect">
            <a:avLst/>
          </a:prstGeom>
          <a:solidFill>
            <a:schemeClr val="bg2">
              <a:lumMod val="20000"/>
              <a:lumOff val="80000"/>
            </a:schemeClr>
          </a:solidFill>
          <a:ln>
            <a:solidFill>
              <a:srgbClr val="990033"/>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dirty="0" smtClean="0">
                <a:solidFill>
                  <a:schemeClr val="tx1"/>
                </a:solidFill>
                <a:latin typeface="Calibri" panose="020F0502020204030204" pitchFamily="34" charset="0"/>
              </a:rPr>
              <a:t>Example stimuli:</a:t>
            </a:r>
          </a:p>
          <a:p>
            <a:pPr marL="0" indent="0">
              <a:buNone/>
            </a:pPr>
            <a:r>
              <a:rPr lang="en-US" sz="1800" b="1" dirty="0" smtClean="0">
                <a:solidFill>
                  <a:schemeClr val="bg2">
                    <a:lumMod val="50000"/>
                  </a:schemeClr>
                </a:solidFill>
              </a:rPr>
              <a:t>	</a:t>
            </a:r>
            <a:r>
              <a:rPr lang="en-US" sz="1800" b="1" u="sng" dirty="0" err="1" smtClean="0">
                <a:solidFill>
                  <a:schemeClr val="bg2">
                    <a:lumMod val="50000"/>
                  </a:schemeClr>
                </a:solidFill>
              </a:rPr>
              <a:t>gór</a:t>
            </a:r>
            <a:r>
              <a:rPr lang="en-US" sz="1800" dirty="0" err="1" smtClean="0">
                <a:solidFill>
                  <a:schemeClr val="bg2">
                    <a:lumMod val="50000"/>
                  </a:schemeClr>
                </a:solidFill>
              </a:rPr>
              <a:t>ro</a:t>
            </a:r>
            <a:r>
              <a:rPr lang="en-US" sz="1800" dirty="0" smtClean="0">
                <a:solidFill>
                  <a:schemeClr val="bg2">
                    <a:lumMod val="50000"/>
                  </a:schemeClr>
                </a:solidFill>
              </a:rPr>
              <a:t> </a:t>
            </a:r>
            <a:r>
              <a:rPr lang="en-US" sz="1800" dirty="0">
                <a:solidFill>
                  <a:schemeClr val="bg2">
                    <a:lumMod val="50000"/>
                  </a:schemeClr>
                </a:solidFill>
              </a:rPr>
              <a:t>is a word (‘hat’)</a:t>
            </a:r>
          </a:p>
          <a:p>
            <a:pPr marL="0" indent="0">
              <a:buNone/>
            </a:pPr>
            <a:r>
              <a:rPr lang="en-US" sz="1800" dirty="0" smtClean="0">
                <a:solidFill>
                  <a:schemeClr val="bg2">
                    <a:lumMod val="50000"/>
                  </a:schemeClr>
                </a:solidFill>
              </a:rPr>
              <a:t>	</a:t>
            </a:r>
            <a:r>
              <a:rPr lang="en-US" sz="1800" dirty="0" err="1" smtClean="0">
                <a:solidFill>
                  <a:schemeClr val="bg2">
                    <a:lumMod val="50000"/>
                  </a:schemeClr>
                </a:solidFill>
              </a:rPr>
              <a:t>gor</a:t>
            </a:r>
            <a:r>
              <a:rPr lang="en-US" sz="1800" b="1" u="sng" dirty="0" err="1" smtClean="0">
                <a:solidFill>
                  <a:schemeClr val="bg2">
                    <a:lumMod val="50000"/>
                  </a:schemeClr>
                </a:solidFill>
              </a:rPr>
              <a:t>ró</a:t>
            </a:r>
            <a:r>
              <a:rPr lang="en-US" sz="1800" dirty="0" smtClean="0">
                <a:solidFill>
                  <a:schemeClr val="bg2">
                    <a:lumMod val="50000"/>
                  </a:schemeClr>
                </a:solidFill>
              </a:rPr>
              <a:t> </a:t>
            </a:r>
            <a:r>
              <a:rPr lang="en-US" sz="1800" dirty="0">
                <a:solidFill>
                  <a:schemeClr val="bg2">
                    <a:lumMod val="50000"/>
                  </a:schemeClr>
                </a:solidFill>
              </a:rPr>
              <a:t>is </a:t>
            </a:r>
            <a:r>
              <a:rPr lang="en-US" sz="1800" dirty="0" smtClean="0">
                <a:solidFill>
                  <a:schemeClr val="bg2">
                    <a:lumMod val="50000"/>
                  </a:schemeClr>
                </a:solidFill>
              </a:rPr>
              <a:t>not</a:t>
            </a:r>
          </a:p>
          <a:p>
            <a:pPr marL="0" indent="0">
              <a:buNone/>
            </a:pPr>
            <a:r>
              <a:rPr lang="en-US" sz="2200" dirty="0" smtClean="0">
                <a:solidFill>
                  <a:schemeClr val="tx1"/>
                </a:solidFill>
                <a:latin typeface="Calibri" panose="020F0502020204030204" pitchFamily="34" charset="0"/>
              </a:rPr>
              <a:t>Lexical decision task</a:t>
            </a:r>
          </a:p>
          <a:p>
            <a:pPr marL="0" indent="0">
              <a:buNone/>
            </a:pPr>
            <a:r>
              <a:rPr lang="en-US" sz="2200" dirty="0" smtClean="0">
                <a:solidFill>
                  <a:schemeClr val="tx1"/>
                </a:solidFill>
                <a:latin typeface="Calibri" panose="020F0502020204030204" pitchFamily="34" charset="0"/>
              </a:rPr>
              <a:t>French L2 learners: </a:t>
            </a:r>
            <a:r>
              <a:rPr lang="en-US" sz="2200" b="1" dirty="0" smtClean="0">
                <a:solidFill>
                  <a:schemeClr val="tx1"/>
                </a:solidFill>
                <a:latin typeface="Calibri" panose="020F0502020204030204" pitchFamily="34" charset="0"/>
              </a:rPr>
              <a:t>~ 60% error for test non-words </a:t>
            </a:r>
            <a:r>
              <a:rPr lang="en-US" sz="2200" dirty="0" smtClean="0">
                <a:solidFill>
                  <a:schemeClr val="tx1"/>
                </a:solidFill>
                <a:latin typeface="Calibri" panose="020F0502020204030204" pitchFamily="34" charset="0"/>
              </a:rPr>
              <a:t>(all groups)</a:t>
            </a:r>
            <a:endParaRPr lang="en-US" sz="2200" dirty="0">
              <a:solidFill>
                <a:schemeClr val="tx1"/>
              </a:solidFill>
              <a:latin typeface="Calibri" panose="020F0502020204030204" pitchFamily="34" charset="0"/>
            </a:endParaRPr>
          </a:p>
        </p:txBody>
      </p:sp>
      <p:sp>
        <p:nvSpPr>
          <p:cNvPr id="7" name="4 Rectángulo"/>
          <p:cNvSpPr/>
          <p:nvPr/>
        </p:nvSpPr>
        <p:spPr>
          <a:xfrm>
            <a:off x="533396" y="2133600"/>
            <a:ext cx="3965575" cy="584775"/>
          </a:xfrm>
          <a:prstGeom prst="rect">
            <a:avLst/>
          </a:prstGeom>
          <a:solidFill>
            <a:schemeClr val="bg1">
              <a:lumMod val="95000"/>
            </a:schemeClr>
          </a:solidFill>
        </p:spPr>
        <p:txBody>
          <a:bodyPr wrap="square">
            <a:spAutoFit/>
          </a:bodyPr>
          <a:lstStyle/>
          <a:p>
            <a:r>
              <a:rPr lang="en-US" sz="1600" dirty="0" err="1">
                <a:solidFill>
                  <a:srgbClr val="0070C0"/>
                </a:solidFill>
                <a:latin typeface="Calibri" panose="020F0502020204030204" pitchFamily="34" charset="0"/>
              </a:rPr>
              <a:t>Dupoux</a:t>
            </a:r>
            <a:r>
              <a:rPr lang="en-US" sz="1600" dirty="0">
                <a:solidFill>
                  <a:srgbClr val="0070C0"/>
                </a:solidFill>
                <a:latin typeface="Calibri" panose="020F0502020204030204" pitchFamily="34" charset="0"/>
              </a:rPr>
              <a:t>, </a:t>
            </a:r>
            <a:r>
              <a:rPr lang="en-US" sz="1600" dirty="0" smtClean="0">
                <a:solidFill>
                  <a:srgbClr val="0070C0"/>
                </a:solidFill>
                <a:latin typeface="Calibri" panose="020F0502020204030204" pitchFamily="34" charset="0"/>
              </a:rPr>
              <a:t>E., </a:t>
            </a:r>
            <a:r>
              <a:rPr lang="en-US" sz="1600" dirty="0" err="1">
                <a:solidFill>
                  <a:srgbClr val="0070C0"/>
                </a:solidFill>
                <a:latin typeface="Calibri" panose="020F0502020204030204" pitchFamily="34" charset="0"/>
              </a:rPr>
              <a:t>Sebastián-Gallés</a:t>
            </a:r>
            <a:r>
              <a:rPr lang="en-US" sz="1600" dirty="0">
                <a:solidFill>
                  <a:srgbClr val="0070C0"/>
                </a:solidFill>
                <a:latin typeface="Calibri" panose="020F0502020204030204" pitchFamily="34" charset="0"/>
              </a:rPr>
              <a:t>, </a:t>
            </a:r>
            <a:r>
              <a:rPr lang="en-US" sz="1600" dirty="0" smtClean="0">
                <a:solidFill>
                  <a:srgbClr val="0070C0"/>
                </a:solidFill>
                <a:latin typeface="Calibri" panose="020F0502020204030204" pitchFamily="34" charset="0"/>
              </a:rPr>
              <a:t>N., </a:t>
            </a:r>
            <a:r>
              <a:rPr lang="en-US" sz="1600" dirty="0">
                <a:solidFill>
                  <a:srgbClr val="0070C0"/>
                </a:solidFill>
                <a:latin typeface="Calibri" panose="020F0502020204030204" pitchFamily="34" charset="0"/>
              </a:rPr>
              <a:t>Navarrete, </a:t>
            </a:r>
            <a:r>
              <a:rPr lang="en-US" sz="1600" dirty="0" smtClean="0">
                <a:solidFill>
                  <a:srgbClr val="0070C0"/>
                </a:solidFill>
                <a:latin typeface="Calibri" panose="020F0502020204030204" pitchFamily="34" charset="0"/>
              </a:rPr>
              <a:t>E., </a:t>
            </a:r>
            <a:r>
              <a:rPr lang="en-US" sz="1600" dirty="0">
                <a:solidFill>
                  <a:srgbClr val="0070C0"/>
                </a:solidFill>
                <a:latin typeface="Calibri" panose="020F0502020204030204" pitchFamily="34" charset="0"/>
              </a:rPr>
              <a:t>&amp; </a:t>
            </a:r>
            <a:r>
              <a:rPr lang="en-US" sz="1600" dirty="0" err="1">
                <a:solidFill>
                  <a:srgbClr val="0070C0"/>
                </a:solidFill>
                <a:latin typeface="Calibri" panose="020F0502020204030204" pitchFamily="34" charset="0"/>
              </a:rPr>
              <a:t>Peperkamp</a:t>
            </a:r>
            <a:r>
              <a:rPr lang="en-US" sz="1600" dirty="0">
                <a:solidFill>
                  <a:srgbClr val="0070C0"/>
                </a:solidFill>
                <a:latin typeface="Calibri" panose="020F0502020204030204" pitchFamily="34" charset="0"/>
              </a:rPr>
              <a:t>, </a:t>
            </a:r>
            <a:r>
              <a:rPr lang="en-US" sz="1600" dirty="0" smtClean="0">
                <a:solidFill>
                  <a:srgbClr val="0070C0"/>
                </a:solidFill>
                <a:latin typeface="Calibri" panose="020F0502020204030204" pitchFamily="34" charset="0"/>
              </a:rPr>
              <a:t>S. </a:t>
            </a:r>
            <a:r>
              <a:rPr lang="en-US" sz="1600" dirty="0">
                <a:solidFill>
                  <a:srgbClr val="0070C0"/>
                </a:solidFill>
                <a:latin typeface="Calibri" panose="020F0502020204030204" pitchFamily="34" charset="0"/>
              </a:rPr>
              <a:t>(2008). </a:t>
            </a:r>
            <a:r>
              <a:rPr lang="de-DE" sz="1600" i="1" dirty="0" smtClean="0">
                <a:solidFill>
                  <a:srgbClr val="0070C0"/>
                </a:solidFill>
                <a:latin typeface="Calibri" panose="020F0502020204030204" pitchFamily="34" charset="0"/>
              </a:rPr>
              <a:t>Cognition.</a:t>
            </a:r>
            <a:endParaRPr lang="es-ES" sz="1600" u="sng" dirty="0">
              <a:solidFill>
                <a:srgbClr val="0070C0"/>
              </a:solidFill>
              <a:latin typeface="Calibri" panose="020F0502020204030204" pitchFamily="34" charset="0"/>
            </a:endParaRPr>
          </a:p>
        </p:txBody>
      </p:sp>
      <p:sp>
        <p:nvSpPr>
          <p:cNvPr id="10" name="TextBox 9"/>
          <p:cNvSpPr txBox="1"/>
          <p:nvPr/>
        </p:nvSpPr>
        <p:spPr>
          <a:xfrm>
            <a:off x="4724400" y="2133600"/>
            <a:ext cx="4038600" cy="338554"/>
          </a:xfrm>
          <a:prstGeom prst="rect">
            <a:avLst/>
          </a:prstGeom>
          <a:solidFill>
            <a:schemeClr val="bg1">
              <a:lumMod val="95000"/>
            </a:schemeClr>
          </a:solidFill>
        </p:spPr>
        <p:txBody>
          <a:bodyPr wrap="square">
            <a:spAutoFit/>
          </a:bodyPr>
          <a:lstStyle>
            <a:defPPr>
              <a:defRPr lang="en-US"/>
            </a:defPPr>
            <a:lvl1pPr>
              <a:defRPr sz="1600">
                <a:solidFill>
                  <a:srgbClr val="0070C0"/>
                </a:solidFill>
                <a:latin typeface="Calibri" panose="020F0502020204030204" pitchFamily="34" charset="0"/>
              </a:defRPr>
            </a:lvl1pPr>
          </a:lstStyle>
          <a:p>
            <a:r>
              <a:rPr lang="en-US" dirty="0"/>
              <a:t>Darcy &amp; Thomas (submitted)</a:t>
            </a:r>
          </a:p>
        </p:txBody>
      </p:sp>
      <p:sp>
        <p:nvSpPr>
          <p:cNvPr id="11" name="Content Placeholder 4"/>
          <p:cNvSpPr txBox="1">
            <a:spLocks/>
          </p:cNvSpPr>
          <p:nvPr/>
        </p:nvSpPr>
        <p:spPr>
          <a:xfrm>
            <a:off x="4724400" y="2590800"/>
            <a:ext cx="4267200" cy="1752600"/>
          </a:xfrm>
          <a:prstGeom prst="rect">
            <a:avLst/>
          </a:prstGeom>
          <a:solidFill>
            <a:schemeClr val="bg2">
              <a:lumMod val="20000"/>
              <a:lumOff val="80000"/>
            </a:schemeClr>
          </a:solidFill>
          <a:ln>
            <a:solidFill>
              <a:srgbClr val="990033"/>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dirty="0" smtClean="0">
                <a:solidFill>
                  <a:schemeClr val="tx1"/>
                </a:solidFill>
                <a:latin typeface="Calibri" panose="020F0502020204030204" pitchFamily="34" charset="0"/>
              </a:rPr>
              <a:t>Onset clusters exist in English (“</a:t>
            </a:r>
            <a:r>
              <a:rPr lang="en-US" sz="2200" b="1" u="sng" dirty="0" smtClean="0">
                <a:solidFill>
                  <a:srgbClr val="C00000"/>
                </a:solidFill>
                <a:latin typeface="Calibri" panose="020F0502020204030204" pitchFamily="34" charset="0"/>
              </a:rPr>
              <a:t>bl</a:t>
            </a:r>
            <a:r>
              <a:rPr lang="en-US" sz="2200" dirty="0" smtClean="0">
                <a:solidFill>
                  <a:schemeClr val="tx1"/>
                </a:solidFill>
                <a:latin typeface="Calibri" panose="020F0502020204030204" pitchFamily="34" charset="0"/>
              </a:rPr>
              <a:t>ue”, “</a:t>
            </a:r>
            <a:r>
              <a:rPr lang="en-US" sz="2200" b="1" u="sng" dirty="0" smtClean="0">
                <a:solidFill>
                  <a:srgbClr val="C00000"/>
                </a:solidFill>
                <a:latin typeface="Calibri" panose="020F0502020204030204" pitchFamily="34" charset="0"/>
              </a:rPr>
              <a:t>pl</a:t>
            </a:r>
            <a:r>
              <a:rPr lang="en-US" sz="2200" dirty="0" smtClean="0">
                <a:solidFill>
                  <a:schemeClr val="tx1"/>
                </a:solidFill>
                <a:latin typeface="Calibri" panose="020F0502020204030204" pitchFamily="34" charset="0"/>
              </a:rPr>
              <a:t>ay”), not in Korean. They are perceptually repaired with [</a:t>
            </a:r>
            <a:r>
              <a:rPr lang="en-US" sz="2200" dirty="0">
                <a:solidFill>
                  <a:schemeClr val="tx1"/>
                </a:solidFill>
                <a:latin typeface="Calibri" panose="020F0502020204030204" pitchFamily="34" charset="0"/>
              </a:rPr>
              <a:t>ʊ]</a:t>
            </a:r>
            <a:r>
              <a:rPr lang="en-US" sz="2200" dirty="0" smtClean="0">
                <a:solidFill>
                  <a:schemeClr val="tx1"/>
                </a:solidFill>
                <a:latin typeface="Calibri" panose="020F0502020204030204" pitchFamily="34" charset="0"/>
              </a:rPr>
              <a:t> epenthesis</a:t>
            </a:r>
            <a:r>
              <a:rPr lang="en-US" sz="2200" dirty="0">
                <a:solidFill>
                  <a:schemeClr val="tx1"/>
                </a:solidFill>
                <a:latin typeface="Calibri" panose="020F0502020204030204" pitchFamily="34" charset="0"/>
              </a:rPr>
              <a:t>:  b[ʊ]</a:t>
            </a:r>
            <a:r>
              <a:rPr lang="en-US" sz="2200" dirty="0" err="1">
                <a:solidFill>
                  <a:schemeClr val="tx1"/>
                </a:solidFill>
                <a:latin typeface="Calibri" panose="020F0502020204030204" pitchFamily="34" charset="0"/>
              </a:rPr>
              <a:t>lue</a:t>
            </a:r>
            <a:r>
              <a:rPr lang="en-US" sz="2200" dirty="0">
                <a:solidFill>
                  <a:schemeClr val="tx1"/>
                </a:solidFill>
                <a:latin typeface="Calibri" panose="020F0502020204030204" pitchFamily="34" charset="0"/>
              </a:rPr>
              <a:t>  </a:t>
            </a:r>
            <a:r>
              <a:rPr lang="en-US" sz="1800" dirty="0">
                <a:solidFill>
                  <a:srgbClr val="0070C0"/>
                </a:solidFill>
                <a:latin typeface="Calibri" panose="020F0502020204030204" pitchFamily="34" charset="0"/>
              </a:rPr>
              <a:t>(</a:t>
            </a:r>
            <a:r>
              <a:rPr lang="en-US" sz="1800" dirty="0" err="1">
                <a:solidFill>
                  <a:srgbClr val="0070C0"/>
                </a:solidFill>
                <a:latin typeface="Calibri" panose="020F0502020204030204" pitchFamily="34" charset="0"/>
              </a:rPr>
              <a:t>Kabak</a:t>
            </a:r>
            <a:r>
              <a:rPr lang="en-US" sz="1800" dirty="0">
                <a:solidFill>
                  <a:srgbClr val="0070C0"/>
                </a:solidFill>
                <a:latin typeface="Calibri" panose="020F0502020204030204" pitchFamily="34" charset="0"/>
              </a:rPr>
              <a:t> &amp; </a:t>
            </a:r>
            <a:r>
              <a:rPr lang="en-US" sz="1800" dirty="0" err="1">
                <a:solidFill>
                  <a:srgbClr val="0070C0"/>
                </a:solidFill>
                <a:latin typeface="Calibri" panose="020F0502020204030204" pitchFamily="34" charset="0"/>
              </a:rPr>
              <a:t>Idsardi</a:t>
            </a:r>
            <a:r>
              <a:rPr lang="en-US" sz="1800" dirty="0">
                <a:solidFill>
                  <a:srgbClr val="0070C0"/>
                </a:solidFill>
                <a:latin typeface="Calibri" panose="020F0502020204030204" pitchFamily="34" charset="0"/>
              </a:rPr>
              <a:t>, 2007; </a:t>
            </a:r>
            <a:r>
              <a:rPr lang="en-US" sz="1800" dirty="0" err="1">
                <a:solidFill>
                  <a:srgbClr val="0070C0"/>
                </a:solidFill>
                <a:latin typeface="Calibri" panose="020F0502020204030204" pitchFamily="34" charset="0"/>
              </a:rPr>
              <a:t>Dupoux</a:t>
            </a:r>
            <a:r>
              <a:rPr lang="en-US" sz="1800" dirty="0">
                <a:solidFill>
                  <a:srgbClr val="0070C0"/>
                </a:solidFill>
                <a:latin typeface="Calibri" panose="020F0502020204030204" pitchFamily="34" charset="0"/>
              </a:rPr>
              <a:t> et al., 1999)</a:t>
            </a:r>
          </a:p>
          <a:p>
            <a:pPr marL="0" indent="0">
              <a:buFont typeface="Arial" panose="020B0604020202020204" pitchFamily="34" charset="0"/>
              <a:buNone/>
            </a:pPr>
            <a:endParaRPr lang="en-US" sz="2200" dirty="0" smtClean="0">
              <a:solidFill>
                <a:schemeClr val="tx1"/>
              </a:solidFill>
              <a:latin typeface="Calibri" panose="020F0502020204030204" pitchFamily="34" charset="0"/>
            </a:endParaRPr>
          </a:p>
        </p:txBody>
      </p:sp>
    </p:spTree>
    <p:extLst>
      <p:ext uri="{BB962C8B-B14F-4D97-AF65-F5344CB8AC3E}">
        <p14:creationId xmlns:p14="http://schemas.microsoft.com/office/powerpoint/2010/main" val="42875065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bg/>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xEl>
                                              <p:pRg st="1" end="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xEl>
                                              <p:pRg st="2" end="2"/>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animBg="1"/>
      <p:bldP spid="8" grpId="0" animBg="1"/>
      <p:bldP spid="9"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this all mean?</a:t>
            </a:r>
            <a:endParaRPr lang="en-US" dirty="0"/>
          </a:p>
        </p:txBody>
      </p:sp>
      <p:sp>
        <p:nvSpPr>
          <p:cNvPr id="3" name="Content Placeholder 2"/>
          <p:cNvSpPr>
            <a:spLocks noGrp="1"/>
          </p:cNvSpPr>
          <p:nvPr>
            <p:ph idx="1"/>
          </p:nvPr>
        </p:nvSpPr>
        <p:spPr>
          <a:xfrm>
            <a:off x="457200" y="1981200"/>
            <a:ext cx="8178800" cy="4267200"/>
          </a:xfrm>
        </p:spPr>
        <p:txBody>
          <a:bodyPr>
            <a:normAutofit fontScale="92500" lnSpcReduction="10000"/>
          </a:bodyPr>
          <a:lstStyle/>
          <a:p>
            <a:r>
              <a:rPr lang="en-US" dirty="0" smtClean="0">
                <a:latin typeface="Calibri" panose="020F0502020204030204" pitchFamily="34" charset="0"/>
              </a:rPr>
              <a:t>Word recognition in </a:t>
            </a:r>
            <a:r>
              <a:rPr lang="en-US" dirty="0">
                <a:latin typeface="Calibri" panose="020F0502020204030204" pitchFamily="34" charset="0"/>
              </a:rPr>
              <a:t>a second language is less </a:t>
            </a:r>
            <a:r>
              <a:rPr lang="en-US" dirty="0" smtClean="0">
                <a:latin typeface="Calibri" panose="020F0502020204030204" pitchFamily="34" charset="0"/>
              </a:rPr>
              <a:t>selective</a:t>
            </a:r>
          </a:p>
          <a:p>
            <a:pPr lvl="1"/>
            <a:r>
              <a:rPr lang="en-US" dirty="0" smtClean="0">
                <a:latin typeface="Calibri" panose="020F0502020204030204" pitchFamily="34" charset="0"/>
              </a:rPr>
              <a:t>Competition from both lexicons, unnecessary competitors</a:t>
            </a:r>
          </a:p>
          <a:p>
            <a:r>
              <a:rPr lang="en-US" dirty="0" smtClean="0">
                <a:latin typeface="Calibri" panose="020F0502020204030204" pitchFamily="34" charset="0"/>
              </a:rPr>
              <a:t>Lexical representations reflect L1-based phonology</a:t>
            </a:r>
          </a:p>
          <a:p>
            <a:pPr lvl="1"/>
            <a:r>
              <a:rPr lang="en-US" dirty="0" smtClean="0">
                <a:latin typeface="Calibri" panose="020F0502020204030204" pitchFamily="34" charset="0"/>
              </a:rPr>
              <a:t>L1-based processing across the whole system</a:t>
            </a:r>
          </a:p>
          <a:p>
            <a:r>
              <a:rPr lang="en-US" dirty="0" smtClean="0">
                <a:latin typeface="Calibri" panose="020F0502020204030204" pitchFamily="34" charset="0"/>
              </a:rPr>
              <a:t>Lexical effects can persist independently of improvements in learners’ perception </a:t>
            </a:r>
            <a:r>
              <a:rPr lang="en-US" sz="2000" dirty="0" smtClean="0">
                <a:solidFill>
                  <a:srgbClr val="0070C0"/>
                </a:solidFill>
                <a:latin typeface="Calibri" panose="020F0502020204030204" pitchFamily="34" charset="0"/>
              </a:rPr>
              <a:t>(e.g. Darcy, </a:t>
            </a:r>
            <a:r>
              <a:rPr lang="en-US" sz="2000" dirty="0" err="1" smtClean="0">
                <a:solidFill>
                  <a:srgbClr val="0070C0"/>
                </a:solidFill>
                <a:latin typeface="Calibri" panose="020F0502020204030204" pitchFamily="34" charset="0"/>
              </a:rPr>
              <a:t>Daidone</a:t>
            </a:r>
            <a:r>
              <a:rPr lang="en-US" sz="2000" dirty="0" smtClean="0">
                <a:solidFill>
                  <a:srgbClr val="0070C0"/>
                </a:solidFill>
                <a:latin typeface="Calibri" panose="020F0502020204030204" pitchFamily="34" charset="0"/>
              </a:rPr>
              <a:t> &amp; Kojima, 2013; Darcy et al., 2012)</a:t>
            </a:r>
          </a:p>
          <a:p>
            <a:pPr lvl="1"/>
            <a:r>
              <a:rPr lang="en-US" dirty="0" smtClean="0">
                <a:latin typeface="Calibri" panose="020F0502020204030204" pitchFamily="34" charset="0"/>
              </a:rPr>
              <a:t>Reliable perception helps but </a:t>
            </a:r>
            <a:r>
              <a:rPr lang="en-US" b="1" dirty="0" smtClean="0">
                <a:latin typeface="Calibri" panose="020F0502020204030204" pitchFamily="34" charset="0"/>
              </a:rPr>
              <a:t>does </a:t>
            </a:r>
            <a:r>
              <a:rPr lang="en-US" b="1" dirty="0">
                <a:latin typeface="Calibri" panose="020F0502020204030204" pitchFamily="34" charset="0"/>
              </a:rPr>
              <a:t>not guarantee </a:t>
            </a:r>
            <a:r>
              <a:rPr lang="en-US" dirty="0">
                <a:latin typeface="Calibri" panose="020F0502020204030204" pitchFamily="34" charset="0"/>
              </a:rPr>
              <a:t>accurate lexical </a:t>
            </a:r>
            <a:r>
              <a:rPr lang="en-US" dirty="0" smtClean="0">
                <a:latin typeface="Calibri" panose="020F0502020204030204" pitchFamily="34" charset="0"/>
              </a:rPr>
              <a:t>encoding </a:t>
            </a:r>
            <a:r>
              <a:rPr lang="en-US" sz="1800" dirty="0">
                <a:solidFill>
                  <a:srgbClr val="0070C0"/>
                </a:solidFill>
                <a:latin typeface="Calibri" panose="020F0502020204030204" pitchFamily="34" charset="0"/>
              </a:rPr>
              <a:t>(</a:t>
            </a:r>
            <a:r>
              <a:rPr lang="en-US" sz="1800" dirty="0" err="1">
                <a:solidFill>
                  <a:srgbClr val="0070C0"/>
                </a:solidFill>
                <a:latin typeface="Calibri" panose="020F0502020204030204" pitchFamily="34" charset="0"/>
              </a:rPr>
              <a:t>Simonchyk</a:t>
            </a:r>
            <a:r>
              <a:rPr lang="en-US" sz="1800" dirty="0">
                <a:solidFill>
                  <a:srgbClr val="0070C0"/>
                </a:solidFill>
                <a:latin typeface="Calibri" panose="020F0502020204030204" pitchFamily="34" charset="0"/>
              </a:rPr>
              <a:t>, 2017)</a:t>
            </a:r>
          </a:p>
          <a:p>
            <a:pPr lvl="1"/>
            <a:r>
              <a:rPr lang="en-US" dirty="0" smtClean="0">
                <a:latin typeface="Calibri" panose="020F0502020204030204" pitchFamily="34" charset="0"/>
              </a:rPr>
              <a:t>Representations </a:t>
            </a:r>
            <a:r>
              <a:rPr lang="en-US" dirty="0">
                <a:latin typeface="Calibri" panose="020F0502020204030204" pitchFamily="34" charset="0"/>
              </a:rPr>
              <a:t>are also fuzzy even </a:t>
            </a:r>
            <a:r>
              <a:rPr lang="en-US" dirty="0" smtClean="0">
                <a:latin typeface="Calibri" panose="020F0502020204030204" pitchFamily="34" charset="0"/>
              </a:rPr>
              <a:t>with </a:t>
            </a:r>
            <a:r>
              <a:rPr lang="en-US" b="1" dirty="0" smtClean="0">
                <a:latin typeface="Calibri" panose="020F0502020204030204" pitchFamily="34" charset="0"/>
              </a:rPr>
              <a:t>easy contrasts </a:t>
            </a:r>
            <a:r>
              <a:rPr lang="en-US" sz="1800" dirty="0" smtClean="0">
                <a:solidFill>
                  <a:srgbClr val="0070C0"/>
                </a:solidFill>
                <a:latin typeface="Calibri" panose="020F0502020204030204" pitchFamily="34" charset="0"/>
              </a:rPr>
              <a:t>(Cook </a:t>
            </a:r>
            <a:r>
              <a:rPr lang="en-US" sz="1800" dirty="0">
                <a:solidFill>
                  <a:srgbClr val="0070C0"/>
                </a:solidFill>
                <a:latin typeface="Calibri" panose="020F0502020204030204" pitchFamily="34" charset="0"/>
              </a:rPr>
              <a:t>&amp; </a:t>
            </a:r>
            <a:r>
              <a:rPr lang="en-US" sz="1800" dirty="0" err="1">
                <a:solidFill>
                  <a:srgbClr val="0070C0"/>
                </a:solidFill>
                <a:latin typeface="Calibri" panose="020F0502020204030204" pitchFamily="34" charset="0"/>
              </a:rPr>
              <a:t>Gor</a:t>
            </a:r>
            <a:r>
              <a:rPr lang="en-US" sz="1800" dirty="0">
                <a:solidFill>
                  <a:srgbClr val="0070C0"/>
                </a:solidFill>
                <a:latin typeface="Calibri" panose="020F0502020204030204" pitchFamily="34" charset="0"/>
              </a:rPr>
              <a:t>, 2015; Cook, </a:t>
            </a:r>
            <a:r>
              <a:rPr lang="en-US" sz="1800" dirty="0" err="1">
                <a:solidFill>
                  <a:srgbClr val="0070C0"/>
                </a:solidFill>
                <a:latin typeface="Calibri" panose="020F0502020204030204" pitchFamily="34" charset="0"/>
              </a:rPr>
              <a:t>Pandža</a:t>
            </a:r>
            <a:r>
              <a:rPr lang="en-US" sz="1800" dirty="0">
                <a:solidFill>
                  <a:srgbClr val="0070C0"/>
                </a:solidFill>
                <a:latin typeface="Calibri" panose="020F0502020204030204" pitchFamily="34" charset="0"/>
              </a:rPr>
              <a:t>, Lancaster, &amp; </a:t>
            </a:r>
            <a:r>
              <a:rPr lang="en-US" sz="1800" dirty="0" err="1">
                <a:solidFill>
                  <a:srgbClr val="0070C0"/>
                </a:solidFill>
                <a:latin typeface="Calibri" panose="020F0502020204030204" pitchFamily="34" charset="0"/>
              </a:rPr>
              <a:t>Gor</a:t>
            </a:r>
            <a:r>
              <a:rPr lang="en-US" sz="1800" dirty="0">
                <a:solidFill>
                  <a:srgbClr val="0070C0"/>
                </a:solidFill>
                <a:latin typeface="Calibri" panose="020F0502020204030204" pitchFamily="34" charset="0"/>
              </a:rPr>
              <a:t>, 2016</a:t>
            </a:r>
            <a:r>
              <a:rPr lang="en-US" sz="1800" dirty="0" smtClean="0">
                <a:solidFill>
                  <a:srgbClr val="0070C0"/>
                </a:solidFill>
                <a:latin typeface="Calibri" panose="020F0502020204030204" pitchFamily="34" charset="0"/>
              </a:rPr>
              <a:t>) </a:t>
            </a:r>
            <a:endParaRPr lang="en-US" sz="1800" dirty="0">
              <a:solidFill>
                <a:srgbClr val="0070C0"/>
              </a:solidFill>
              <a:latin typeface="Calibri" panose="020F0502020204030204" pitchFamily="34" charset="0"/>
            </a:endParaRPr>
          </a:p>
          <a:p>
            <a:pPr lvl="1"/>
            <a:endParaRPr lang="en-US" sz="1600" dirty="0">
              <a:solidFill>
                <a:srgbClr val="0070C0"/>
              </a:solidFill>
              <a:latin typeface="Calibri" panose="020F0502020204030204" pitchFamily="34" charset="0"/>
            </a:endParaRPr>
          </a:p>
        </p:txBody>
      </p:sp>
      <p:pic>
        <p:nvPicPr>
          <p:cNvPr id="4" name="Picture 19" descr="http://www.impacthiringsolutions.com/blog/wp-content/uploads/2012/08/Bullseye-Missing-Target.jpg"/>
          <p:cNvPicPr>
            <a:picLocks noChangeAspect="1" noChangeArrowheads="1"/>
          </p:cNvPicPr>
          <p:nvPr/>
        </p:nvPicPr>
        <p:blipFill>
          <a:blip r:embed="rId3">
            <a:clrChange>
              <a:clrFrom>
                <a:srgbClr val="F2F6F5"/>
              </a:clrFrom>
              <a:clrTo>
                <a:srgbClr val="F2F6F5">
                  <a:alpha val="0"/>
                </a:srgbClr>
              </a:clrTo>
            </a:clrChange>
            <a:extLst>
              <a:ext uri="{28A0092B-C50C-407E-A947-70E740481C1C}">
                <a14:useLocalDpi xmlns:a14="http://schemas.microsoft.com/office/drawing/2010/main" val="0"/>
              </a:ext>
            </a:extLst>
          </a:blip>
          <a:srcRect/>
          <a:stretch>
            <a:fillRect/>
          </a:stretch>
        </p:blipFill>
        <p:spPr bwMode="auto">
          <a:xfrm rot="20899412">
            <a:off x="7164563" y="511492"/>
            <a:ext cx="2191744" cy="1459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55308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Interesting! </a:t>
            </a:r>
            <a:br>
              <a:rPr lang="en-US" dirty="0" smtClean="0"/>
            </a:br>
            <a:r>
              <a:rPr lang="en-US" dirty="0" smtClean="0"/>
              <a:t>But why do we care?</a:t>
            </a:r>
            <a:endParaRPr lang="en-US" dirty="0"/>
          </a:p>
        </p:txBody>
      </p:sp>
      <p:sp>
        <p:nvSpPr>
          <p:cNvPr id="5" name="Text Placeholder 4"/>
          <p:cNvSpPr>
            <a:spLocks noGrp="1"/>
          </p:cNvSpPr>
          <p:nvPr>
            <p:ph type="body" idx="1"/>
          </p:nvPr>
        </p:nvSpPr>
        <p:spPr/>
        <p:txBody>
          <a:bodyPr/>
          <a:lstStyle/>
          <a:p>
            <a:endParaRPr lang="en-US" dirty="0"/>
          </a:p>
        </p:txBody>
      </p:sp>
      <p:pic>
        <p:nvPicPr>
          <p:cNvPr id="6" name="Picture 2" descr="https://www.wlu.ca/cms/images/2267/istock_000019902429mediu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3300" y="4381500"/>
            <a:ext cx="1447800" cy="1447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jackson-consulting.com/wp-content/uploads/2013/04/chalk.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516" r="13091"/>
          <a:stretch/>
        </p:blipFill>
        <p:spPr bwMode="auto">
          <a:xfrm>
            <a:off x="7353300" y="2743200"/>
            <a:ext cx="1447800"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73025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lexical representations matter?</a:t>
            </a:r>
            <a:endParaRPr lang="en-US" dirty="0"/>
          </a:p>
        </p:txBody>
      </p:sp>
      <p:sp>
        <p:nvSpPr>
          <p:cNvPr id="3" name="Content Placeholder 2"/>
          <p:cNvSpPr>
            <a:spLocks noGrp="1"/>
          </p:cNvSpPr>
          <p:nvPr>
            <p:ph idx="1"/>
          </p:nvPr>
        </p:nvSpPr>
        <p:spPr>
          <a:xfrm>
            <a:off x="457200" y="1981200"/>
            <a:ext cx="8001000" cy="4267200"/>
          </a:xfrm>
        </p:spPr>
        <p:txBody>
          <a:bodyPr>
            <a:normAutofit/>
          </a:bodyPr>
          <a:lstStyle/>
          <a:p>
            <a:r>
              <a:rPr lang="en-US" b="1" dirty="0" smtClean="0">
                <a:latin typeface="Calibri" panose="020F0502020204030204" pitchFamily="34" charset="0"/>
              </a:rPr>
              <a:t>Vocabulary</a:t>
            </a:r>
            <a:r>
              <a:rPr lang="en-US" dirty="0" smtClean="0">
                <a:latin typeface="Calibri" panose="020F0502020204030204" pitchFamily="34" charset="0"/>
              </a:rPr>
              <a:t> knowledge: less ambiguity between words</a:t>
            </a:r>
          </a:p>
          <a:p>
            <a:r>
              <a:rPr lang="en-US" b="1" dirty="0" smtClean="0">
                <a:latin typeface="Calibri" panose="020F0502020204030204" pitchFamily="34" charset="0"/>
              </a:rPr>
              <a:t>Production</a:t>
            </a:r>
            <a:r>
              <a:rPr lang="en-US" dirty="0" smtClean="0">
                <a:latin typeface="Calibri" panose="020F0502020204030204" pitchFamily="34" charset="0"/>
              </a:rPr>
              <a:t>: higher intelligibility (syllable structure, stress patterns, consonants)</a:t>
            </a:r>
          </a:p>
          <a:p>
            <a:pPr lvl="1"/>
            <a:r>
              <a:rPr lang="en-US" dirty="0" smtClean="0">
                <a:latin typeface="Calibri" panose="020F0502020204030204" pitchFamily="34" charset="0"/>
              </a:rPr>
              <a:t>Production accuracy correlates with lexical accuracy </a:t>
            </a:r>
            <a:r>
              <a:rPr lang="en-US" sz="1900" dirty="0" smtClean="0">
                <a:solidFill>
                  <a:srgbClr val="0070C0"/>
                </a:solidFill>
                <a:latin typeface="Calibri" panose="020F0502020204030204" pitchFamily="34" charset="0"/>
              </a:rPr>
              <a:t>(</a:t>
            </a:r>
            <a:r>
              <a:rPr lang="en-US" sz="1900" dirty="0" err="1" smtClean="0">
                <a:solidFill>
                  <a:srgbClr val="0070C0"/>
                </a:solidFill>
                <a:latin typeface="Calibri" panose="020F0502020204030204" pitchFamily="34" charset="0"/>
              </a:rPr>
              <a:t>Simonchyk</a:t>
            </a:r>
            <a:r>
              <a:rPr lang="en-US" sz="1900" dirty="0" smtClean="0">
                <a:solidFill>
                  <a:srgbClr val="0070C0"/>
                </a:solidFill>
                <a:latin typeface="Calibri" panose="020F0502020204030204" pitchFamily="34" charset="0"/>
              </a:rPr>
              <a:t>, 2017)</a:t>
            </a:r>
            <a:endParaRPr lang="en-US" dirty="0" smtClean="0">
              <a:solidFill>
                <a:srgbClr val="0070C0"/>
              </a:solidFill>
              <a:latin typeface="Calibri" panose="020F0502020204030204" pitchFamily="34" charset="0"/>
            </a:endParaRPr>
          </a:p>
          <a:p>
            <a:pPr lvl="1"/>
            <a:r>
              <a:rPr lang="en-US" dirty="0" smtClean="0">
                <a:latin typeface="Calibri" panose="020F0502020204030204" pitchFamily="34" charset="0"/>
              </a:rPr>
              <a:t>For automatized retrieval </a:t>
            </a:r>
            <a:r>
              <a:rPr lang="en-US" dirty="0">
                <a:latin typeface="Calibri" panose="020F0502020204030204" pitchFamily="34" charset="0"/>
              </a:rPr>
              <a:t>under constrained resources </a:t>
            </a:r>
            <a:endParaRPr lang="en-US" dirty="0" smtClean="0">
              <a:latin typeface="Calibri" panose="020F0502020204030204" pitchFamily="34" charset="0"/>
            </a:endParaRPr>
          </a:p>
          <a:p>
            <a:r>
              <a:rPr lang="en-US" b="1" dirty="0" smtClean="0">
                <a:latin typeface="Calibri" panose="020F0502020204030204" pitchFamily="34" charset="0"/>
              </a:rPr>
              <a:t>Listening</a:t>
            </a:r>
            <a:r>
              <a:rPr lang="en-US" dirty="0" smtClean="0">
                <a:latin typeface="Calibri" panose="020F0502020204030204" pitchFamily="34" charset="0"/>
              </a:rPr>
              <a:t>: Recognizing words more easily </a:t>
            </a:r>
          </a:p>
          <a:p>
            <a:pPr lvl="1"/>
            <a:r>
              <a:rPr lang="en-US" dirty="0" smtClean="0">
                <a:latin typeface="Calibri" panose="020F0502020204030204" pitchFamily="34" charset="0"/>
              </a:rPr>
              <a:t>By reducing competition</a:t>
            </a:r>
          </a:p>
        </p:txBody>
      </p:sp>
      <p:pic>
        <p:nvPicPr>
          <p:cNvPr id="4" name="Picture 3" descr="4.tiff"/>
          <p:cNvPicPr>
            <a:picLocks noChangeAspect="1"/>
          </p:cNvPicPr>
          <p:nvPr/>
        </p:nvPicPr>
        <p:blipFill rotWithShape="1">
          <a:blip r:embed="rId3" cstate="print">
            <a:extLst>
              <a:ext uri="{28A0092B-C50C-407E-A947-70E740481C1C}">
                <a14:useLocalDpi xmlns:a14="http://schemas.microsoft.com/office/drawing/2010/main" val="0"/>
              </a:ext>
            </a:extLst>
          </a:blip>
          <a:srcRect l="13976" t="25000" r="9418"/>
          <a:stretch/>
        </p:blipFill>
        <p:spPr>
          <a:xfrm>
            <a:off x="6934200" y="5105400"/>
            <a:ext cx="1498600" cy="1093573"/>
          </a:xfrm>
          <a:prstGeom prst="rect">
            <a:avLst/>
          </a:prstGeom>
          <a:solidFill>
            <a:schemeClr val="bg1"/>
          </a:solidFill>
          <a:ln>
            <a:solidFill>
              <a:srgbClr val="626365"/>
            </a:solidFill>
          </a:ln>
        </p:spPr>
      </p:pic>
    </p:spTree>
    <p:extLst>
      <p:ext uri="{BB962C8B-B14F-4D97-AF65-F5344CB8AC3E}">
        <p14:creationId xmlns:p14="http://schemas.microsoft.com/office/powerpoint/2010/main" val="39192542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title"/>
          </p:nvPr>
        </p:nvSpPr>
        <p:spPr/>
        <p:txBody>
          <a:bodyPr/>
          <a:lstStyle/>
          <a:p>
            <a:r>
              <a:rPr lang="de-DE" altLang="es-ES" dirty="0" smtClean="0"/>
              <a:t>Three </a:t>
            </a:r>
            <a:r>
              <a:rPr lang="de-DE" altLang="es-ES" sz="2800" dirty="0" smtClean="0"/>
              <a:t>(promising) </a:t>
            </a:r>
            <a:r>
              <a:rPr lang="de-DE" altLang="es-ES" dirty="0" smtClean="0"/>
              <a:t>directions</a:t>
            </a:r>
            <a:endParaRPr lang="en-US" altLang="es-ES" dirty="0" smtClean="0"/>
          </a:p>
        </p:txBody>
      </p:sp>
      <p:sp>
        <p:nvSpPr>
          <p:cNvPr id="4" name="Text Placeholder 3"/>
          <p:cNvSpPr>
            <a:spLocks noGrp="1"/>
          </p:cNvSpPr>
          <p:nvPr>
            <p:ph type="body" idx="1"/>
          </p:nvPr>
        </p:nvSpPr>
        <p:spPr>
          <a:xfrm>
            <a:off x="722313" y="2971800"/>
            <a:ext cx="7772400" cy="1500187"/>
          </a:xfrm>
        </p:spPr>
        <p:txBody>
          <a:bodyPr anchor="ctr"/>
          <a:lstStyle/>
          <a:p>
            <a:pPr>
              <a:lnSpc>
                <a:spcPct val="150000"/>
              </a:lnSpc>
            </a:pPr>
            <a:r>
              <a:rPr lang="en-US" dirty="0" smtClean="0"/>
              <a:t>Vocabulary</a:t>
            </a:r>
          </a:p>
          <a:p>
            <a:pPr>
              <a:lnSpc>
                <a:spcPct val="150000"/>
              </a:lnSpc>
            </a:pPr>
            <a:r>
              <a:rPr lang="en-US" dirty="0" smtClean="0"/>
              <a:t>Connected speech training</a:t>
            </a:r>
          </a:p>
          <a:p>
            <a:pPr>
              <a:lnSpc>
                <a:spcPct val="150000"/>
              </a:lnSpc>
            </a:pPr>
            <a:r>
              <a:rPr lang="en-US" dirty="0" smtClean="0"/>
              <a:t>Bimodal input: audio + written input</a:t>
            </a:r>
            <a:endParaRPr lang="en-US" dirty="0"/>
          </a:p>
        </p:txBody>
      </p:sp>
      <p:sp>
        <p:nvSpPr>
          <p:cNvPr id="6" name="TextBox 5"/>
          <p:cNvSpPr txBox="1"/>
          <p:nvPr/>
        </p:nvSpPr>
        <p:spPr>
          <a:xfrm>
            <a:off x="4087647" y="2167719"/>
            <a:ext cx="4419600" cy="523220"/>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2800" cap="small" dirty="0" smtClean="0">
                <a:solidFill>
                  <a:srgbClr val="990033"/>
                </a:solidFill>
                <a:latin typeface="Calibri" panose="020F0502020204030204" pitchFamily="34" charset="0"/>
              </a:rPr>
              <a:t>Phono-lexical acquisition</a:t>
            </a:r>
            <a:endParaRPr lang="en-US" sz="2800" cap="small" dirty="0">
              <a:solidFill>
                <a:srgbClr val="990033"/>
              </a:solidFill>
              <a:latin typeface="Calibri" panose="020F0502020204030204" pitchFamily="34" charset="0"/>
            </a:endParaRPr>
          </a:p>
        </p:txBody>
      </p:sp>
      <p:sp>
        <p:nvSpPr>
          <p:cNvPr id="7" name="TextBox 6"/>
          <p:cNvSpPr txBox="1"/>
          <p:nvPr/>
        </p:nvSpPr>
        <p:spPr>
          <a:xfrm>
            <a:off x="4343400" y="5181599"/>
            <a:ext cx="4419600" cy="95410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2800" cap="small" dirty="0" smtClean="0">
                <a:solidFill>
                  <a:srgbClr val="990033"/>
                </a:solidFill>
                <a:latin typeface="Calibri" panose="020F0502020204030204" pitchFamily="34" charset="0"/>
              </a:rPr>
              <a:t>Word recognition </a:t>
            </a:r>
            <a:r>
              <a:rPr lang="en-US" sz="2800" dirty="0" smtClean="0">
                <a:solidFill>
                  <a:srgbClr val="990033"/>
                </a:solidFill>
                <a:latin typeface="Calibri" panose="020F0502020204030204" pitchFamily="34" charset="0"/>
              </a:rPr>
              <a:t>(listening, processing)</a:t>
            </a:r>
            <a:endParaRPr lang="en-US" sz="2800" dirty="0">
              <a:solidFill>
                <a:srgbClr val="990033"/>
              </a:solidFill>
              <a:latin typeface="Calibri" panose="020F0502020204030204" pitchFamily="34" charset="0"/>
            </a:endParaRPr>
          </a:p>
        </p:txBody>
      </p:sp>
      <p:sp>
        <p:nvSpPr>
          <p:cNvPr id="8" name="Oval 7"/>
          <p:cNvSpPr/>
          <p:nvPr/>
        </p:nvSpPr>
        <p:spPr>
          <a:xfrm>
            <a:off x="457200" y="2971800"/>
            <a:ext cx="4343400" cy="495300"/>
          </a:xfrm>
          <a:prstGeom prst="ellipse">
            <a:avLst/>
          </a:prstGeom>
          <a:solidFill>
            <a:srgbClr val="31B6FD">
              <a:alpha val="18824"/>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p:cNvCxnSpPr>
            <a:stCxn id="8" idx="7"/>
            <a:endCxn id="6" idx="2"/>
          </p:cNvCxnSpPr>
          <p:nvPr/>
        </p:nvCxnSpPr>
        <p:spPr bwMode="auto">
          <a:xfrm flipV="1">
            <a:off x="4164524" y="2690939"/>
            <a:ext cx="2132923" cy="35339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1" name="Oval 10"/>
          <p:cNvSpPr/>
          <p:nvPr/>
        </p:nvSpPr>
        <p:spPr>
          <a:xfrm>
            <a:off x="457200" y="3429000"/>
            <a:ext cx="4495800" cy="1181100"/>
          </a:xfrm>
          <a:prstGeom prst="ellipse">
            <a:avLst/>
          </a:prstGeom>
          <a:solidFill>
            <a:srgbClr val="31B6FD">
              <a:alpha val="18824"/>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a:stCxn id="11" idx="5"/>
            <a:endCxn id="7" idx="0"/>
          </p:cNvCxnSpPr>
          <p:nvPr/>
        </p:nvCxnSpPr>
        <p:spPr bwMode="auto">
          <a:xfrm>
            <a:off x="4294605" y="4437132"/>
            <a:ext cx="2258595" cy="74446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5" name="Straight Arrow Connector 14"/>
          <p:cNvCxnSpPr>
            <a:stCxn id="6" idx="2"/>
            <a:endCxn id="7" idx="0"/>
          </p:cNvCxnSpPr>
          <p:nvPr/>
        </p:nvCxnSpPr>
        <p:spPr bwMode="auto">
          <a:xfrm>
            <a:off x="6297447" y="2690939"/>
            <a:ext cx="255753" cy="2490660"/>
          </a:xfrm>
          <a:prstGeom prst="straightConnector1">
            <a:avLst/>
          </a:prstGeom>
          <a:solidFill>
            <a:schemeClr val="accent1"/>
          </a:solidFill>
          <a:ln w="28575" cap="flat" cmpd="sng" algn="ctr">
            <a:solidFill>
              <a:srgbClr val="990033"/>
            </a:solidFill>
            <a:prstDash val="solid"/>
            <a:round/>
            <a:headEnd type="arrow" w="med" len="med"/>
            <a:tailEnd type="arrow"/>
          </a:ln>
          <a:effectLst/>
        </p:spPr>
      </p:cxnSp>
      <p:sp>
        <p:nvSpPr>
          <p:cNvPr id="12" name="Oval 11"/>
          <p:cNvSpPr/>
          <p:nvPr/>
        </p:nvSpPr>
        <p:spPr>
          <a:xfrm>
            <a:off x="495300" y="3962400"/>
            <a:ext cx="4457700" cy="541729"/>
          </a:xfrm>
          <a:prstGeom prst="ellipse">
            <a:avLst/>
          </a:prstGeom>
          <a:solidFill>
            <a:srgbClr val="31B6FD">
              <a:alpha val="18824"/>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a:stCxn id="12" idx="7"/>
            <a:endCxn id="6" idx="2"/>
          </p:cNvCxnSpPr>
          <p:nvPr/>
        </p:nvCxnSpPr>
        <p:spPr bwMode="auto">
          <a:xfrm flipV="1">
            <a:off x="4300185" y="2690939"/>
            <a:ext cx="1997262" cy="135079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4285135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1" grpId="0" animBg="1"/>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2400" dirty="0" smtClean="0"/>
              <a:t>Vocabulary</a:t>
            </a:r>
            <a:endParaRPr lang="en-US" dirty="0"/>
          </a:p>
        </p:txBody>
      </p:sp>
      <p:pic>
        <p:nvPicPr>
          <p:cNvPr id="8" name="Picture Placeholder 7"/>
          <p:cNvPicPr>
            <a:picLocks noGrp="1" noChangeAspect="1"/>
          </p:cNvPicPr>
          <p:nvPr>
            <p:ph type="pic" idx="1"/>
          </p:nvPr>
        </p:nvPicPr>
        <p:blipFill>
          <a:blip r:embed="rId3">
            <a:extLst>
              <a:ext uri="{28A0092B-C50C-407E-A947-70E740481C1C}">
                <a14:useLocalDpi xmlns:a14="http://schemas.microsoft.com/office/drawing/2010/main" val="0"/>
              </a:ext>
            </a:extLst>
          </a:blip>
          <a:srcRect t="12500" b="12500"/>
          <a:stretch>
            <a:fillRect/>
          </a:stretch>
        </p:blipFill>
        <p:spPr>
          <a:xfrm>
            <a:off x="2365376" y="1316920"/>
            <a:ext cx="4340224" cy="3255168"/>
          </a:xfrm>
        </p:spPr>
      </p:pic>
      <p:sp>
        <p:nvSpPr>
          <p:cNvPr id="7" name="Rectangle 6"/>
          <p:cNvSpPr/>
          <p:nvPr/>
        </p:nvSpPr>
        <p:spPr>
          <a:xfrm rot="16200000">
            <a:off x="-1929683" y="2831813"/>
            <a:ext cx="4572000" cy="584775"/>
          </a:xfrm>
          <a:prstGeom prst="rect">
            <a:avLst/>
          </a:prstGeom>
        </p:spPr>
        <p:txBody>
          <a:bodyPr>
            <a:spAutoFit/>
          </a:bodyPr>
          <a:lstStyle/>
          <a:p>
            <a:r>
              <a:rPr lang="en-US" sz="1600" dirty="0"/>
              <a:t>http://rstb.royalsocietypublishing.org/content/364/1536.cover-expansion</a:t>
            </a:r>
          </a:p>
        </p:txBody>
      </p:sp>
    </p:spTree>
    <p:extLst>
      <p:ext uri="{BB962C8B-B14F-4D97-AF65-F5344CB8AC3E}">
        <p14:creationId xmlns:p14="http://schemas.microsoft.com/office/powerpoint/2010/main" val="24840533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177213" cy="838200"/>
          </a:xfrm>
        </p:spPr>
        <p:txBody>
          <a:bodyPr>
            <a:normAutofit/>
          </a:bodyPr>
          <a:lstStyle/>
          <a:p>
            <a:r>
              <a:rPr lang="en-US" dirty="0" smtClean="0"/>
              <a:t>Acquiring new words</a:t>
            </a:r>
            <a:endParaRPr lang="en-US" dirty="0"/>
          </a:p>
        </p:txBody>
      </p:sp>
      <p:sp>
        <p:nvSpPr>
          <p:cNvPr id="19" name="Rectangle 18"/>
          <p:cNvSpPr/>
          <p:nvPr/>
        </p:nvSpPr>
        <p:spPr>
          <a:xfrm>
            <a:off x="476250" y="1524000"/>
            <a:ext cx="8362950" cy="1384995"/>
          </a:xfrm>
          <a:prstGeom prst="rect">
            <a:avLst/>
          </a:prstGeom>
        </p:spPr>
        <p:txBody>
          <a:bodyPr wrap="square">
            <a:spAutoFit/>
          </a:bodyPr>
          <a:lstStyle/>
          <a:p>
            <a:r>
              <a:rPr lang="en-US" sz="2100" dirty="0" smtClean="0">
                <a:latin typeface="Calibri" panose="020F0502020204030204" pitchFamily="34" charset="0"/>
              </a:rPr>
              <a:t>“A </a:t>
            </a:r>
            <a:r>
              <a:rPr lang="en-US" sz="2100" dirty="0">
                <a:latin typeface="Calibri" panose="020F0502020204030204" pitchFamily="34" charset="0"/>
              </a:rPr>
              <a:t>lexical entry in the lexicon of the average adult, literate, native </a:t>
            </a:r>
            <a:r>
              <a:rPr lang="en-US" sz="2100" dirty="0" smtClean="0">
                <a:latin typeface="Calibri" panose="020F0502020204030204" pitchFamily="34" charset="0"/>
              </a:rPr>
              <a:t>speaker contains </a:t>
            </a:r>
            <a:r>
              <a:rPr lang="en-US" sz="2100" b="1" dirty="0" smtClean="0">
                <a:solidFill>
                  <a:srgbClr val="C00000"/>
                </a:solidFill>
                <a:latin typeface="Calibri" panose="020F0502020204030204" pitchFamily="34" charset="0"/>
              </a:rPr>
              <a:t>semantic, </a:t>
            </a:r>
            <a:r>
              <a:rPr lang="en-US" sz="2100" b="1" dirty="0" smtClean="0">
                <a:solidFill>
                  <a:srgbClr val="FF9933"/>
                </a:solidFill>
                <a:latin typeface="Calibri" panose="020F0502020204030204" pitchFamily="34" charset="0"/>
              </a:rPr>
              <a:t>pragmatic</a:t>
            </a:r>
            <a:r>
              <a:rPr lang="en-US" sz="2100" b="1" dirty="0">
                <a:solidFill>
                  <a:srgbClr val="FF9933"/>
                </a:solidFill>
                <a:latin typeface="Calibri" panose="020F0502020204030204" pitchFamily="34" charset="0"/>
              </a:rPr>
              <a:t>, stylistic, collocational, syntactic, </a:t>
            </a:r>
            <a:r>
              <a:rPr lang="en-US" sz="2100" b="1" dirty="0" err="1">
                <a:solidFill>
                  <a:srgbClr val="FF9933"/>
                </a:solidFill>
                <a:latin typeface="Calibri" panose="020F0502020204030204" pitchFamily="34" charset="0"/>
              </a:rPr>
              <a:t>categorial</a:t>
            </a:r>
            <a:r>
              <a:rPr lang="en-US" sz="2100" b="1" dirty="0">
                <a:solidFill>
                  <a:srgbClr val="FF9933"/>
                </a:solidFill>
                <a:latin typeface="Calibri" panose="020F0502020204030204" pitchFamily="34" charset="0"/>
              </a:rPr>
              <a:t>, </a:t>
            </a:r>
            <a:r>
              <a:rPr lang="en-US" sz="2100" b="1" dirty="0" smtClean="0">
                <a:solidFill>
                  <a:srgbClr val="CE9D6C"/>
                </a:solidFill>
                <a:latin typeface="Calibri" panose="020F0502020204030204" pitchFamily="34" charset="0"/>
              </a:rPr>
              <a:t>morphological, phonological</a:t>
            </a:r>
            <a:r>
              <a:rPr lang="en-US" sz="2100" b="1" dirty="0">
                <a:solidFill>
                  <a:srgbClr val="CE9D6C"/>
                </a:solidFill>
                <a:latin typeface="Calibri" panose="020F0502020204030204" pitchFamily="34" charset="0"/>
              </a:rPr>
              <a:t>, articulatory and orthographic </a:t>
            </a:r>
            <a:r>
              <a:rPr lang="en-US" sz="2100" dirty="0">
                <a:latin typeface="Calibri" panose="020F0502020204030204" pitchFamily="34" charset="0"/>
              </a:rPr>
              <a:t>features</a:t>
            </a:r>
            <a:r>
              <a:rPr lang="en-US" sz="2100" dirty="0" smtClean="0">
                <a:latin typeface="Calibri" panose="020F0502020204030204" pitchFamily="34" charset="0"/>
              </a:rPr>
              <a:t>.” </a:t>
            </a:r>
            <a:r>
              <a:rPr lang="en-US" sz="2100" dirty="0" smtClean="0">
                <a:solidFill>
                  <a:schemeClr val="accent5">
                    <a:lumMod val="90000"/>
                  </a:schemeClr>
                </a:solidFill>
                <a:latin typeface="Calibri" panose="020F0502020204030204" pitchFamily="34" charset="0"/>
              </a:rPr>
              <a:t> </a:t>
            </a:r>
            <a:r>
              <a:rPr lang="en-US" sz="2000" dirty="0" smtClean="0">
                <a:solidFill>
                  <a:srgbClr val="0070C0"/>
                </a:solidFill>
                <a:latin typeface="Calibri" panose="020F0502020204030204" pitchFamily="34" charset="0"/>
              </a:rPr>
              <a:t>(</a:t>
            </a:r>
            <a:r>
              <a:rPr lang="en-US" sz="2000" dirty="0" err="1" smtClean="0">
                <a:solidFill>
                  <a:srgbClr val="0070C0"/>
                </a:solidFill>
                <a:latin typeface="Calibri" panose="020F0502020204030204" pitchFamily="34" charset="0"/>
              </a:rPr>
              <a:t>Hulstijn</a:t>
            </a:r>
            <a:r>
              <a:rPr lang="en-US" sz="2000" dirty="0">
                <a:solidFill>
                  <a:srgbClr val="0070C0"/>
                </a:solidFill>
                <a:latin typeface="Calibri" panose="020F0502020204030204" pitchFamily="34" charset="0"/>
              </a:rPr>
              <a:t> </a:t>
            </a:r>
            <a:r>
              <a:rPr lang="en-US" sz="2000" dirty="0" smtClean="0">
                <a:solidFill>
                  <a:srgbClr val="0070C0"/>
                </a:solidFill>
                <a:latin typeface="Calibri" panose="020F0502020204030204" pitchFamily="34" charset="0"/>
              </a:rPr>
              <a:t>2001, p. 259)</a:t>
            </a:r>
            <a:endParaRPr lang="en-US" sz="2000" dirty="0">
              <a:solidFill>
                <a:srgbClr val="0070C0"/>
              </a:solidFill>
              <a:latin typeface="Calibri" panose="020F0502020204030204" pitchFamily="34" charset="0"/>
            </a:endParaRPr>
          </a:p>
        </p:txBody>
      </p:sp>
      <p:sp>
        <p:nvSpPr>
          <p:cNvPr id="42" name="Oval 41"/>
          <p:cNvSpPr/>
          <p:nvPr/>
        </p:nvSpPr>
        <p:spPr>
          <a:xfrm>
            <a:off x="3105150" y="2667000"/>
            <a:ext cx="2971800" cy="1600200"/>
          </a:xfrm>
          <a:prstGeom prst="ellipse">
            <a:avLst/>
          </a:prstGeom>
          <a:solidFill>
            <a:srgbClr val="31B6FD">
              <a:lumMod val="50000"/>
            </a:srgbClr>
          </a:solidFill>
          <a:ln w="25400" cap="flat" cmpd="sng" algn="ctr">
            <a:solidFill>
              <a:srgbClr val="31B6F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smtClean="0">
                <a:ln>
                  <a:noFill/>
                </a:ln>
                <a:solidFill>
                  <a:prstClr val="white"/>
                </a:solidFill>
                <a:effectLst/>
                <a:uLnTx/>
                <a:uFillTx/>
                <a:latin typeface="Calibri"/>
                <a:ea typeface="+mn-ea"/>
                <a:cs typeface="+mn-cs"/>
              </a:rPr>
              <a:t>WORD</a:t>
            </a:r>
          </a:p>
        </p:txBody>
      </p:sp>
      <p:sp>
        <p:nvSpPr>
          <p:cNvPr id="43" name="Rectangle 42"/>
          <p:cNvSpPr/>
          <p:nvPr/>
        </p:nvSpPr>
        <p:spPr>
          <a:xfrm>
            <a:off x="609600" y="4648200"/>
            <a:ext cx="2438400" cy="914400"/>
          </a:xfrm>
          <a:prstGeom prst="rect">
            <a:avLst/>
          </a:prstGeom>
          <a:solidFill>
            <a:srgbClr val="C00000"/>
          </a:solidFill>
          <a:ln w="25400" cap="flat" cmpd="sng" algn="ctr">
            <a:solidFill>
              <a:srgbClr val="31B6F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smtClean="0">
                <a:ln>
                  <a:noFill/>
                </a:ln>
                <a:solidFill>
                  <a:prstClr val="white"/>
                </a:solidFill>
                <a:effectLst/>
                <a:uLnTx/>
                <a:uFillTx/>
                <a:latin typeface="Calibri"/>
                <a:ea typeface="+mn-ea"/>
                <a:cs typeface="+mn-cs"/>
              </a:rPr>
              <a:t>MEANING</a:t>
            </a:r>
          </a:p>
        </p:txBody>
      </p:sp>
      <p:sp>
        <p:nvSpPr>
          <p:cNvPr id="44" name="Rectangle 43"/>
          <p:cNvSpPr/>
          <p:nvPr/>
        </p:nvSpPr>
        <p:spPr>
          <a:xfrm>
            <a:off x="3505200" y="5334000"/>
            <a:ext cx="2286000" cy="914400"/>
          </a:xfrm>
          <a:prstGeom prst="rect">
            <a:avLst/>
          </a:prstGeom>
          <a:solidFill>
            <a:srgbClr val="FF9933"/>
          </a:solidFill>
          <a:ln w="25400" cap="flat" cmpd="sng" algn="ctr">
            <a:solidFill>
              <a:srgbClr val="31B6F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smtClean="0">
                <a:ln>
                  <a:noFill/>
                </a:ln>
                <a:solidFill>
                  <a:prstClr val="white"/>
                </a:solidFill>
                <a:effectLst/>
                <a:uLnTx/>
                <a:uFillTx/>
                <a:latin typeface="Calibri"/>
                <a:ea typeface="+mn-ea"/>
                <a:cs typeface="+mn-cs"/>
              </a:rPr>
              <a:t>USE</a:t>
            </a:r>
          </a:p>
        </p:txBody>
      </p:sp>
      <p:sp>
        <p:nvSpPr>
          <p:cNvPr id="45" name="Rectangle 44"/>
          <p:cNvSpPr/>
          <p:nvPr/>
        </p:nvSpPr>
        <p:spPr>
          <a:xfrm>
            <a:off x="6248400" y="4635500"/>
            <a:ext cx="2120900" cy="927100"/>
          </a:xfrm>
          <a:prstGeom prst="rect">
            <a:avLst/>
          </a:prstGeom>
          <a:solidFill>
            <a:srgbClr val="F5C040"/>
          </a:solidFill>
          <a:ln w="25400" cap="flat" cmpd="sng" algn="ctr">
            <a:solidFill>
              <a:srgbClr val="31B6F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smtClean="0">
                <a:ln>
                  <a:noFill/>
                </a:ln>
                <a:solidFill>
                  <a:prstClr val="white"/>
                </a:solidFill>
                <a:effectLst/>
                <a:uLnTx/>
                <a:uFillTx/>
                <a:latin typeface="Calibri"/>
                <a:ea typeface="+mn-ea"/>
                <a:cs typeface="+mn-cs"/>
              </a:rPr>
              <a:t>FORM</a:t>
            </a:r>
          </a:p>
        </p:txBody>
      </p:sp>
      <p:cxnSp>
        <p:nvCxnSpPr>
          <p:cNvPr id="46" name="Straight Arrow Connector 45"/>
          <p:cNvCxnSpPr>
            <a:stCxn id="42" idx="3"/>
            <a:endCxn id="43" idx="0"/>
          </p:cNvCxnSpPr>
          <p:nvPr/>
        </p:nvCxnSpPr>
        <p:spPr>
          <a:xfrm flipH="1">
            <a:off x="1828800" y="4032856"/>
            <a:ext cx="1711560" cy="615344"/>
          </a:xfrm>
          <a:prstGeom prst="straightConnector1">
            <a:avLst/>
          </a:prstGeom>
          <a:noFill/>
          <a:ln w="38100" cap="flat" cmpd="sng" algn="ctr">
            <a:solidFill>
              <a:srgbClr val="31B6FD">
                <a:shade val="95000"/>
                <a:satMod val="105000"/>
              </a:srgbClr>
            </a:solidFill>
            <a:prstDash val="solid"/>
            <a:tailEnd type="arrow"/>
          </a:ln>
          <a:effectLst/>
        </p:spPr>
      </p:cxnSp>
      <p:cxnSp>
        <p:nvCxnSpPr>
          <p:cNvPr id="47" name="Straight Arrow Connector 46"/>
          <p:cNvCxnSpPr>
            <a:stCxn id="42" idx="4"/>
            <a:endCxn id="44" idx="0"/>
          </p:cNvCxnSpPr>
          <p:nvPr/>
        </p:nvCxnSpPr>
        <p:spPr>
          <a:xfrm>
            <a:off x="4591050" y="4267200"/>
            <a:ext cx="57150" cy="1066800"/>
          </a:xfrm>
          <a:prstGeom prst="straightConnector1">
            <a:avLst/>
          </a:prstGeom>
          <a:noFill/>
          <a:ln w="38100" cap="flat" cmpd="sng" algn="ctr">
            <a:solidFill>
              <a:srgbClr val="31B6FD">
                <a:shade val="95000"/>
                <a:satMod val="105000"/>
              </a:srgbClr>
            </a:solidFill>
            <a:prstDash val="solid"/>
            <a:tailEnd type="arrow"/>
          </a:ln>
          <a:effectLst/>
        </p:spPr>
      </p:cxnSp>
      <p:cxnSp>
        <p:nvCxnSpPr>
          <p:cNvPr id="48" name="Straight Arrow Connector 47"/>
          <p:cNvCxnSpPr>
            <a:stCxn id="42" idx="5"/>
            <a:endCxn id="45" idx="0"/>
          </p:cNvCxnSpPr>
          <p:nvPr/>
        </p:nvCxnSpPr>
        <p:spPr>
          <a:xfrm>
            <a:off x="5641740" y="4032856"/>
            <a:ext cx="1667110" cy="602644"/>
          </a:xfrm>
          <a:prstGeom prst="straightConnector1">
            <a:avLst/>
          </a:prstGeom>
          <a:noFill/>
          <a:ln w="38100" cap="flat" cmpd="sng" algn="ctr">
            <a:solidFill>
              <a:srgbClr val="31B6FD">
                <a:shade val="95000"/>
                <a:satMod val="105000"/>
              </a:srgbClr>
            </a:solidFill>
            <a:prstDash val="solid"/>
            <a:tailEnd type="arrow"/>
          </a:ln>
          <a:effectLst/>
        </p:spPr>
      </p:cxnSp>
      <p:sp>
        <p:nvSpPr>
          <p:cNvPr id="50" name="Freeform 49"/>
          <p:cNvSpPr/>
          <p:nvPr/>
        </p:nvSpPr>
        <p:spPr bwMode="auto">
          <a:xfrm>
            <a:off x="588019" y="2216497"/>
            <a:ext cx="6400800" cy="307322"/>
          </a:xfrm>
          <a:custGeom>
            <a:avLst/>
            <a:gdLst>
              <a:gd name="connsiteX0" fmla="*/ 0 w 6897951"/>
              <a:gd name="connsiteY0" fmla="*/ 177800 h 330200"/>
              <a:gd name="connsiteX1" fmla="*/ 63500 w 6897951"/>
              <a:gd name="connsiteY1" fmla="*/ 165100 h 330200"/>
              <a:gd name="connsiteX2" fmla="*/ 114300 w 6897951"/>
              <a:gd name="connsiteY2" fmla="*/ 139700 h 330200"/>
              <a:gd name="connsiteX3" fmla="*/ 203200 w 6897951"/>
              <a:gd name="connsiteY3" fmla="*/ 114300 h 330200"/>
              <a:gd name="connsiteX4" fmla="*/ 482600 w 6897951"/>
              <a:gd name="connsiteY4" fmla="*/ 88900 h 330200"/>
              <a:gd name="connsiteX5" fmla="*/ 533400 w 6897951"/>
              <a:gd name="connsiteY5" fmla="*/ 101600 h 330200"/>
              <a:gd name="connsiteX6" fmla="*/ 520700 w 6897951"/>
              <a:gd name="connsiteY6" fmla="*/ 241300 h 330200"/>
              <a:gd name="connsiteX7" fmla="*/ 508000 w 6897951"/>
              <a:gd name="connsiteY7" fmla="*/ 279400 h 330200"/>
              <a:gd name="connsiteX8" fmla="*/ 571500 w 6897951"/>
              <a:gd name="connsiteY8" fmla="*/ 266700 h 330200"/>
              <a:gd name="connsiteX9" fmla="*/ 749300 w 6897951"/>
              <a:gd name="connsiteY9" fmla="*/ 215900 h 330200"/>
              <a:gd name="connsiteX10" fmla="*/ 939800 w 6897951"/>
              <a:gd name="connsiteY10" fmla="*/ 177800 h 330200"/>
              <a:gd name="connsiteX11" fmla="*/ 1079500 w 6897951"/>
              <a:gd name="connsiteY11" fmla="*/ 190500 h 330200"/>
              <a:gd name="connsiteX12" fmla="*/ 1104900 w 6897951"/>
              <a:gd name="connsiteY12" fmla="*/ 254000 h 330200"/>
              <a:gd name="connsiteX13" fmla="*/ 1346200 w 6897951"/>
              <a:gd name="connsiteY13" fmla="*/ 228600 h 330200"/>
              <a:gd name="connsiteX14" fmla="*/ 1409700 w 6897951"/>
              <a:gd name="connsiteY14" fmla="*/ 215900 h 330200"/>
              <a:gd name="connsiteX15" fmla="*/ 1473200 w 6897951"/>
              <a:gd name="connsiteY15" fmla="*/ 190500 h 330200"/>
              <a:gd name="connsiteX16" fmla="*/ 1524000 w 6897951"/>
              <a:gd name="connsiteY16" fmla="*/ 203200 h 330200"/>
              <a:gd name="connsiteX17" fmla="*/ 1536700 w 6897951"/>
              <a:gd name="connsiteY17" fmla="*/ 254000 h 330200"/>
              <a:gd name="connsiteX18" fmla="*/ 1574800 w 6897951"/>
              <a:gd name="connsiteY18" fmla="*/ 279400 h 330200"/>
              <a:gd name="connsiteX19" fmla="*/ 1854200 w 6897951"/>
              <a:gd name="connsiteY19" fmla="*/ 254000 h 330200"/>
              <a:gd name="connsiteX20" fmla="*/ 1892300 w 6897951"/>
              <a:gd name="connsiteY20" fmla="*/ 304800 h 330200"/>
              <a:gd name="connsiteX21" fmla="*/ 1955800 w 6897951"/>
              <a:gd name="connsiteY21" fmla="*/ 330200 h 330200"/>
              <a:gd name="connsiteX22" fmla="*/ 2222500 w 6897951"/>
              <a:gd name="connsiteY22" fmla="*/ 254000 h 330200"/>
              <a:gd name="connsiteX23" fmla="*/ 2349500 w 6897951"/>
              <a:gd name="connsiteY23" fmla="*/ 177800 h 330200"/>
              <a:gd name="connsiteX24" fmla="*/ 2463800 w 6897951"/>
              <a:gd name="connsiteY24" fmla="*/ 127000 h 330200"/>
              <a:gd name="connsiteX25" fmla="*/ 2705100 w 6897951"/>
              <a:gd name="connsiteY25" fmla="*/ 38100 h 330200"/>
              <a:gd name="connsiteX26" fmla="*/ 2717800 w 6897951"/>
              <a:gd name="connsiteY26" fmla="*/ 76200 h 330200"/>
              <a:gd name="connsiteX27" fmla="*/ 3098800 w 6897951"/>
              <a:gd name="connsiteY27" fmla="*/ 127000 h 330200"/>
              <a:gd name="connsiteX28" fmla="*/ 3200400 w 6897951"/>
              <a:gd name="connsiteY28" fmla="*/ 152400 h 330200"/>
              <a:gd name="connsiteX29" fmla="*/ 3213100 w 6897951"/>
              <a:gd name="connsiteY29" fmla="*/ 215900 h 330200"/>
              <a:gd name="connsiteX30" fmla="*/ 3225800 w 6897951"/>
              <a:gd name="connsiteY30" fmla="*/ 254000 h 330200"/>
              <a:gd name="connsiteX31" fmla="*/ 3302000 w 6897951"/>
              <a:gd name="connsiteY31" fmla="*/ 241300 h 330200"/>
              <a:gd name="connsiteX32" fmla="*/ 3340100 w 6897951"/>
              <a:gd name="connsiteY32" fmla="*/ 228600 h 330200"/>
              <a:gd name="connsiteX33" fmla="*/ 3390900 w 6897951"/>
              <a:gd name="connsiteY33" fmla="*/ 215900 h 330200"/>
              <a:gd name="connsiteX34" fmla="*/ 3454400 w 6897951"/>
              <a:gd name="connsiteY34" fmla="*/ 228600 h 330200"/>
              <a:gd name="connsiteX35" fmla="*/ 3517900 w 6897951"/>
              <a:gd name="connsiteY35" fmla="*/ 292100 h 330200"/>
              <a:gd name="connsiteX36" fmla="*/ 3581400 w 6897951"/>
              <a:gd name="connsiteY36" fmla="*/ 266700 h 330200"/>
              <a:gd name="connsiteX37" fmla="*/ 3759200 w 6897951"/>
              <a:gd name="connsiteY37" fmla="*/ 203200 h 330200"/>
              <a:gd name="connsiteX38" fmla="*/ 3848100 w 6897951"/>
              <a:gd name="connsiteY38" fmla="*/ 152400 h 330200"/>
              <a:gd name="connsiteX39" fmla="*/ 3886200 w 6897951"/>
              <a:gd name="connsiteY39" fmla="*/ 127000 h 330200"/>
              <a:gd name="connsiteX40" fmla="*/ 3949700 w 6897951"/>
              <a:gd name="connsiteY40" fmla="*/ 114300 h 330200"/>
              <a:gd name="connsiteX41" fmla="*/ 3987800 w 6897951"/>
              <a:gd name="connsiteY41" fmla="*/ 101600 h 330200"/>
              <a:gd name="connsiteX42" fmla="*/ 4076700 w 6897951"/>
              <a:gd name="connsiteY42" fmla="*/ 127000 h 330200"/>
              <a:gd name="connsiteX43" fmla="*/ 4292600 w 6897951"/>
              <a:gd name="connsiteY43" fmla="*/ 114300 h 330200"/>
              <a:gd name="connsiteX44" fmla="*/ 4356100 w 6897951"/>
              <a:gd name="connsiteY44" fmla="*/ 127000 h 330200"/>
              <a:gd name="connsiteX45" fmla="*/ 4419600 w 6897951"/>
              <a:gd name="connsiteY45" fmla="*/ 254000 h 330200"/>
              <a:gd name="connsiteX46" fmla="*/ 4610100 w 6897951"/>
              <a:gd name="connsiteY46" fmla="*/ 241300 h 330200"/>
              <a:gd name="connsiteX47" fmla="*/ 4813300 w 6897951"/>
              <a:gd name="connsiteY47" fmla="*/ 177800 h 330200"/>
              <a:gd name="connsiteX48" fmla="*/ 4876800 w 6897951"/>
              <a:gd name="connsiteY48" fmla="*/ 165100 h 330200"/>
              <a:gd name="connsiteX49" fmla="*/ 4965700 w 6897951"/>
              <a:gd name="connsiteY49" fmla="*/ 190500 h 330200"/>
              <a:gd name="connsiteX50" fmla="*/ 5003800 w 6897951"/>
              <a:gd name="connsiteY50" fmla="*/ 215900 h 330200"/>
              <a:gd name="connsiteX51" fmla="*/ 5092700 w 6897951"/>
              <a:gd name="connsiteY51" fmla="*/ 190500 h 330200"/>
              <a:gd name="connsiteX52" fmla="*/ 5130800 w 6897951"/>
              <a:gd name="connsiteY52" fmla="*/ 152400 h 330200"/>
              <a:gd name="connsiteX53" fmla="*/ 5181600 w 6897951"/>
              <a:gd name="connsiteY53" fmla="*/ 139700 h 330200"/>
              <a:gd name="connsiteX54" fmla="*/ 5219700 w 6897951"/>
              <a:gd name="connsiteY54" fmla="*/ 114300 h 330200"/>
              <a:gd name="connsiteX55" fmla="*/ 5257800 w 6897951"/>
              <a:gd name="connsiteY55" fmla="*/ 165100 h 330200"/>
              <a:gd name="connsiteX56" fmla="*/ 5283200 w 6897951"/>
              <a:gd name="connsiteY56" fmla="*/ 292100 h 330200"/>
              <a:gd name="connsiteX57" fmla="*/ 5334000 w 6897951"/>
              <a:gd name="connsiteY57" fmla="*/ 254000 h 330200"/>
              <a:gd name="connsiteX58" fmla="*/ 5384800 w 6897951"/>
              <a:gd name="connsiteY58" fmla="*/ 241300 h 330200"/>
              <a:gd name="connsiteX59" fmla="*/ 5499100 w 6897951"/>
              <a:gd name="connsiteY59" fmla="*/ 177800 h 330200"/>
              <a:gd name="connsiteX60" fmla="*/ 5537200 w 6897951"/>
              <a:gd name="connsiteY60" fmla="*/ 165100 h 330200"/>
              <a:gd name="connsiteX61" fmla="*/ 5638800 w 6897951"/>
              <a:gd name="connsiteY61" fmla="*/ 127000 h 330200"/>
              <a:gd name="connsiteX62" fmla="*/ 5651500 w 6897951"/>
              <a:gd name="connsiteY62" fmla="*/ 165100 h 330200"/>
              <a:gd name="connsiteX63" fmla="*/ 5715000 w 6897951"/>
              <a:gd name="connsiteY63" fmla="*/ 177800 h 330200"/>
              <a:gd name="connsiteX64" fmla="*/ 5753100 w 6897951"/>
              <a:gd name="connsiteY64" fmla="*/ 152400 h 330200"/>
              <a:gd name="connsiteX65" fmla="*/ 5803900 w 6897951"/>
              <a:gd name="connsiteY65" fmla="*/ 139700 h 330200"/>
              <a:gd name="connsiteX66" fmla="*/ 5880100 w 6897951"/>
              <a:gd name="connsiteY66" fmla="*/ 88900 h 330200"/>
              <a:gd name="connsiteX67" fmla="*/ 5943600 w 6897951"/>
              <a:gd name="connsiteY67" fmla="*/ 114300 h 330200"/>
              <a:gd name="connsiteX68" fmla="*/ 5969000 w 6897951"/>
              <a:gd name="connsiteY68" fmla="*/ 165100 h 330200"/>
              <a:gd name="connsiteX69" fmla="*/ 5981700 w 6897951"/>
              <a:gd name="connsiteY69" fmla="*/ 203200 h 330200"/>
              <a:gd name="connsiteX70" fmla="*/ 6019800 w 6897951"/>
              <a:gd name="connsiteY70" fmla="*/ 292100 h 330200"/>
              <a:gd name="connsiteX71" fmla="*/ 6096000 w 6897951"/>
              <a:gd name="connsiteY71" fmla="*/ 266700 h 330200"/>
              <a:gd name="connsiteX72" fmla="*/ 6134100 w 6897951"/>
              <a:gd name="connsiteY72" fmla="*/ 203200 h 330200"/>
              <a:gd name="connsiteX73" fmla="*/ 6235700 w 6897951"/>
              <a:gd name="connsiteY73" fmla="*/ 101600 h 330200"/>
              <a:gd name="connsiteX74" fmla="*/ 6350000 w 6897951"/>
              <a:gd name="connsiteY74" fmla="*/ 0 h 330200"/>
              <a:gd name="connsiteX75" fmla="*/ 6388100 w 6897951"/>
              <a:gd name="connsiteY75" fmla="*/ 12700 h 330200"/>
              <a:gd name="connsiteX76" fmla="*/ 6400800 w 6897951"/>
              <a:gd name="connsiteY76" fmla="*/ 63500 h 330200"/>
              <a:gd name="connsiteX77" fmla="*/ 6426200 w 6897951"/>
              <a:gd name="connsiteY77" fmla="*/ 101600 h 330200"/>
              <a:gd name="connsiteX78" fmla="*/ 6438900 w 6897951"/>
              <a:gd name="connsiteY78" fmla="*/ 177800 h 330200"/>
              <a:gd name="connsiteX79" fmla="*/ 6477000 w 6897951"/>
              <a:gd name="connsiteY79" fmla="*/ 190500 h 330200"/>
              <a:gd name="connsiteX80" fmla="*/ 6565900 w 6897951"/>
              <a:gd name="connsiteY80" fmla="*/ 165100 h 330200"/>
              <a:gd name="connsiteX81" fmla="*/ 6604000 w 6897951"/>
              <a:gd name="connsiteY81" fmla="*/ 139700 h 330200"/>
              <a:gd name="connsiteX82" fmla="*/ 6642100 w 6897951"/>
              <a:gd name="connsiteY82" fmla="*/ 165100 h 330200"/>
              <a:gd name="connsiteX83" fmla="*/ 6680200 w 6897951"/>
              <a:gd name="connsiteY83" fmla="*/ 266700 h 330200"/>
              <a:gd name="connsiteX84" fmla="*/ 6896100 w 6897951"/>
              <a:gd name="connsiteY84" fmla="*/ 254000 h 330200"/>
              <a:gd name="connsiteX85" fmla="*/ 6896100 w 6897951"/>
              <a:gd name="connsiteY85" fmla="*/ 266700 h 330200"/>
              <a:gd name="connsiteX0" fmla="*/ 0 w 6897951"/>
              <a:gd name="connsiteY0" fmla="*/ 177800 h 330200"/>
              <a:gd name="connsiteX1" fmla="*/ 63500 w 6897951"/>
              <a:gd name="connsiteY1" fmla="*/ 165100 h 330200"/>
              <a:gd name="connsiteX2" fmla="*/ 114300 w 6897951"/>
              <a:gd name="connsiteY2" fmla="*/ 139700 h 330200"/>
              <a:gd name="connsiteX3" fmla="*/ 203200 w 6897951"/>
              <a:gd name="connsiteY3" fmla="*/ 114300 h 330200"/>
              <a:gd name="connsiteX4" fmla="*/ 482600 w 6897951"/>
              <a:gd name="connsiteY4" fmla="*/ 88900 h 330200"/>
              <a:gd name="connsiteX5" fmla="*/ 533400 w 6897951"/>
              <a:gd name="connsiteY5" fmla="*/ 101600 h 330200"/>
              <a:gd name="connsiteX6" fmla="*/ 520700 w 6897951"/>
              <a:gd name="connsiteY6" fmla="*/ 241300 h 330200"/>
              <a:gd name="connsiteX7" fmla="*/ 508000 w 6897951"/>
              <a:gd name="connsiteY7" fmla="*/ 279400 h 330200"/>
              <a:gd name="connsiteX8" fmla="*/ 571500 w 6897951"/>
              <a:gd name="connsiteY8" fmla="*/ 266700 h 330200"/>
              <a:gd name="connsiteX9" fmla="*/ 749300 w 6897951"/>
              <a:gd name="connsiteY9" fmla="*/ 215900 h 330200"/>
              <a:gd name="connsiteX10" fmla="*/ 939800 w 6897951"/>
              <a:gd name="connsiteY10" fmla="*/ 177800 h 330200"/>
              <a:gd name="connsiteX11" fmla="*/ 1079500 w 6897951"/>
              <a:gd name="connsiteY11" fmla="*/ 190500 h 330200"/>
              <a:gd name="connsiteX12" fmla="*/ 1104900 w 6897951"/>
              <a:gd name="connsiteY12" fmla="*/ 254000 h 330200"/>
              <a:gd name="connsiteX13" fmla="*/ 1346200 w 6897951"/>
              <a:gd name="connsiteY13" fmla="*/ 228600 h 330200"/>
              <a:gd name="connsiteX14" fmla="*/ 1409700 w 6897951"/>
              <a:gd name="connsiteY14" fmla="*/ 215900 h 330200"/>
              <a:gd name="connsiteX15" fmla="*/ 1473200 w 6897951"/>
              <a:gd name="connsiteY15" fmla="*/ 190500 h 330200"/>
              <a:gd name="connsiteX16" fmla="*/ 1524000 w 6897951"/>
              <a:gd name="connsiteY16" fmla="*/ 203200 h 330200"/>
              <a:gd name="connsiteX17" fmla="*/ 1536700 w 6897951"/>
              <a:gd name="connsiteY17" fmla="*/ 254000 h 330200"/>
              <a:gd name="connsiteX18" fmla="*/ 1574800 w 6897951"/>
              <a:gd name="connsiteY18" fmla="*/ 279400 h 330200"/>
              <a:gd name="connsiteX19" fmla="*/ 1813560 w 6897951"/>
              <a:gd name="connsiteY19" fmla="*/ 152400 h 330200"/>
              <a:gd name="connsiteX20" fmla="*/ 1854200 w 6897951"/>
              <a:gd name="connsiteY20" fmla="*/ 254000 h 330200"/>
              <a:gd name="connsiteX21" fmla="*/ 1892300 w 6897951"/>
              <a:gd name="connsiteY21" fmla="*/ 304800 h 330200"/>
              <a:gd name="connsiteX22" fmla="*/ 1955800 w 6897951"/>
              <a:gd name="connsiteY22" fmla="*/ 330200 h 330200"/>
              <a:gd name="connsiteX23" fmla="*/ 2222500 w 6897951"/>
              <a:gd name="connsiteY23" fmla="*/ 254000 h 330200"/>
              <a:gd name="connsiteX24" fmla="*/ 2349500 w 6897951"/>
              <a:gd name="connsiteY24" fmla="*/ 177800 h 330200"/>
              <a:gd name="connsiteX25" fmla="*/ 2463800 w 6897951"/>
              <a:gd name="connsiteY25" fmla="*/ 127000 h 330200"/>
              <a:gd name="connsiteX26" fmla="*/ 2705100 w 6897951"/>
              <a:gd name="connsiteY26" fmla="*/ 38100 h 330200"/>
              <a:gd name="connsiteX27" fmla="*/ 2717800 w 6897951"/>
              <a:gd name="connsiteY27" fmla="*/ 76200 h 330200"/>
              <a:gd name="connsiteX28" fmla="*/ 3098800 w 6897951"/>
              <a:gd name="connsiteY28" fmla="*/ 127000 h 330200"/>
              <a:gd name="connsiteX29" fmla="*/ 3200400 w 6897951"/>
              <a:gd name="connsiteY29" fmla="*/ 152400 h 330200"/>
              <a:gd name="connsiteX30" fmla="*/ 3213100 w 6897951"/>
              <a:gd name="connsiteY30" fmla="*/ 215900 h 330200"/>
              <a:gd name="connsiteX31" fmla="*/ 3225800 w 6897951"/>
              <a:gd name="connsiteY31" fmla="*/ 254000 h 330200"/>
              <a:gd name="connsiteX32" fmla="*/ 3302000 w 6897951"/>
              <a:gd name="connsiteY32" fmla="*/ 241300 h 330200"/>
              <a:gd name="connsiteX33" fmla="*/ 3340100 w 6897951"/>
              <a:gd name="connsiteY33" fmla="*/ 228600 h 330200"/>
              <a:gd name="connsiteX34" fmla="*/ 3390900 w 6897951"/>
              <a:gd name="connsiteY34" fmla="*/ 215900 h 330200"/>
              <a:gd name="connsiteX35" fmla="*/ 3454400 w 6897951"/>
              <a:gd name="connsiteY35" fmla="*/ 228600 h 330200"/>
              <a:gd name="connsiteX36" fmla="*/ 3517900 w 6897951"/>
              <a:gd name="connsiteY36" fmla="*/ 292100 h 330200"/>
              <a:gd name="connsiteX37" fmla="*/ 3581400 w 6897951"/>
              <a:gd name="connsiteY37" fmla="*/ 266700 h 330200"/>
              <a:gd name="connsiteX38" fmla="*/ 3759200 w 6897951"/>
              <a:gd name="connsiteY38" fmla="*/ 203200 h 330200"/>
              <a:gd name="connsiteX39" fmla="*/ 3848100 w 6897951"/>
              <a:gd name="connsiteY39" fmla="*/ 152400 h 330200"/>
              <a:gd name="connsiteX40" fmla="*/ 3886200 w 6897951"/>
              <a:gd name="connsiteY40" fmla="*/ 127000 h 330200"/>
              <a:gd name="connsiteX41" fmla="*/ 3949700 w 6897951"/>
              <a:gd name="connsiteY41" fmla="*/ 114300 h 330200"/>
              <a:gd name="connsiteX42" fmla="*/ 3987800 w 6897951"/>
              <a:gd name="connsiteY42" fmla="*/ 101600 h 330200"/>
              <a:gd name="connsiteX43" fmla="*/ 4076700 w 6897951"/>
              <a:gd name="connsiteY43" fmla="*/ 127000 h 330200"/>
              <a:gd name="connsiteX44" fmla="*/ 4292600 w 6897951"/>
              <a:gd name="connsiteY44" fmla="*/ 114300 h 330200"/>
              <a:gd name="connsiteX45" fmla="*/ 4356100 w 6897951"/>
              <a:gd name="connsiteY45" fmla="*/ 127000 h 330200"/>
              <a:gd name="connsiteX46" fmla="*/ 4419600 w 6897951"/>
              <a:gd name="connsiteY46" fmla="*/ 254000 h 330200"/>
              <a:gd name="connsiteX47" fmla="*/ 4610100 w 6897951"/>
              <a:gd name="connsiteY47" fmla="*/ 241300 h 330200"/>
              <a:gd name="connsiteX48" fmla="*/ 4813300 w 6897951"/>
              <a:gd name="connsiteY48" fmla="*/ 177800 h 330200"/>
              <a:gd name="connsiteX49" fmla="*/ 4876800 w 6897951"/>
              <a:gd name="connsiteY49" fmla="*/ 165100 h 330200"/>
              <a:gd name="connsiteX50" fmla="*/ 4965700 w 6897951"/>
              <a:gd name="connsiteY50" fmla="*/ 190500 h 330200"/>
              <a:gd name="connsiteX51" fmla="*/ 5003800 w 6897951"/>
              <a:gd name="connsiteY51" fmla="*/ 215900 h 330200"/>
              <a:gd name="connsiteX52" fmla="*/ 5092700 w 6897951"/>
              <a:gd name="connsiteY52" fmla="*/ 190500 h 330200"/>
              <a:gd name="connsiteX53" fmla="*/ 5130800 w 6897951"/>
              <a:gd name="connsiteY53" fmla="*/ 152400 h 330200"/>
              <a:gd name="connsiteX54" fmla="*/ 5181600 w 6897951"/>
              <a:gd name="connsiteY54" fmla="*/ 139700 h 330200"/>
              <a:gd name="connsiteX55" fmla="*/ 5219700 w 6897951"/>
              <a:gd name="connsiteY55" fmla="*/ 114300 h 330200"/>
              <a:gd name="connsiteX56" fmla="*/ 5257800 w 6897951"/>
              <a:gd name="connsiteY56" fmla="*/ 165100 h 330200"/>
              <a:gd name="connsiteX57" fmla="*/ 5283200 w 6897951"/>
              <a:gd name="connsiteY57" fmla="*/ 292100 h 330200"/>
              <a:gd name="connsiteX58" fmla="*/ 5334000 w 6897951"/>
              <a:gd name="connsiteY58" fmla="*/ 254000 h 330200"/>
              <a:gd name="connsiteX59" fmla="*/ 5384800 w 6897951"/>
              <a:gd name="connsiteY59" fmla="*/ 241300 h 330200"/>
              <a:gd name="connsiteX60" fmla="*/ 5499100 w 6897951"/>
              <a:gd name="connsiteY60" fmla="*/ 177800 h 330200"/>
              <a:gd name="connsiteX61" fmla="*/ 5537200 w 6897951"/>
              <a:gd name="connsiteY61" fmla="*/ 165100 h 330200"/>
              <a:gd name="connsiteX62" fmla="*/ 5638800 w 6897951"/>
              <a:gd name="connsiteY62" fmla="*/ 127000 h 330200"/>
              <a:gd name="connsiteX63" fmla="*/ 5651500 w 6897951"/>
              <a:gd name="connsiteY63" fmla="*/ 165100 h 330200"/>
              <a:gd name="connsiteX64" fmla="*/ 5715000 w 6897951"/>
              <a:gd name="connsiteY64" fmla="*/ 177800 h 330200"/>
              <a:gd name="connsiteX65" fmla="*/ 5753100 w 6897951"/>
              <a:gd name="connsiteY65" fmla="*/ 152400 h 330200"/>
              <a:gd name="connsiteX66" fmla="*/ 5803900 w 6897951"/>
              <a:gd name="connsiteY66" fmla="*/ 139700 h 330200"/>
              <a:gd name="connsiteX67" fmla="*/ 5880100 w 6897951"/>
              <a:gd name="connsiteY67" fmla="*/ 88900 h 330200"/>
              <a:gd name="connsiteX68" fmla="*/ 5943600 w 6897951"/>
              <a:gd name="connsiteY68" fmla="*/ 114300 h 330200"/>
              <a:gd name="connsiteX69" fmla="*/ 5969000 w 6897951"/>
              <a:gd name="connsiteY69" fmla="*/ 165100 h 330200"/>
              <a:gd name="connsiteX70" fmla="*/ 5981700 w 6897951"/>
              <a:gd name="connsiteY70" fmla="*/ 203200 h 330200"/>
              <a:gd name="connsiteX71" fmla="*/ 6019800 w 6897951"/>
              <a:gd name="connsiteY71" fmla="*/ 292100 h 330200"/>
              <a:gd name="connsiteX72" fmla="*/ 6096000 w 6897951"/>
              <a:gd name="connsiteY72" fmla="*/ 266700 h 330200"/>
              <a:gd name="connsiteX73" fmla="*/ 6134100 w 6897951"/>
              <a:gd name="connsiteY73" fmla="*/ 203200 h 330200"/>
              <a:gd name="connsiteX74" fmla="*/ 6235700 w 6897951"/>
              <a:gd name="connsiteY74" fmla="*/ 101600 h 330200"/>
              <a:gd name="connsiteX75" fmla="*/ 6350000 w 6897951"/>
              <a:gd name="connsiteY75" fmla="*/ 0 h 330200"/>
              <a:gd name="connsiteX76" fmla="*/ 6388100 w 6897951"/>
              <a:gd name="connsiteY76" fmla="*/ 12700 h 330200"/>
              <a:gd name="connsiteX77" fmla="*/ 6400800 w 6897951"/>
              <a:gd name="connsiteY77" fmla="*/ 63500 h 330200"/>
              <a:gd name="connsiteX78" fmla="*/ 6426200 w 6897951"/>
              <a:gd name="connsiteY78" fmla="*/ 101600 h 330200"/>
              <a:gd name="connsiteX79" fmla="*/ 6438900 w 6897951"/>
              <a:gd name="connsiteY79" fmla="*/ 177800 h 330200"/>
              <a:gd name="connsiteX80" fmla="*/ 6477000 w 6897951"/>
              <a:gd name="connsiteY80" fmla="*/ 190500 h 330200"/>
              <a:gd name="connsiteX81" fmla="*/ 6565900 w 6897951"/>
              <a:gd name="connsiteY81" fmla="*/ 165100 h 330200"/>
              <a:gd name="connsiteX82" fmla="*/ 6604000 w 6897951"/>
              <a:gd name="connsiteY82" fmla="*/ 139700 h 330200"/>
              <a:gd name="connsiteX83" fmla="*/ 6642100 w 6897951"/>
              <a:gd name="connsiteY83" fmla="*/ 165100 h 330200"/>
              <a:gd name="connsiteX84" fmla="*/ 6680200 w 6897951"/>
              <a:gd name="connsiteY84" fmla="*/ 266700 h 330200"/>
              <a:gd name="connsiteX85" fmla="*/ 6896100 w 6897951"/>
              <a:gd name="connsiteY85" fmla="*/ 254000 h 330200"/>
              <a:gd name="connsiteX86" fmla="*/ 6896100 w 6897951"/>
              <a:gd name="connsiteY86" fmla="*/ 266700 h 330200"/>
              <a:gd name="connsiteX0" fmla="*/ 0 w 6897951"/>
              <a:gd name="connsiteY0" fmla="*/ 177800 h 307322"/>
              <a:gd name="connsiteX1" fmla="*/ 63500 w 6897951"/>
              <a:gd name="connsiteY1" fmla="*/ 165100 h 307322"/>
              <a:gd name="connsiteX2" fmla="*/ 114300 w 6897951"/>
              <a:gd name="connsiteY2" fmla="*/ 139700 h 307322"/>
              <a:gd name="connsiteX3" fmla="*/ 203200 w 6897951"/>
              <a:gd name="connsiteY3" fmla="*/ 114300 h 307322"/>
              <a:gd name="connsiteX4" fmla="*/ 482600 w 6897951"/>
              <a:gd name="connsiteY4" fmla="*/ 88900 h 307322"/>
              <a:gd name="connsiteX5" fmla="*/ 533400 w 6897951"/>
              <a:gd name="connsiteY5" fmla="*/ 101600 h 307322"/>
              <a:gd name="connsiteX6" fmla="*/ 520700 w 6897951"/>
              <a:gd name="connsiteY6" fmla="*/ 241300 h 307322"/>
              <a:gd name="connsiteX7" fmla="*/ 508000 w 6897951"/>
              <a:gd name="connsiteY7" fmla="*/ 279400 h 307322"/>
              <a:gd name="connsiteX8" fmla="*/ 571500 w 6897951"/>
              <a:gd name="connsiteY8" fmla="*/ 266700 h 307322"/>
              <a:gd name="connsiteX9" fmla="*/ 749300 w 6897951"/>
              <a:gd name="connsiteY9" fmla="*/ 215900 h 307322"/>
              <a:gd name="connsiteX10" fmla="*/ 939800 w 6897951"/>
              <a:gd name="connsiteY10" fmla="*/ 177800 h 307322"/>
              <a:gd name="connsiteX11" fmla="*/ 1079500 w 6897951"/>
              <a:gd name="connsiteY11" fmla="*/ 190500 h 307322"/>
              <a:gd name="connsiteX12" fmla="*/ 1104900 w 6897951"/>
              <a:gd name="connsiteY12" fmla="*/ 254000 h 307322"/>
              <a:gd name="connsiteX13" fmla="*/ 1346200 w 6897951"/>
              <a:gd name="connsiteY13" fmla="*/ 228600 h 307322"/>
              <a:gd name="connsiteX14" fmla="*/ 1409700 w 6897951"/>
              <a:gd name="connsiteY14" fmla="*/ 215900 h 307322"/>
              <a:gd name="connsiteX15" fmla="*/ 1473200 w 6897951"/>
              <a:gd name="connsiteY15" fmla="*/ 190500 h 307322"/>
              <a:gd name="connsiteX16" fmla="*/ 1524000 w 6897951"/>
              <a:gd name="connsiteY16" fmla="*/ 203200 h 307322"/>
              <a:gd name="connsiteX17" fmla="*/ 1536700 w 6897951"/>
              <a:gd name="connsiteY17" fmla="*/ 254000 h 307322"/>
              <a:gd name="connsiteX18" fmla="*/ 1574800 w 6897951"/>
              <a:gd name="connsiteY18" fmla="*/ 279400 h 307322"/>
              <a:gd name="connsiteX19" fmla="*/ 1813560 w 6897951"/>
              <a:gd name="connsiteY19" fmla="*/ 152400 h 307322"/>
              <a:gd name="connsiteX20" fmla="*/ 1854200 w 6897951"/>
              <a:gd name="connsiteY20" fmla="*/ 254000 h 307322"/>
              <a:gd name="connsiteX21" fmla="*/ 1892300 w 6897951"/>
              <a:gd name="connsiteY21" fmla="*/ 304800 h 307322"/>
              <a:gd name="connsiteX22" fmla="*/ 2032000 w 6897951"/>
              <a:gd name="connsiteY22" fmla="*/ 177800 h 307322"/>
              <a:gd name="connsiteX23" fmla="*/ 2222500 w 6897951"/>
              <a:gd name="connsiteY23" fmla="*/ 254000 h 307322"/>
              <a:gd name="connsiteX24" fmla="*/ 2349500 w 6897951"/>
              <a:gd name="connsiteY24" fmla="*/ 177800 h 307322"/>
              <a:gd name="connsiteX25" fmla="*/ 2463800 w 6897951"/>
              <a:gd name="connsiteY25" fmla="*/ 127000 h 307322"/>
              <a:gd name="connsiteX26" fmla="*/ 2705100 w 6897951"/>
              <a:gd name="connsiteY26" fmla="*/ 38100 h 307322"/>
              <a:gd name="connsiteX27" fmla="*/ 2717800 w 6897951"/>
              <a:gd name="connsiteY27" fmla="*/ 76200 h 307322"/>
              <a:gd name="connsiteX28" fmla="*/ 3098800 w 6897951"/>
              <a:gd name="connsiteY28" fmla="*/ 127000 h 307322"/>
              <a:gd name="connsiteX29" fmla="*/ 3200400 w 6897951"/>
              <a:gd name="connsiteY29" fmla="*/ 152400 h 307322"/>
              <a:gd name="connsiteX30" fmla="*/ 3213100 w 6897951"/>
              <a:gd name="connsiteY30" fmla="*/ 215900 h 307322"/>
              <a:gd name="connsiteX31" fmla="*/ 3225800 w 6897951"/>
              <a:gd name="connsiteY31" fmla="*/ 254000 h 307322"/>
              <a:gd name="connsiteX32" fmla="*/ 3302000 w 6897951"/>
              <a:gd name="connsiteY32" fmla="*/ 241300 h 307322"/>
              <a:gd name="connsiteX33" fmla="*/ 3340100 w 6897951"/>
              <a:gd name="connsiteY33" fmla="*/ 228600 h 307322"/>
              <a:gd name="connsiteX34" fmla="*/ 3390900 w 6897951"/>
              <a:gd name="connsiteY34" fmla="*/ 215900 h 307322"/>
              <a:gd name="connsiteX35" fmla="*/ 3454400 w 6897951"/>
              <a:gd name="connsiteY35" fmla="*/ 228600 h 307322"/>
              <a:gd name="connsiteX36" fmla="*/ 3517900 w 6897951"/>
              <a:gd name="connsiteY36" fmla="*/ 292100 h 307322"/>
              <a:gd name="connsiteX37" fmla="*/ 3581400 w 6897951"/>
              <a:gd name="connsiteY37" fmla="*/ 266700 h 307322"/>
              <a:gd name="connsiteX38" fmla="*/ 3759200 w 6897951"/>
              <a:gd name="connsiteY38" fmla="*/ 203200 h 307322"/>
              <a:gd name="connsiteX39" fmla="*/ 3848100 w 6897951"/>
              <a:gd name="connsiteY39" fmla="*/ 152400 h 307322"/>
              <a:gd name="connsiteX40" fmla="*/ 3886200 w 6897951"/>
              <a:gd name="connsiteY40" fmla="*/ 127000 h 307322"/>
              <a:gd name="connsiteX41" fmla="*/ 3949700 w 6897951"/>
              <a:gd name="connsiteY41" fmla="*/ 114300 h 307322"/>
              <a:gd name="connsiteX42" fmla="*/ 3987800 w 6897951"/>
              <a:gd name="connsiteY42" fmla="*/ 101600 h 307322"/>
              <a:gd name="connsiteX43" fmla="*/ 4076700 w 6897951"/>
              <a:gd name="connsiteY43" fmla="*/ 127000 h 307322"/>
              <a:gd name="connsiteX44" fmla="*/ 4292600 w 6897951"/>
              <a:gd name="connsiteY44" fmla="*/ 114300 h 307322"/>
              <a:gd name="connsiteX45" fmla="*/ 4356100 w 6897951"/>
              <a:gd name="connsiteY45" fmla="*/ 127000 h 307322"/>
              <a:gd name="connsiteX46" fmla="*/ 4419600 w 6897951"/>
              <a:gd name="connsiteY46" fmla="*/ 254000 h 307322"/>
              <a:gd name="connsiteX47" fmla="*/ 4610100 w 6897951"/>
              <a:gd name="connsiteY47" fmla="*/ 241300 h 307322"/>
              <a:gd name="connsiteX48" fmla="*/ 4813300 w 6897951"/>
              <a:gd name="connsiteY48" fmla="*/ 177800 h 307322"/>
              <a:gd name="connsiteX49" fmla="*/ 4876800 w 6897951"/>
              <a:gd name="connsiteY49" fmla="*/ 165100 h 307322"/>
              <a:gd name="connsiteX50" fmla="*/ 4965700 w 6897951"/>
              <a:gd name="connsiteY50" fmla="*/ 190500 h 307322"/>
              <a:gd name="connsiteX51" fmla="*/ 5003800 w 6897951"/>
              <a:gd name="connsiteY51" fmla="*/ 215900 h 307322"/>
              <a:gd name="connsiteX52" fmla="*/ 5092700 w 6897951"/>
              <a:gd name="connsiteY52" fmla="*/ 190500 h 307322"/>
              <a:gd name="connsiteX53" fmla="*/ 5130800 w 6897951"/>
              <a:gd name="connsiteY53" fmla="*/ 152400 h 307322"/>
              <a:gd name="connsiteX54" fmla="*/ 5181600 w 6897951"/>
              <a:gd name="connsiteY54" fmla="*/ 139700 h 307322"/>
              <a:gd name="connsiteX55" fmla="*/ 5219700 w 6897951"/>
              <a:gd name="connsiteY55" fmla="*/ 114300 h 307322"/>
              <a:gd name="connsiteX56" fmla="*/ 5257800 w 6897951"/>
              <a:gd name="connsiteY56" fmla="*/ 165100 h 307322"/>
              <a:gd name="connsiteX57" fmla="*/ 5283200 w 6897951"/>
              <a:gd name="connsiteY57" fmla="*/ 292100 h 307322"/>
              <a:gd name="connsiteX58" fmla="*/ 5334000 w 6897951"/>
              <a:gd name="connsiteY58" fmla="*/ 254000 h 307322"/>
              <a:gd name="connsiteX59" fmla="*/ 5384800 w 6897951"/>
              <a:gd name="connsiteY59" fmla="*/ 241300 h 307322"/>
              <a:gd name="connsiteX60" fmla="*/ 5499100 w 6897951"/>
              <a:gd name="connsiteY60" fmla="*/ 177800 h 307322"/>
              <a:gd name="connsiteX61" fmla="*/ 5537200 w 6897951"/>
              <a:gd name="connsiteY61" fmla="*/ 165100 h 307322"/>
              <a:gd name="connsiteX62" fmla="*/ 5638800 w 6897951"/>
              <a:gd name="connsiteY62" fmla="*/ 127000 h 307322"/>
              <a:gd name="connsiteX63" fmla="*/ 5651500 w 6897951"/>
              <a:gd name="connsiteY63" fmla="*/ 165100 h 307322"/>
              <a:gd name="connsiteX64" fmla="*/ 5715000 w 6897951"/>
              <a:gd name="connsiteY64" fmla="*/ 177800 h 307322"/>
              <a:gd name="connsiteX65" fmla="*/ 5753100 w 6897951"/>
              <a:gd name="connsiteY65" fmla="*/ 152400 h 307322"/>
              <a:gd name="connsiteX66" fmla="*/ 5803900 w 6897951"/>
              <a:gd name="connsiteY66" fmla="*/ 139700 h 307322"/>
              <a:gd name="connsiteX67" fmla="*/ 5880100 w 6897951"/>
              <a:gd name="connsiteY67" fmla="*/ 88900 h 307322"/>
              <a:gd name="connsiteX68" fmla="*/ 5943600 w 6897951"/>
              <a:gd name="connsiteY68" fmla="*/ 114300 h 307322"/>
              <a:gd name="connsiteX69" fmla="*/ 5969000 w 6897951"/>
              <a:gd name="connsiteY69" fmla="*/ 165100 h 307322"/>
              <a:gd name="connsiteX70" fmla="*/ 5981700 w 6897951"/>
              <a:gd name="connsiteY70" fmla="*/ 203200 h 307322"/>
              <a:gd name="connsiteX71" fmla="*/ 6019800 w 6897951"/>
              <a:gd name="connsiteY71" fmla="*/ 292100 h 307322"/>
              <a:gd name="connsiteX72" fmla="*/ 6096000 w 6897951"/>
              <a:gd name="connsiteY72" fmla="*/ 266700 h 307322"/>
              <a:gd name="connsiteX73" fmla="*/ 6134100 w 6897951"/>
              <a:gd name="connsiteY73" fmla="*/ 203200 h 307322"/>
              <a:gd name="connsiteX74" fmla="*/ 6235700 w 6897951"/>
              <a:gd name="connsiteY74" fmla="*/ 101600 h 307322"/>
              <a:gd name="connsiteX75" fmla="*/ 6350000 w 6897951"/>
              <a:gd name="connsiteY75" fmla="*/ 0 h 307322"/>
              <a:gd name="connsiteX76" fmla="*/ 6388100 w 6897951"/>
              <a:gd name="connsiteY76" fmla="*/ 12700 h 307322"/>
              <a:gd name="connsiteX77" fmla="*/ 6400800 w 6897951"/>
              <a:gd name="connsiteY77" fmla="*/ 63500 h 307322"/>
              <a:gd name="connsiteX78" fmla="*/ 6426200 w 6897951"/>
              <a:gd name="connsiteY78" fmla="*/ 101600 h 307322"/>
              <a:gd name="connsiteX79" fmla="*/ 6438900 w 6897951"/>
              <a:gd name="connsiteY79" fmla="*/ 177800 h 307322"/>
              <a:gd name="connsiteX80" fmla="*/ 6477000 w 6897951"/>
              <a:gd name="connsiteY80" fmla="*/ 190500 h 307322"/>
              <a:gd name="connsiteX81" fmla="*/ 6565900 w 6897951"/>
              <a:gd name="connsiteY81" fmla="*/ 165100 h 307322"/>
              <a:gd name="connsiteX82" fmla="*/ 6604000 w 6897951"/>
              <a:gd name="connsiteY82" fmla="*/ 139700 h 307322"/>
              <a:gd name="connsiteX83" fmla="*/ 6642100 w 6897951"/>
              <a:gd name="connsiteY83" fmla="*/ 165100 h 307322"/>
              <a:gd name="connsiteX84" fmla="*/ 6680200 w 6897951"/>
              <a:gd name="connsiteY84" fmla="*/ 266700 h 307322"/>
              <a:gd name="connsiteX85" fmla="*/ 6896100 w 6897951"/>
              <a:gd name="connsiteY85" fmla="*/ 254000 h 307322"/>
              <a:gd name="connsiteX86" fmla="*/ 6896100 w 6897951"/>
              <a:gd name="connsiteY86" fmla="*/ 266700 h 307322"/>
              <a:gd name="connsiteX0" fmla="*/ 0 w 6897951"/>
              <a:gd name="connsiteY0" fmla="*/ 177800 h 307322"/>
              <a:gd name="connsiteX1" fmla="*/ 63500 w 6897951"/>
              <a:gd name="connsiteY1" fmla="*/ 165100 h 307322"/>
              <a:gd name="connsiteX2" fmla="*/ 114300 w 6897951"/>
              <a:gd name="connsiteY2" fmla="*/ 139700 h 307322"/>
              <a:gd name="connsiteX3" fmla="*/ 203200 w 6897951"/>
              <a:gd name="connsiteY3" fmla="*/ 114300 h 307322"/>
              <a:gd name="connsiteX4" fmla="*/ 482600 w 6897951"/>
              <a:gd name="connsiteY4" fmla="*/ 88900 h 307322"/>
              <a:gd name="connsiteX5" fmla="*/ 533400 w 6897951"/>
              <a:gd name="connsiteY5" fmla="*/ 101600 h 307322"/>
              <a:gd name="connsiteX6" fmla="*/ 520700 w 6897951"/>
              <a:gd name="connsiteY6" fmla="*/ 241300 h 307322"/>
              <a:gd name="connsiteX7" fmla="*/ 508000 w 6897951"/>
              <a:gd name="connsiteY7" fmla="*/ 279400 h 307322"/>
              <a:gd name="connsiteX8" fmla="*/ 571500 w 6897951"/>
              <a:gd name="connsiteY8" fmla="*/ 266700 h 307322"/>
              <a:gd name="connsiteX9" fmla="*/ 749300 w 6897951"/>
              <a:gd name="connsiteY9" fmla="*/ 215900 h 307322"/>
              <a:gd name="connsiteX10" fmla="*/ 939800 w 6897951"/>
              <a:gd name="connsiteY10" fmla="*/ 177800 h 307322"/>
              <a:gd name="connsiteX11" fmla="*/ 1079500 w 6897951"/>
              <a:gd name="connsiteY11" fmla="*/ 190500 h 307322"/>
              <a:gd name="connsiteX12" fmla="*/ 1104900 w 6897951"/>
              <a:gd name="connsiteY12" fmla="*/ 254000 h 307322"/>
              <a:gd name="connsiteX13" fmla="*/ 1346200 w 6897951"/>
              <a:gd name="connsiteY13" fmla="*/ 228600 h 307322"/>
              <a:gd name="connsiteX14" fmla="*/ 1409700 w 6897951"/>
              <a:gd name="connsiteY14" fmla="*/ 215900 h 307322"/>
              <a:gd name="connsiteX15" fmla="*/ 1473200 w 6897951"/>
              <a:gd name="connsiteY15" fmla="*/ 190500 h 307322"/>
              <a:gd name="connsiteX16" fmla="*/ 1554480 w 6897951"/>
              <a:gd name="connsiteY16" fmla="*/ 149860 h 307322"/>
              <a:gd name="connsiteX17" fmla="*/ 1536700 w 6897951"/>
              <a:gd name="connsiteY17" fmla="*/ 254000 h 307322"/>
              <a:gd name="connsiteX18" fmla="*/ 1574800 w 6897951"/>
              <a:gd name="connsiteY18" fmla="*/ 279400 h 307322"/>
              <a:gd name="connsiteX19" fmla="*/ 1813560 w 6897951"/>
              <a:gd name="connsiteY19" fmla="*/ 152400 h 307322"/>
              <a:gd name="connsiteX20" fmla="*/ 1854200 w 6897951"/>
              <a:gd name="connsiteY20" fmla="*/ 254000 h 307322"/>
              <a:gd name="connsiteX21" fmla="*/ 1892300 w 6897951"/>
              <a:gd name="connsiteY21" fmla="*/ 304800 h 307322"/>
              <a:gd name="connsiteX22" fmla="*/ 2032000 w 6897951"/>
              <a:gd name="connsiteY22" fmla="*/ 177800 h 307322"/>
              <a:gd name="connsiteX23" fmla="*/ 2222500 w 6897951"/>
              <a:gd name="connsiteY23" fmla="*/ 254000 h 307322"/>
              <a:gd name="connsiteX24" fmla="*/ 2349500 w 6897951"/>
              <a:gd name="connsiteY24" fmla="*/ 177800 h 307322"/>
              <a:gd name="connsiteX25" fmla="*/ 2463800 w 6897951"/>
              <a:gd name="connsiteY25" fmla="*/ 127000 h 307322"/>
              <a:gd name="connsiteX26" fmla="*/ 2705100 w 6897951"/>
              <a:gd name="connsiteY26" fmla="*/ 38100 h 307322"/>
              <a:gd name="connsiteX27" fmla="*/ 2717800 w 6897951"/>
              <a:gd name="connsiteY27" fmla="*/ 76200 h 307322"/>
              <a:gd name="connsiteX28" fmla="*/ 3098800 w 6897951"/>
              <a:gd name="connsiteY28" fmla="*/ 127000 h 307322"/>
              <a:gd name="connsiteX29" fmla="*/ 3200400 w 6897951"/>
              <a:gd name="connsiteY29" fmla="*/ 152400 h 307322"/>
              <a:gd name="connsiteX30" fmla="*/ 3213100 w 6897951"/>
              <a:gd name="connsiteY30" fmla="*/ 215900 h 307322"/>
              <a:gd name="connsiteX31" fmla="*/ 3225800 w 6897951"/>
              <a:gd name="connsiteY31" fmla="*/ 254000 h 307322"/>
              <a:gd name="connsiteX32" fmla="*/ 3302000 w 6897951"/>
              <a:gd name="connsiteY32" fmla="*/ 241300 h 307322"/>
              <a:gd name="connsiteX33" fmla="*/ 3340100 w 6897951"/>
              <a:gd name="connsiteY33" fmla="*/ 228600 h 307322"/>
              <a:gd name="connsiteX34" fmla="*/ 3390900 w 6897951"/>
              <a:gd name="connsiteY34" fmla="*/ 215900 h 307322"/>
              <a:gd name="connsiteX35" fmla="*/ 3454400 w 6897951"/>
              <a:gd name="connsiteY35" fmla="*/ 228600 h 307322"/>
              <a:gd name="connsiteX36" fmla="*/ 3517900 w 6897951"/>
              <a:gd name="connsiteY36" fmla="*/ 292100 h 307322"/>
              <a:gd name="connsiteX37" fmla="*/ 3581400 w 6897951"/>
              <a:gd name="connsiteY37" fmla="*/ 266700 h 307322"/>
              <a:gd name="connsiteX38" fmla="*/ 3759200 w 6897951"/>
              <a:gd name="connsiteY38" fmla="*/ 203200 h 307322"/>
              <a:gd name="connsiteX39" fmla="*/ 3848100 w 6897951"/>
              <a:gd name="connsiteY39" fmla="*/ 152400 h 307322"/>
              <a:gd name="connsiteX40" fmla="*/ 3886200 w 6897951"/>
              <a:gd name="connsiteY40" fmla="*/ 127000 h 307322"/>
              <a:gd name="connsiteX41" fmla="*/ 3949700 w 6897951"/>
              <a:gd name="connsiteY41" fmla="*/ 114300 h 307322"/>
              <a:gd name="connsiteX42" fmla="*/ 3987800 w 6897951"/>
              <a:gd name="connsiteY42" fmla="*/ 101600 h 307322"/>
              <a:gd name="connsiteX43" fmla="*/ 4076700 w 6897951"/>
              <a:gd name="connsiteY43" fmla="*/ 127000 h 307322"/>
              <a:gd name="connsiteX44" fmla="*/ 4292600 w 6897951"/>
              <a:gd name="connsiteY44" fmla="*/ 114300 h 307322"/>
              <a:gd name="connsiteX45" fmla="*/ 4356100 w 6897951"/>
              <a:gd name="connsiteY45" fmla="*/ 127000 h 307322"/>
              <a:gd name="connsiteX46" fmla="*/ 4419600 w 6897951"/>
              <a:gd name="connsiteY46" fmla="*/ 254000 h 307322"/>
              <a:gd name="connsiteX47" fmla="*/ 4610100 w 6897951"/>
              <a:gd name="connsiteY47" fmla="*/ 241300 h 307322"/>
              <a:gd name="connsiteX48" fmla="*/ 4813300 w 6897951"/>
              <a:gd name="connsiteY48" fmla="*/ 177800 h 307322"/>
              <a:gd name="connsiteX49" fmla="*/ 4876800 w 6897951"/>
              <a:gd name="connsiteY49" fmla="*/ 165100 h 307322"/>
              <a:gd name="connsiteX50" fmla="*/ 4965700 w 6897951"/>
              <a:gd name="connsiteY50" fmla="*/ 190500 h 307322"/>
              <a:gd name="connsiteX51" fmla="*/ 5003800 w 6897951"/>
              <a:gd name="connsiteY51" fmla="*/ 215900 h 307322"/>
              <a:gd name="connsiteX52" fmla="*/ 5092700 w 6897951"/>
              <a:gd name="connsiteY52" fmla="*/ 190500 h 307322"/>
              <a:gd name="connsiteX53" fmla="*/ 5130800 w 6897951"/>
              <a:gd name="connsiteY53" fmla="*/ 152400 h 307322"/>
              <a:gd name="connsiteX54" fmla="*/ 5181600 w 6897951"/>
              <a:gd name="connsiteY54" fmla="*/ 139700 h 307322"/>
              <a:gd name="connsiteX55" fmla="*/ 5219700 w 6897951"/>
              <a:gd name="connsiteY55" fmla="*/ 114300 h 307322"/>
              <a:gd name="connsiteX56" fmla="*/ 5257800 w 6897951"/>
              <a:gd name="connsiteY56" fmla="*/ 165100 h 307322"/>
              <a:gd name="connsiteX57" fmla="*/ 5283200 w 6897951"/>
              <a:gd name="connsiteY57" fmla="*/ 292100 h 307322"/>
              <a:gd name="connsiteX58" fmla="*/ 5334000 w 6897951"/>
              <a:gd name="connsiteY58" fmla="*/ 254000 h 307322"/>
              <a:gd name="connsiteX59" fmla="*/ 5384800 w 6897951"/>
              <a:gd name="connsiteY59" fmla="*/ 241300 h 307322"/>
              <a:gd name="connsiteX60" fmla="*/ 5499100 w 6897951"/>
              <a:gd name="connsiteY60" fmla="*/ 177800 h 307322"/>
              <a:gd name="connsiteX61" fmla="*/ 5537200 w 6897951"/>
              <a:gd name="connsiteY61" fmla="*/ 165100 h 307322"/>
              <a:gd name="connsiteX62" fmla="*/ 5638800 w 6897951"/>
              <a:gd name="connsiteY62" fmla="*/ 127000 h 307322"/>
              <a:gd name="connsiteX63" fmla="*/ 5651500 w 6897951"/>
              <a:gd name="connsiteY63" fmla="*/ 165100 h 307322"/>
              <a:gd name="connsiteX64" fmla="*/ 5715000 w 6897951"/>
              <a:gd name="connsiteY64" fmla="*/ 177800 h 307322"/>
              <a:gd name="connsiteX65" fmla="*/ 5753100 w 6897951"/>
              <a:gd name="connsiteY65" fmla="*/ 152400 h 307322"/>
              <a:gd name="connsiteX66" fmla="*/ 5803900 w 6897951"/>
              <a:gd name="connsiteY66" fmla="*/ 139700 h 307322"/>
              <a:gd name="connsiteX67" fmla="*/ 5880100 w 6897951"/>
              <a:gd name="connsiteY67" fmla="*/ 88900 h 307322"/>
              <a:gd name="connsiteX68" fmla="*/ 5943600 w 6897951"/>
              <a:gd name="connsiteY68" fmla="*/ 114300 h 307322"/>
              <a:gd name="connsiteX69" fmla="*/ 5969000 w 6897951"/>
              <a:gd name="connsiteY69" fmla="*/ 165100 h 307322"/>
              <a:gd name="connsiteX70" fmla="*/ 5981700 w 6897951"/>
              <a:gd name="connsiteY70" fmla="*/ 203200 h 307322"/>
              <a:gd name="connsiteX71" fmla="*/ 6019800 w 6897951"/>
              <a:gd name="connsiteY71" fmla="*/ 292100 h 307322"/>
              <a:gd name="connsiteX72" fmla="*/ 6096000 w 6897951"/>
              <a:gd name="connsiteY72" fmla="*/ 266700 h 307322"/>
              <a:gd name="connsiteX73" fmla="*/ 6134100 w 6897951"/>
              <a:gd name="connsiteY73" fmla="*/ 203200 h 307322"/>
              <a:gd name="connsiteX74" fmla="*/ 6235700 w 6897951"/>
              <a:gd name="connsiteY74" fmla="*/ 101600 h 307322"/>
              <a:gd name="connsiteX75" fmla="*/ 6350000 w 6897951"/>
              <a:gd name="connsiteY75" fmla="*/ 0 h 307322"/>
              <a:gd name="connsiteX76" fmla="*/ 6388100 w 6897951"/>
              <a:gd name="connsiteY76" fmla="*/ 12700 h 307322"/>
              <a:gd name="connsiteX77" fmla="*/ 6400800 w 6897951"/>
              <a:gd name="connsiteY77" fmla="*/ 63500 h 307322"/>
              <a:gd name="connsiteX78" fmla="*/ 6426200 w 6897951"/>
              <a:gd name="connsiteY78" fmla="*/ 101600 h 307322"/>
              <a:gd name="connsiteX79" fmla="*/ 6438900 w 6897951"/>
              <a:gd name="connsiteY79" fmla="*/ 177800 h 307322"/>
              <a:gd name="connsiteX80" fmla="*/ 6477000 w 6897951"/>
              <a:gd name="connsiteY80" fmla="*/ 190500 h 307322"/>
              <a:gd name="connsiteX81" fmla="*/ 6565900 w 6897951"/>
              <a:gd name="connsiteY81" fmla="*/ 165100 h 307322"/>
              <a:gd name="connsiteX82" fmla="*/ 6604000 w 6897951"/>
              <a:gd name="connsiteY82" fmla="*/ 139700 h 307322"/>
              <a:gd name="connsiteX83" fmla="*/ 6642100 w 6897951"/>
              <a:gd name="connsiteY83" fmla="*/ 165100 h 307322"/>
              <a:gd name="connsiteX84" fmla="*/ 6680200 w 6897951"/>
              <a:gd name="connsiteY84" fmla="*/ 266700 h 307322"/>
              <a:gd name="connsiteX85" fmla="*/ 6896100 w 6897951"/>
              <a:gd name="connsiteY85" fmla="*/ 254000 h 307322"/>
              <a:gd name="connsiteX86" fmla="*/ 6896100 w 6897951"/>
              <a:gd name="connsiteY86" fmla="*/ 266700 h 307322"/>
              <a:gd name="connsiteX0" fmla="*/ 0 w 6900958"/>
              <a:gd name="connsiteY0" fmla="*/ 177800 h 307322"/>
              <a:gd name="connsiteX1" fmla="*/ 63500 w 6900958"/>
              <a:gd name="connsiteY1" fmla="*/ 165100 h 307322"/>
              <a:gd name="connsiteX2" fmla="*/ 114300 w 6900958"/>
              <a:gd name="connsiteY2" fmla="*/ 139700 h 307322"/>
              <a:gd name="connsiteX3" fmla="*/ 203200 w 6900958"/>
              <a:gd name="connsiteY3" fmla="*/ 114300 h 307322"/>
              <a:gd name="connsiteX4" fmla="*/ 482600 w 6900958"/>
              <a:gd name="connsiteY4" fmla="*/ 88900 h 307322"/>
              <a:gd name="connsiteX5" fmla="*/ 533400 w 6900958"/>
              <a:gd name="connsiteY5" fmla="*/ 101600 h 307322"/>
              <a:gd name="connsiteX6" fmla="*/ 520700 w 6900958"/>
              <a:gd name="connsiteY6" fmla="*/ 241300 h 307322"/>
              <a:gd name="connsiteX7" fmla="*/ 508000 w 6900958"/>
              <a:gd name="connsiteY7" fmla="*/ 279400 h 307322"/>
              <a:gd name="connsiteX8" fmla="*/ 571500 w 6900958"/>
              <a:gd name="connsiteY8" fmla="*/ 266700 h 307322"/>
              <a:gd name="connsiteX9" fmla="*/ 749300 w 6900958"/>
              <a:gd name="connsiteY9" fmla="*/ 215900 h 307322"/>
              <a:gd name="connsiteX10" fmla="*/ 939800 w 6900958"/>
              <a:gd name="connsiteY10" fmla="*/ 177800 h 307322"/>
              <a:gd name="connsiteX11" fmla="*/ 1079500 w 6900958"/>
              <a:gd name="connsiteY11" fmla="*/ 190500 h 307322"/>
              <a:gd name="connsiteX12" fmla="*/ 1104900 w 6900958"/>
              <a:gd name="connsiteY12" fmla="*/ 254000 h 307322"/>
              <a:gd name="connsiteX13" fmla="*/ 1346200 w 6900958"/>
              <a:gd name="connsiteY13" fmla="*/ 228600 h 307322"/>
              <a:gd name="connsiteX14" fmla="*/ 1409700 w 6900958"/>
              <a:gd name="connsiteY14" fmla="*/ 215900 h 307322"/>
              <a:gd name="connsiteX15" fmla="*/ 1473200 w 6900958"/>
              <a:gd name="connsiteY15" fmla="*/ 190500 h 307322"/>
              <a:gd name="connsiteX16" fmla="*/ 1554480 w 6900958"/>
              <a:gd name="connsiteY16" fmla="*/ 149860 h 307322"/>
              <a:gd name="connsiteX17" fmla="*/ 1536700 w 6900958"/>
              <a:gd name="connsiteY17" fmla="*/ 254000 h 307322"/>
              <a:gd name="connsiteX18" fmla="*/ 1574800 w 6900958"/>
              <a:gd name="connsiteY18" fmla="*/ 279400 h 307322"/>
              <a:gd name="connsiteX19" fmla="*/ 1813560 w 6900958"/>
              <a:gd name="connsiteY19" fmla="*/ 152400 h 307322"/>
              <a:gd name="connsiteX20" fmla="*/ 1854200 w 6900958"/>
              <a:gd name="connsiteY20" fmla="*/ 254000 h 307322"/>
              <a:gd name="connsiteX21" fmla="*/ 1892300 w 6900958"/>
              <a:gd name="connsiteY21" fmla="*/ 304800 h 307322"/>
              <a:gd name="connsiteX22" fmla="*/ 2032000 w 6900958"/>
              <a:gd name="connsiteY22" fmla="*/ 177800 h 307322"/>
              <a:gd name="connsiteX23" fmla="*/ 2222500 w 6900958"/>
              <a:gd name="connsiteY23" fmla="*/ 254000 h 307322"/>
              <a:gd name="connsiteX24" fmla="*/ 2349500 w 6900958"/>
              <a:gd name="connsiteY24" fmla="*/ 177800 h 307322"/>
              <a:gd name="connsiteX25" fmla="*/ 2463800 w 6900958"/>
              <a:gd name="connsiteY25" fmla="*/ 127000 h 307322"/>
              <a:gd name="connsiteX26" fmla="*/ 2705100 w 6900958"/>
              <a:gd name="connsiteY26" fmla="*/ 38100 h 307322"/>
              <a:gd name="connsiteX27" fmla="*/ 2717800 w 6900958"/>
              <a:gd name="connsiteY27" fmla="*/ 76200 h 307322"/>
              <a:gd name="connsiteX28" fmla="*/ 3098800 w 6900958"/>
              <a:gd name="connsiteY28" fmla="*/ 127000 h 307322"/>
              <a:gd name="connsiteX29" fmla="*/ 3200400 w 6900958"/>
              <a:gd name="connsiteY29" fmla="*/ 152400 h 307322"/>
              <a:gd name="connsiteX30" fmla="*/ 3213100 w 6900958"/>
              <a:gd name="connsiteY30" fmla="*/ 215900 h 307322"/>
              <a:gd name="connsiteX31" fmla="*/ 3225800 w 6900958"/>
              <a:gd name="connsiteY31" fmla="*/ 254000 h 307322"/>
              <a:gd name="connsiteX32" fmla="*/ 3302000 w 6900958"/>
              <a:gd name="connsiteY32" fmla="*/ 241300 h 307322"/>
              <a:gd name="connsiteX33" fmla="*/ 3340100 w 6900958"/>
              <a:gd name="connsiteY33" fmla="*/ 228600 h 307322"/>
              <a:gd name="connsiteX34" fmla="*/ 3390900 w 6900958"/>
              <a:gd name="connsiteY34" fmla="*/ 215900 h 307322"/>
              <a:gd name="connsiteX35" fmla="*/ 3454400 w 6900958"/>
              <a:gd name="connsiteY35" fmla="*/ 228600 h 307322"/>
              <a:gd name="connsiteX36" fmla="*/ 3517900 w 6900958"/>
              <a:gd name="connsiteY36" fmla="*/ 292100 h 307322"/>
              <a:gd name="connsiteX37" fmla="*/ 3581400 w 6900958"/>
              <a:gd name="connsiteY37" fmla="*/ 266700 h 307322"/>
              <a:gd name="connsiteX38" fmla="*/ 3759200 w 6900958"/>
              <a:gd name="connsiteY38" fmla="*/ 203200 h 307322"/>
              <a:gd name="connsiteX39" fmla="*/ 3848100 w 6900958"/>
              <a:gd name="connsiteY39" fmla="*/ 152400 h 307322"/>
              <a:gd name="connsiteX40" fmla="*/ 3886200 w 6900958"/>
              <a:gd name="connsiteY40" fmla="*/ 127000 h 307322"/>
              <a:gd name="connsiteX41" fmla="*/ 3949700 w 6900958"/>
              <a:gd name="connsiteY41" fmla="*/ 114300 h 307322"/>
              <a:gd name="connsiteX42" fmla="*/ 3987800 w 6900958"/>
              <a:gd name="connsiteY42" fmla="*/ 101600 h 307322"/>
              <a:gd name="connsiteX43" fmla="*/ 4076700 w 6900958"/>
              <a:gd name="connsiteY43" fmla="*/ 127000 h 307322"/>
              <a:gd name="connsiteX44" fmla="*/ 4292600 w 6900958"/>
              <a:gd name="connsiteY44" fmla="*/ 114300 h 307322"/>
              <a:gd name="connsiteX45" fmla="*/ 4356100 w 6900958"/>
              <a:gd name="connsiteY45" fmla="*/ 127000 h 307322"/>
              <a:gd name="connsiteX46" fmla="*/ 4419600 w 6900958"/>
              <a:gd name="connsiteY46" fmla="*/ 254000 h 307322"/>
              <a:gd name="connsiteX47" fmla="*/ 4610100 w 6900958"/>
              <a:gd name="connsiteY47" fmla="*/ 241300 h 307322"/>
              <a:gd name="connsiteX48" fmla="*/ 4813300 w 6900958"/>
              <a:gd name="connsiteY48" fmla="*/ 177800 h 307322"/>
              <a:gd name="connsiteX49" fmla="*/ 4876800 w 6900958"/>
              <a:gd name="connsiteY49" fmla="*/ 165100 h 307322"/>
              <a:gd name="connsiteX50" fmla="*/ 4965700 w 6900958"/>
              <a:gd name="connsiteY50" fmla="*/ 190500 h 307322"/>
              <a:gd name="connsiteX51" fmla="*/ 5003800 w 6900958"/>
              <a:gd name="connsiteY51" fmla="*/ 215900 h 307322"/>
              <a:gd name="connsiteX52" fmla="*/ 5092700 w 6900958"/>
              <a:gd name="connsiteY52" fmla="*/ 190500 h 307322"/>
              <a:gd name="connsiteX53" fmla="*/ 5130800 w 6900958"/>
              <a:gd name="connsiteY53" fmla="*/ 152400 h 307322"/>
              <a:gd name="connsiteX54" fmla="*/ 5181600 w 6900958"/>
              <a:gd name="connsiteY54" fmla="*/ 139700 h 307322"/>
              <a:gd name="connsiteX55" fmla="*/ 5219700 w 6900958"/>
              <a:gd name="connsiteY55" fmla="*/ 114300 h 307322"/>
              <a:gd name="connsiteX56" fmla="*/ 5257800 w 6900958"/>
              <a:gd name="connsiteY56" fmla="*/ 165100 h 307322"/>
              <a:gd name="connsiteX57" fmla="*/ 5283200 w 6900958"/>
              <a:gd name="connsiteY57" fmla="*/ 292100 h 307322"/>
              <a:gd name="connsiteX58" fmla="*/ 5334000 w 6900958"/>
              <a:gd name="connsiteY58" fmla="*/ 254000 h 307322"/>
              <a:gd name="connsiteX59" fmla="*/ 5384800 w 6900958"/>
              <a:gd name="connsiteY59" fmla="*/ 241300 h 307322"/>
              <a:gd name="connsiteX60" fmla="*/ 5499100 w 6900958"/>
              <a:gd name="connsiteY60" fmla="*/ 177800 h 307322"/>
              <a:gd name="connsiteX61" fmla="*/ 5537200 w 6900958"/>
              <a:gd name="connsiteY61" fmla="*/ 165100 h 307322"/>
              <a:gd name="connsiteX62" fmla="*/ 5638800 w 6900958"/>
              <a:gd name="connsiteY62" fmla="*/ 127000 h 307322"/>
              <a:gd name="connsiteX63" fmla="*/ 5651500 w 6900958"/>
              <a:gd name="connsiteY63" fmla="*/ 165100 h 307322"/>
              <a:gd name="connsiteX64" fmla="*/ 5715000 w 6900958"/>
              <a:gd name="connsiteY64" fmla="*/ 177800 h 307322"/>
              <a:gd name="connsiteX65" fmla="*/ 5753100 w 6900958"/>
              <a:gd name="connsiteY65" fmla="*/ 152400 h 307322"/>
              <a:gd name="connsiteX66" fmla="*/ 5803900 w 6900958"/>
              <a:gd name="connsiteY66" fmla="*/ 139700 h 307322"/>
              <a:gd name="connsiteX67" fmla="*/ 5880100 w 6900958"/>
              <a:gd name="connsiteY67" fmla="*/ 88900 h 307322"/>
              <a:gd name="connsiteX68" fmla="*/ 5943600 w 6900958"/>
              <a:gd name="connsiteY68" fmla="*/ 114300 h 307322"/>
              <a:gd name="connsiteX69" fmla="*/ 5969000 w 6900958"/>
              <a:gd name="connsiteY69" fmla="*/ 165100 h 307322"/>
              <a:gd name="connsiteX70" fmla="*/ 5981700 w 6900958"/>
              <a:gd name="connsiteY70" fmla="*/ 203200 h 307322"/>
              <a:gd name="connsiteX71" fmla="*/ 6019800 w 6900958"/>
              <a:gd name="connsiteY71" fmla="*/ 292100 h 307322"/>
              <a:gd name="connsiteX72" fmla="*/ 6096000 w 6900958"/>
              <a:gd name="connsiteY72" fmla="*/ 266700 h 307322"/>
              <a:gd name="connsiteX73" fmla="*/ 6134100 w 6900958"/>
              <a:gd name="connsiteY73" fmla="*/ 203200 h 307322"/>
              <a:gd name="connsiteX74" fmla="*/ 6235700 w 6900958"/>
              <a:gd name="connsiteY74" fmla="*/ 101600 h 307322"/>
              <a:gd name="connsiteX75" fmla="*/ 6350000 w 6900958"/>
              <a:gd name="connsiteY75" fmla="*/ 0 h 307322"/>
              <a:gd name="connsiteX76" fmla="*/ 6388100 w 6900958"/>
              <a:gd name="connsiteY76" fmla="*/ 12700 h 307322"/>
              <a:gd name="connsiteX77" fmla="*/ 6400800 w 6900958"/>
              <a:gd name="connsiteY77" fmla="*/ 63500 h 307322"/>
              <a:gd name="connsiteX78" fmla="*/ 6426200 w 6900958"/>
              <a:gd name="connsiteY78" fmla="*/ 101600 h 307322"/>
              <a:gd name="connsiteX79" fmla="*/ 6438900 w 6900958"/>
              <a:gd name="connsiteY79" fmla="*/ 177800 h 307322"/>
              <a:gd name="connsiteX80" fmla="*/ 6477000 w 6900958"/>
              <a:gd name="connsiteY80" fmla="*/ 190500 h 307322"/>
              <a:gd name="connsiteX81" fmla="*/ 6565900 w 6900958"/>
              <a:gd name="connsiteY81" fmla="*/ 165100 h 307322"/>
              <a:gd name="connsiteX82" fmla="*/ 6604000 w 6900958"/>
              <a:gd name="connsiteY82" fmla="*/ 139700 h 307322"/>
              <a:gd name="connsiteX83" fmla="*/ 6642100 w 6900958"/>
              <a:gd name="connsiteY83" fmla="*/ 165100 h 307322"/>
              <a:gd name="connsiteX84" fmla="*/ 6680200 w 6900958"/>
              <a:gd name="connsiteY84" fmla="*/ 266700 h 307322"/>
              <a:gd name="connsiteX85" fmla="*/ 6896100 w 6900958"/>
              <a:gd name="connsiteY85" fmla="*/ 254000 h 307322"/>
              <a:gd name="connsiteX86" fmla="*/ 6835743 w 6900958"/>
              <a:gd name="connsiteY86" fmla="*/ 121920 h 307322"/>
              <a:gd name="connsiteX0" fmla="*/ 0 w 6835743"/>
              <a:gd name="connsiteY0" fmla="*/ 177800 h 307322"/>
              <a:gd name="connsiteX1" fmla="*/ 63500 w 6835743"/>
              <a:gd name="connsiteY1" fmla="*/ 165100 h 307322"/>
              <a:gd name="connsiteX2" fmla="*/ 114300 w 6835743"/>
              <a:gd name="connsiteY2" fmla="*/ 139700 h 307322"/>
              <a:gd name="connsiteX3" fmla="*/ 203200 w 6835743"/>
              <a:gd name="connsiteY3" fmla="*/ 114300 h 307322"/>
              <a:gd name="connsiteX4" fmla="*/ 482600 w 6835743"/>
              <a:gd name="connsiteY4" fmla="*/ 88900 h 307322"/>
              <a:gd name="connsiteX5" fmla="*/ 533400 w 6835743"/>
              <a:gd name="connsiteY5" fmla="*/ 101600 h 307322"/>
              <a:gd name="connsiteX6" fmla="*/ 520700 w 6835743"/>
              <a:gd name="connsiteY6" fmla="*/ 241300 h 307322"/>
              <a:gd name="connsiteX7" fmla="*/ 508000 w 6835743"/>
              <a:gd name="connsiteY7" fmla="*/ 279400 h 307322"/>
              <a:gd name="connsiteX8" fmla="*/ 571500 w 6835743"/>
              <a:gd name="connsiteY8" fmla="*/ 266700 h 307322"/>
              <a:gd name="connsiteX9" fmla="*/ 749300 w 6835743"/>
              <a:gd name="connsiteY9" fmla="*/ 215900 h 307322"/>
              <a:gd name="connsiteX10" fmla="*/ 939800 w 6835743"/>
              <a:gd name="connsiteY10" fmla="*/ 177800 h 307322"/>
              <a:gd name="connsiteX11" fmla="*/ 1079500 w 6835743"/>
              <a:gd name="connsiteY11" fmla="*/ 190500 h 307322"/>
              <a:gd name="connsiteX12" fmla="*/ 1104900 w 6835743"/>
              <a:gd name="connsiteY12" fmla="*/ 254000 h 307322"/>
              <a:gd name="connsiteX13" fmla="*/ 1346200 w 6835743"/>
              <a:gd name="connsiteY13" fmla="*/ 228600 h 307322"/>
              <a:gd name="connsiteX14" fmla="*/ 1409700 w 6835743"/>
              <a:gd name="connsiteY14" fmla="*/ 215900 h 307322"/>
              <a:gd name="connsiteX15" fmla="*/ 1473200 w 6835743"/>
              <a:gd name="connsiteY15" fmla="*/ 190500 h 307322"/>
              <a:gd name="connsiteX16" fmla="*/ 1554480 w 6835743"/>
              <a:gd name="connsiteY16" fmla="*/ 149860 h 307322"/>
              <a:gd name="connsiteX17" fmla="*/ 1536700 w 6835743"/>
              <a:gd name="connsiteY17" fmla="*/ 254000 h 307322"/>
              <a:gd name="connsiteX18" fmla="*/ 1574800 w 6835743"/>
              <a:gd name="connsiteY18" fmla="*/ 279400 h 307322"/>
              <a:gd name="connsiteX19" fmla="*/ 1813560 w 6835743"/>
              <a:gd name="connsiteY19" fmla="*/ 152400 h 307322"/>
              <a:gd name="connsiteX20" fmla="*/ 1854200 w 6835743"/>
              <a:gd name="connsiteY20" fmla="*/ 254000 h 307322"/>
              <a:gd name="connsiteX21" fmla="*/ 1892300 w 6835743"/>
              <a:gd name="connsiteY21" fmla="*/ 304800 h 307322"/>
              <a:gd name="connsiteX22" fmla="*/ 2032000 w 6835743"/>
              <a:gd name="connsiteY22" fmla="*/ 177800 h 307322"/>
              <a:gd name="connsiteX23" fmla="*/ 2222500 w 6835743"/>
              <a:gd name="connsiteY23" fmla="*/ 254000 h 307322"/>
              <a:gd name="connsiteX24" fmla="*/ 2349500 w 6835743"/>
              <a:gd name="connsiteY24" fmla="*/ 177800 h 307322"/>
              <a:gd name="connsiteX25" fmla="*/ 2463800 w 6835743"/>
              <a:gd name="connsiteY25" fmla="*/ 127000 h 307322"/>
              <a:gd name="connsiteX26" fmla="*/ 2705100 w 6835743"/>
              <a:gd name="connsiteY26" fmla="*/ 38100 h 307322"/>
              <a:gd name="connsiteX27" fmla="*/ 2717800 w 6835743"/>
              <a:gd name="connsiteY27" fmla="*/ 76200 h 307322"/>
              <a:gd name="connsiteX28" fmla="*/ 3098800 w 6835743"/>
              <a:gd name="connsiteY28" fmla="*/ 127000 h 307322"/>
              <a:gd name="connsiteX29" fmla="*/ 3200400 w 6835743"/>
              <a:gd name="connsiteY29" fmla="*/ 152400 h 307322"/>
              <a:gd name="connsiteX30" fmla="*/ 3213100 w 6835743"/>
              <a:gd name="connsiteY30" fmla="*/ 215900 h 307322"/>
              <a:gd name="connsiteX31" fmla="*/ 3225800 w 6835743"/>
              <a:gd name="connsiteY31" fmla="*/ 254000 h 307322"/>
              <a:gd name="connsiteX32" fmla="*/ 3302000 w 6835743"/>
              <a:gd name="connsiteY32" fmla="*/ 241300 h 307322"/>
              <a:gd name="connsiteX33" fmla="*/ 3340100 w 6835743"/>
              <a:gd name="connsiteY33" fmla="*/ 228600 h 307322"/>
              <a:gd name="connsiteX34" fmla="*/ 3390900 w 6835743"/>
              <a:gd name="connsiteY34" fmla="*/ 215900 h 307322"/>
              <a:gd name="connsiteX35" fmla="*/ 3454400 w 6835743"/>
              <a:gd name="connsiteY35" fmla="*/ 228600 h 307322"/>
              <a:gd name="connsiteX36" fmla="*/ 3517900 w 6835743"/>
              <a:gd name="connsiteY36" fmla="*/ 292100 h 307322"/>
              <a:gd name="connsiteX37" fmla="*/ 3581400 w 6835743"/>
              <a:gd name="connsiteY37" fmla="*/ 266700 h 307322"/>
              <a:gd name="connsiteX38" fmla="*/ 3759200 w 6835743"/>
              <a:gd name="connsiteY38" fmla="*/ 203200 h 307322"/>
              <a:gd name="connsiteX39" fmla="*/ 3848100 w 6835743"/>
              <a:gd name="connsiteY39" fmla="*/ 152400 h 307322"/>
              <a:gd name="connsiteX40" fmla="*/ 3886200 w 6835743"/>
              <a:gd name="connsiteY40" fmla="*/ 127000 h 307322"/>
              <a:gd name="connsiteX41" fmla="*/ 3949700 w 6835743"/>
              <a:gd name="connsiteY41" fmla="*/ 114300 h 307322"/>
              <a:gd name="connsiteX42" fmla="*/ 3987800 w 6835743"/>
              <a:gd name="connsiteY42" fmla="*/ 101600 h 307322"/>
              <a:gd name="connsiteX43" fmla="*/ 4076700 w 6835743"/>
              <a:gd name="connsiteY43" fmla="*/ 127000 h 307322"/>
              <a:gd name="connsiteX44" fmla="*/ 4292600 w 6835743"/>
              <a:gd name="connsiteY44" fmla="*/ 114300 h 307322"/>
              <a:gd name="connsiteX45" fmla="*/ 4356100 w 6835743"/>
              <a:gd name="connsiteY45" fmla="*/ 127000 h 307322"/>
              <a:gd name="connsiteX46" fmla="*/ 4419600 w 6835743"/>
              <a:gd name="connsiteY46" fmla="*/ 254000 h 307322"/>
              <a:gd name="connsiteX47" fmla="*/ 4610100 w 6835743"/>
              <a:gd name="connsiteY47" fmla="*/ 241300 h 307322"/>
              <a:gd name="connsiteX48" fmla="*/ 4813300 w 6835743"/>
              <a:gd name="connsiteY48" fmla="*/ 177800 h 307322"/>
              <a:gd name="connsiteX49" fmla="*/ 4876800 w 6835743"/>
              <a:gd name="connsiteY49" fmla="*/ 165100 h 307322"/>
              <a:gd name="connsiteX50" fmla="*/ 4965700 w 6835743"/>
              <a:gd name="connsiteY50" fmla="*/ 190500 h 307322"/>
              <a:gd name="connsiteX51" fmla="*/ 5003800 w 6835743"/>
              <a:gd name="connsiteY51" fmla="*/ 215900 h 307322"/>
              <a:gd name="connsiteX52" fmla="*/ 5092700 w 6835743"/>
              <a:gd name="connsiteY52" fmla="*/ 190500 h 307322"/>
              <a:gd name="connsiteX53" fmla="*/ 5130800 w 6835743"/>
              <a:gd name="connsiteY53" fmla="*/ 152400 h 307322"/>
              <a:gd name="connsiteX54" fmla="*/ 5181600 w 6835743"/>
              <a:gd name="connsiteY54" fmla="*/ 139700 h 307322"/>
              <a:gd name="connsiteX55" fmla="*/ 5219700 w 6835743"/>
              <a:gd name="connsiteY55" fmla="*/ 114300 h 307322"/>
              <a:gd name="connsiteX56" fmla="*/ 5257800 w 6835743"/>
              <a:gd name="connsiteY56" fmla="*/ 165100 h 307322"/>
              <a:gd name="connsiteX57" fmla="*/ 5283200 w 6835743"/>
              <a:gd name="connsiteY57" fmla="*/ 292100 h 307322"/>
              <a:gd name="connsiteX58" fmla="*/ 5334000 w 6835743"/>
              <a:gd name="connsiteY58" fmla="*/ 254000 h 307322"/>
              <a:gd name="connsiteX59" fmla="*/ 5384800 w 6835743"/>
              <a:gd name="connsiteY59" fmla="*/ 241300 h 307322"/>
              <a:gd name="connsiteX60" fmla="*/ 5499100 w 6835743"/>
              <a:gd name="connsiteY60" fmla="*/ 177800 h 307322"/>
              <a:gd name="connsiteX61" fmla="*/ 5537200 w 6835743"/>
              <a:gd name="connsiteY61" fmla="*/ 165100 h 307322"/>
              <a:gd name="connsiteX62" fmla="*/ 5638800 w 6835743"/>
              <a:gd name="connsiteY62" fmla="*/ 127000 h 307322"/>
              <a:gd name="connsiteX63" fmla="*/ 5651500 w 6835743"/>
              <a:gd name="connsiteY63" fmla="*/ 165100 h 307322"/>
              <a:gd name="connsiteX64" fmla="*/ 5715000 w 6835743"/>
              <a:gd name="connsiteY64" fmla="*/ 177800 h 307322"/>
              <a:gd name="connsiteX65" fmla="*/ 5753100 w 6835743"/>
              <a:gd name="connsiteY65" fmla="*/ 152400 h 307322"/>
              <a:gd name="connsiteX66" fmla="*/ 5803900 w 6835743"/>
              <a:gd name="connsiteY66" fmla="*/ 139700 h 307322"/>
              <a:gd name="connsiteX67" fmla="*/ 5880100 w 6835743"/>
              <a:gd name="connsiteY67" fmla="*/ 88900 h 307322"/>
              <a:gd name="connsiteX68" fmla="*/ 5943600 w 6835743"/>
              <a:gd name="connsiteY68" fmla="*/ 114300 h 307322"/>
              <a:gd name="connsiteX69" fmla="*/ 5969000 w 6835743"/>
              <a:gd name="connsiteY69" fmla="*/ 165100 h 307322"/>
              <a:gd name="connsiteX70" fmla="*/ 5981700 w 6835743"/>
              <a:gd name="connsiteY70" fmla="*/ 203200 h 307322"/>
              <a:gd name="connsiteX71" fmla="*/ 6019800 w 6835743"/>
              <a:gd name="connsiteY71" fmla="*/ 292100 h 307322"/>
              <a:gd name="connsiteX72" fmla="*/ 6096000 w 6835743"/>
              <a:gd name="connsiteY72" fmla="*/ 266700 h 307322"/>
              <a:gd name="connsiteX73" fmla="*/ 6134100 w 6835743"/>
              <a:gd name="connsiteY73" fmla="*/ 203200 h 307322"/>
              <a:gd name="connsiteX74" fmla="*/ 6235700 w 6835743"/>
              <a:gd name="connsiteY74" fmla="*/ 101600 h 307322"/>
              <a:gd name="connsiteX75" fmla="*/ 6350000 w 6835743"/>
              <a:gd name="connsiteY75" fmla="*/ 0 h 307322"/>
              <a:gd name="connsiteX76" fmla="*/ 6388100 w 6835743"/>
              <a:gd name="connsiteY76" fmla="*/ 12700 h 307322"/>
              <a:gd name="connsiteX77" fmla="*/ 6400800 w 6835743"/>
              <a:gd name="connsiteY77" fmla="*/ 63500 h 307322"/>
              <a:gd name="connsiteX78" fmla="*/ 6426200 w 6835743"/>
              <a:gd name="connsiteY78" fmla="*/ 101600 h 307322"/>
              <a:gd name="connsiteX79" fmla="*/ 6438900 w 6835743"/>
              <a:gd name="connsiteY79" fmla="*/ 177800 h 307322"/>
              <a:gd name="connsiteX80" fmla="*/ 6477000 w 6835743"/>
              <a:gd name="connsiteY80" fmla="*/ 190500 h 307322"/>
              <a:gd name="connsiteX81" fmla="*/ 6565900 w 6835743"/>
              <a:gd name="connsiteY81" fmla="*/ 165100 h 307322"/>
              <a:gd name="connsiteX82" fmla="*/ 6604000 w 6835743"/>
              <a:gd name="connsiteY82" fmla="*/ 139700 h 307322"/>
              <a:gd name="connsiteX83" fmla="*/ 6642100 w 6835743"/>
              <a:gd name="connsiteY83" fmla="*/ 165100 h 307322"/>
              <a:gd name="connsiteX84" fmla="*/ 6680200 w 6835743"/>
              <a:gd name="connsiteY84" fmla="*/ 266700 h 307322"/>
              <a:gd name="connsiteX85" fmla="*/ 6809876 w 6835743"/>
              <a:gd name="connsiteY85" fmla="*/ 200660 h 307322"/>
              <a:gd name="connsiteX86" fmla="*/ 6835743 w 6835743"/>
              <a:gd name="connsiteY86" fmla="*/ 121920 h 30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6835743" h="307322">
                <a:moveTo>
                  <a:pt x="0" y="177800"/>
                </a:moveTo>
                <a:cubicBezTo>
                  <a:pt x="21167" y="173567"/>
                  <a:pt x="43022" y="171926"/>
                  <a:pt x="63500" y="165100"/>
                </a:cubicBezTo>
                <a:cubicBezTo>
                  <a:pt x="81461" y="159113"/>
                  <a:pt x="96899" y="147158"/>
                  <a:pt x="114300" y="139700"/>
                </a:cubicBezTo>
                <a:cubicBezTo>
                  <a:pt x="132393" y="131946"/>
                  <a:pt x="187088" y="116602"/>
                  <a:pt x="203200" y="114300"/>
                </a:cubicBezTo>
                <a:cubicBezTo>
                  <a:pt x="252962" y="107191"/>
                  <a:pt x="441123" y="92356"/>
                  <a:pt x="482600" y="88900"/>
                </a:cubicBezTo>
                <a:cubicBezTo>
                  <a:pt x="499533" y="93133"/>
                  <a:pt x="529167" y="84667"/>
                  <a:pt x="533400" y="101600"/>
                </a:cubicBezTo>
                <a:cubicBezTo>
                  <a:pt x="544741" y="146963"/>
                  <a:pt x="527313" y="195011"/>
                  <a:pt x="520700" y="241300"/>
                </a:cubicBezTo>
                <a:cubicBezTo>
                  <a:pt x="518807" y="254552"/>
                  <a:pt x="496026" y="273413"/>
                  <a:pt x="508000" y="279400"/>
                </a:cubicBezTo>
                <a:cubicBezTo>
                  <a:pt x="527307" y="289053"/>
                  <a:pt x="550333" y="270933"/>
                  <a:pt x="571500" y="266700"/>
                </a:cubicBezTo>
                <a:cubicBezTo>
                  <a:pt x="647166" y="191034"/>
                  <a:pt x="579992" y="241947"/>
                  <a:pt x="749300" y="215900"/>
                </a:cubicBezTo>
                <a:cubicBezTo>
                  <a:pt x="813305" y="206053"/>
                  <a:pt x="876300" y="190500"/>
                  <a:pt x="939800" y="177800"/>
                </a:cubicBezTo>
                <a:cubicBezTo>
                  <a:pt x="986367" y="182033"/>
                  <a:pt x="1037045" y="170905"/>
                  <a:pt x="1079500" y="190500"/>
                </a:cubicBezTo>
                <a:cubicBezTo>
                  <a:pt x="1100199" y="200053"/>
                  <a:pt x="1082332" y="250776"/>
                  <a:pt x="1104900" y="254000"/>
                </a:cubicBezTo>
                <a:cubicBezTo>
                  <a:pt x="1184965" y="265438"/>
                  <a:pt x="1265947" y="238632"/>
                  <a:pt x="1346200" y="228600"/>
                </a:cubicBezTo>
                <a:cubicBezTo>
                  <a:pt x="1367619" y="225923"/>
                  <a:pt x="1389025" y="222103"/>
                  <a:pt x="1409700" y="215900"/>
                </a:cubicBezTo>
                <a:cubicBezTo>
                  <a:pt x="1431536" y="209349"/>
                  <a:pt x="1452033" y="198967"/>
                  <a:pt x="1473200" y="190500"/>
                </a:cubicBezTo>
                <a:cubicBezTo>
                  <a:pt x="1490133" y="194733"/>
                  <a:pt x="1542138" y="137518"/>
                  <a:pt x="1554480" y="149860"/>
                </a:cubicBezTo>
                <a:cubicBezTo>
                  <a:pt x="1566822" y="162202"/>
                  <a:pt x="1533313" y="232410"/>
                  <a:pt x="1536700" y="254000"/>
                </a:cubicBezTo>
                <a:cubicBezTo>
                  <a:pt x="1540087" y="275590"/>
                  <a:pt x="1562100" y="270933"/>
                  <a:pt x="1574800" y="279400"/>
                </a:cubicBezTo>
                <a:cubicBezTo>
                  <a:pt x="1614593" y="276437"/>
                  <a:pt x="1766993" y="156633"/>
                  <a:pt x="1813560" y="152400"/>
                </a:cubicBezTo>
                <a:cubicBezTo>
                  <a:pt x="1860127" y="148167"/>
                  <a:pt x="1841077" y="228600"/>
                  <a:pt x="1854200" y="254000"/>
                </a:cubicBezTo>
                <a:cubicBezTo>
                  <a:pt x="1867323" y="279400"/>
                  <a:pt x="1862667" y="317500"/>
                  <a:pt x="1892300" y="304800"/>
                </a:cubicBezTo>
                <a:cubicBezTo>
                  <a:pt x="1921933" y="292100"/>
                  <a:pt x="2010833" y="169333"/>
                  <a:pt x="2032000" y="177800"/>
                </a:cubicBezTo>
                <a:cubicBezTo>
                  <a:pt x="2160788" y="154384"/>
                  <a:pt x="2169583" y="254000"/>
                  <a:pt x="2222500" y="254000"/>
                </a:cubicBezTo>
                <a:cubicBezTo>
                  <a:pt x="2275417" y="254000"/>
                  <a:pt x="2305813" y="200793"/>
                  <a:pt x="2349500" y="177800"/>
                </a:cubicBezTo>
                <a:cubicBezTo>
                  <a:pt x="2386395" y="158381"/>
                  <a:pt x="2425089" y="142485"/>
                  <a:pt x="2463800" y="127000"/>
                </a:cubicBezTo>
                <a:cubicBezTo>
                  <a:pt x="2598634" y="73066"/>
                  <a:pt x="2613344" y="68685"/>
                  <a:pt x="2705100" y="38100"/>
                </a:cubicBezTo>
                <a:cubicBezTo>
                  <a:pt x="2709333" y="50800"/>
                  <a:pt x="2714553" y="63213"/>
                  <a:pt x="2717800" y="76200"/>
                </a:cubicBezTo>
                <a:cubicBezTo>
                  <a:pt x="2763710" y="259840"/>
                  <a:pt x="2657032" y="142233"/>
                  <a:pt x="3098800" y="127000"/>
                </a:cubicBezTo>
                <a:cubicBezTo>
                  <a:pt x="3132667" y="135467"/>
                  <a:pt x="3172845" y="130968"/>
                  <a:pt x="3200400" y="152400"/>
                </a:cubicBezTo>
                <a:cubicBezTo>
                  <a:pt x="3217439" y="165652"/>
                  <a:pt x="3207865" y="194959"/>
                  <a:pt x="3213100" y="215900"/>
                </a:cubicBezTo>
                <a:cubicBezTo>
                  <a:pt x="3216347" y="228887"/>
                  <a:pt x="3221567" y="241300"/>
                  <a:pt x="3225800" y="254000"/>
                </a:cubicBezTo>
                <a:cubicBezTo>
                  <a:pt x="3251200" y="249767"/>
                  <a:pt x="3276863" y="246886"/>
                  <a:pt x="3302000" y="241300"/>
                </a:cubicBezTo>
                <a:cubicBezTo>
                  <a:pt x="3315068" y="238396"/>
                  <a:pt x="3327228" y="232278"/>
                  <a:pt x="3340100" y="228600"/>
                </a:cubicBezTo>
                <a:cubicBezTo>
                  <a:pt x="3356883" y="223805"/>
                  <a:pt x="3373967" y="220133"/>
                  <a:pt x="3390900" y="215900"/>
                </a:cubicBezTo>
                <a:cubicBezTo>
                  <a:pt x="3412067" y="220133"/>
                  <a:pt x="3436835" y="216053"/>
                  <a:pt x="3454400" y="228600"/>
                </a:cubicBezTo>
                <a:cubicBezTo>
                  <a:pt x="3591717" y="326684"/>
                  <a:pt x="3386935" y="248445"/>
                  <a:pt x="3517900" y="292100"/>
                </a:cubicBezTo>
                <a:cubicBezTo>
                  <a:pt x="3539067" y="283633"/>
                  <a:pt x="3559975" y="274491"/>
                  <a:pt x="3581400" y="266700"/>
                </a:cubicBezTo>
                <a:cubicBezTo>
                  <a:pt x="3640994" y="245029"/>
                  <a:pt x="3701319" y="230211"/>
                  <a:pt x="3759200" y="203200"/>
                </a:cubicBezTo>
                <a:cubicBezTo>
                  <a:pt x="3790128" y="188767"/>
                  <a:pt x="3818834" y="169960"/>
                  <a:pt x="3848100" y="152400"/>
                </a:cubicBezTo>
                <a:cubicBezTo>
                  <a:pt x="3861188" y="144547"/>
                  <a:pt x="3871908" y="132359"/>
                  <a:pt x="3886200" y="127000"/>
                </a:cubicBezTo>
                <a:cubicBezTo>
                  <a:pt x="3906411" y="119421"/>
                  <a:pt x="3928759" y="119535"/>
                  <a:pt x="3949700" y="114300"/>
                </a:cubicBezTo>
                <a:cubicBezTo>
                  <a:pt x="3962687" y="111053"/>
                  <a:pt x="3975100" y="105833"/>
                  <a:pt x="3987800" y="101600"/>
                </a:cubicBezTo>
                <a:cubicBezTo>
                  <a:pt x="4005767" y="107589"/>
                  <a:pt x="4060753" y="127000"/>
                  <a:pt x="4076700" y="127000"/>
                </a:cubicBezTo>
                <a:cubicBezTo>
                  <a:pt x="4148791" y="127000"/>
                  <a:pt x="4220633" y="118533"/>
                  <a:pt x="4292600" y="114300"/>
                </a:cubicBezTo>
                <a:cubicBezTo>
                  <a:pt x="4313767" y="118533"/>
                  <a:pt x="4342848" y="109961"/>
                  <a:pt x="4356100" y="127000"/>
                </a:cubicBezTo>
                <a:cubicBezTo>
                  <a:pt x="4512803" y="328475"/>
                  <a:pt x="4296662" y="172041"/>
                  <a:pt x="4419600" y="254000"/>
                </a:cubicBezTo>
                <a:cubicBezTo>
                  <a:pt x="4483100" y="249767"/>
                  <a:pt x="4547619" y="253393"/>
                  <a:pt x="4610100" y="241300"/>
                </a:cubicBezTo>
                <a:cubicBezTo>
                  <a:pt x="4679771" y="227815"/>
                  <a:pt x="4743714" y="191717"/>
                  <a:pt x="4813300" y="177800"/>
                </a:cubicBezTo>
                <a:lnTo>
                  <a:pt x="4876800" y="165100"/>
                </a:lnTo>
                <a:cubicBezTo>
                  <a:pt x="4906433" y="173567"/>
                  <a:pt x="4937085" y="179054"/>
                  <a:pt x="4965700" y="190500"/>
                </a:cubicBezTo>
                <a:cubicBezTo>
                  <a:pt x="4979872" y="196169"/>
                  <a:pt x="4988536" y="215900"/>
                  <a:pt x="5003800" y="215900"/>
                </a:cubicBezTo>
                <a:cubicBezTo>
                  <a:pt x="5034619" y="215900"/>
                  <a:pt x="5063067" y="198967"/>
                  <a:pt x="5092700" y="190500"/>
                </a:cubicBezTo>
                <a:cubicBezTo>
                  <a:pt x="5105400" y="177800"/>
                  <a:pt x="5115206" y="161311"/>
                  <a:pt x="5130800" y="152400"/>
                </a:cubicBezTo>
                <a:cubicBezTo>
                  <a:pt x="5145955" y="143740"/>
                  <a:pt x="5165557" y="146576"/>
                  <a:pt x="5181600" y="139700"/>
                </a:cubicBezTo>
                <a:cubicBezTo>
                  <a:pt x="5195629" y="133687"/>
                  <a:pt x="5207000" y="122767"/>
                  <a:pt x="5219700" y="114300"/>
                </a:cubicBezTo>
                <a:cubicBezTo>
                  <a:pt x="5232400" y="131233"/>
                  <a:pt x="5250681" y="145166"/>
                  <a:pt x="5257800" y="165100"/>
                </a:cubicBezTo>
                <a:cubicBezTo>
                  <a:pt x="5272320" y="205757"/>
                  <a:pt x="5255104" y="259322"/>
                  <a:pt x="5283200" y="292100"/>
                </a:cubicBezTo>
                <a:cubicBezTo>
                  <a:pt x="5296975" y="308171"/>
                  <a:pt x="5315068" y="263466"/>
                  <a:pt x="5334000" y="254000"/>
                </a:cubicBezTo>
                <a:cubicBezTo>
                  <a:pt x="5349612" y="246194"/>
                  <a:pt x="5367867" y="245533"/>
                  <a:pt x="5384800" y="241300"/>
                </a:cubicBezTo>
                <a:cubicBezTo>
                  <a:pt x="5424942" y="217215"/>
                  <a:pt x="5456588" y="196020"/>
                  <a:pt x="5499100" y="177800"/>
                </a:cubicBezTo>
                <a:cubicBezTo>
                  <a:pt x="5511405" y="172527"/>
                  <a:pt x="5524500" y="169333"/>
                  <a:pt x="5537200" y="165100"/>
                </a:cubicBezTo>
                <a:cubicBezTo>
                  <a:pt x="5568974" y="122735"/>
                  <a:pt x="5574204" y="83936"/>
                  <a:pt x="5638800" y="127000"/>
                </a:cubicBezTo>
                <a:cubicBezTo>
                  <a:pt x="5649939" y="134426"/>
                  <a:pt x="5640361" y="157674"/>
                  <a:pt x="5651500" y="165100"/>
                </a:cubicBezTo>
                <a:cubicBezTo>
                  <a:pt x="5669461" y="177074"/>
                  <a:pt x="5693833" y="173567"/>
                  <a:pt x="5715000" y="177800"/>
                </a:cubicBezTo>
                <a:cubicBezTo>
                  <a:pt x="5727700" y="169333"/>
                  <a:pt x="5739071" y="158413"/>
                  <a:pt x="5753100" y="152400"/>
                </a:cubicBezTo>
                <a:cubicBezTo>
                  <a:pt x="5769143" y="145524"/>
                  <a:pt x="5788745" y="148360"/>
                  <a:pt x="5803900" y="139700"/>
                </a:cubicBezTo>
                <a:cubicBezTo>
                  <a:pt x="5937085" y="63594"/>
                  <a:pt x="5761145" y="128552"/>
                  <a:pt x="5880100" y="88900"/>
                </a:cubicBezTo>
                <a:cubicBezTo>
                  <a:pt x="5901267" y="97367"/>
                  <a:pt x="5926291" y="99464"/>
                  <a:pt x="5943600" y="114300"/>
                </a:cubicBezTo>
                <a:cubicBezTo>
                  <a:pt x="5957974" y="126621"/>
                  <a:pt x="5961542" y="147699"/>
                  <a:pt x="5969000" y="165100"/>
                </a:cubicBezTo>
                <a:cubicBezTo>
                  <a:pt x="5974273" y="177405"/>
                  <a:pt x="5976427" y="190895"/>
                  <a:pt x="5981700" y="203200"/>
                </a:cubicBezTo>
                <a:cubicBezTo>
                  <a:pt x="6028780" y="313054"/>
                  <a:pt x="5990016" y="202749"/>
                  <a:pt x="6019800" y="292100"/>
                </a:cubicBezTo>
                <a:cubicBezTo>
                  <a:pt x="6045200" y="283633"/>
                  <a:pt x="6074866" y="283138"/>
                  <a:pt x="6096000" y="266700"/>
                </a:cubicBezTo>
                <a:cubicBezTo>
                  <a:pt x="6115485" y="251545"/>
                  <a:pt x="6118155" y="222044"/>
                  <a:pt x="6134100" y="203200"/>
                </a:cubicBezTo>
                <a:cubicBezTo>
                  <a:pt x="6165037" y="166638"/>
                  <a:pt x="6201833" y="135467"/>
                  <a:pt x="6235700" y="101600"/>
                </a:cubicBezTo>
                <a:cubicBezTo>
                  <a:pt x="6322693" y="14607"/>
                  <a:pt x="6282012" y="45325"/>
                  <a:pt x="6350000" y="0"/>
                </a:cubicBezTo>
                <a:cubicBezTo>
                  <a:pt x="6362700" y="4233"/>
                  <a:pt x="6379737" y="2247"/>
                  <a:pt x="6388100" y="12700"/>
                </a:cubicBezTo>
                <a:cubicBezTo>
                  <a:pt x="6399004" y="26330"/>
                  <a:pt x="6393924" y="47457"/>
                  <a:pt x="6400800" y="63500"/>
                </a:cubicBezTo>
                <a:cubicBezTo>
                  <a:pt x="6406813" y="77529"/>
                  <a:pt x="6417733" y="88900"/>
                  <a:pt x="6426200" y="101600"/>
                </a:cubicBezTo>
                <a:cubicBezTo>
                  <a:pt x="6430433" y="127000"/>
                  <a:pt x="6426124" y="155442"/>
                  <a:pt x="6438900" y="177800"/>
                </a:cubicBezTo>
                <a:cubicBezTo>
                  <a:pt x="6445542" y="189423"/>
                  <a:pt x="6463679" y="191832"/>
                  <a:pt x="6477000" y="190500"/>
                </a:cubicBezTo>
                <a:cubicBezTo>
                  <a:pt x="6507666" y="187433"/>
                  <a:pt x="6536267" y="173567"/>
                  <a:pt x="6565900" y="165100"/>
                </a:cubicBezTo>
                <a:cubicBezTo>
                  <a:pt x="6578600" y="156633"/>
                  <a:pt x="6588736" y="139700"/>
                  <a:pt x="6604000" y="139700"/>
                </a:cubicBezTo>
                <a:cubicBezTo>
                  <a:pt x="6619264" y="139700"/>
                  <a:pt x="6633228" y="152680"/>
                  <a:pt x="6642100" y="165100"/>
                </a:cubicBezTo>
                <a:cubicBezTo>
                  <a:pt x="6651591" y="178388"/>
                  <a:pt x="6672552" y="243757"/>
                  <a:pt x="6680200" y="266700"/>
                </a:cubicBezTo>
                <a:cubicBezTo>
                  <a:pt x="6783949" y="232117"/>
                  <a:pt x="6783952" y="224790"/>
                  <a:pt x="6809876" y="200660"/>
                </a:cubicBezTo>
                <a:cubicBezTo>
                  <a:pt x="6835800" y="176530"/>
                  <a:pt x="6835743" y="117687"/>
                  <a:pt x="6835743" y="121920"/>
                </a:cubicBezTo>
              </a:path>
            </a:pathLst>
          </a:custGeom>
          <a:noFill/>
          <a:ln w="28575" cap="flat" cmpd="sng" algn="ctr">
            <a:solidFill>
              <a:srgbClr val="33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smtClean="0">
              <a:ln>
                <a:noFill/>
              </a:ln>
              <a:solidFill>
                <a:schemeClr val="tx1"/>
              </a:solidFill>
              <a:effectLst/>
              <a:latin typeface="Arial" charset="0"/>
              <a:ea typeface="ＭＳ Ｐゴシック" pitchFamily="1" charset="-128"/>
            </a:endParaRPr>
          </a:p>
        </p:txBody>
      </p:sp>
      <p:cxnSp>
        <p:nvCxnSpPr>
          <p:cNvPr id="52" name="Straight Arrow Connector 51"/>
          <p:cNvCxnSpPr>
            <a:stCxn id="43" idx="2"/>
            <a:endCxn id="44" idx="1"/>
          </p:cNvCxnSpPr>
          <p:nvPr/>
        </p:nvCxnSpPr>
        <p:spPr bwMode="auto">
          <a:xfrm>
            <a:off x="1828800" y="5562600"/>
            <a:ext cx="1676400" cy="228600"/>
          </a:xfrm>
          <a:prstGeom prst="straightConnector1">
            <a:avLst/>
          </a:prstGeom>
          <a:solidFill>
            <a:schemeClr val="accent1"/>
          </a:solidFill>
          <a:ln w="9525" cap="flat" cmpd="sng" algn="ctr">
            <a:solidFill>
              <a:srgbClr val="00B0F0"/>
            </a:solidFill>
            <a:prstDash val="solid"/>
            <a:round/>
            <a:headEnd type="arrow"/>
            <a:tailEnd type="arrow"/>
          </a:ln>
          <a:effectLst/>
        </p:spPr>
      </p:cxnSp>
      <p:cxnSp>
        <p:nvCxnSpPr>
          <p:cNvPr id="53" name="Straight Arrow Connector 52"/>
          <p:cNvCxnSpPr>
            <a:stCxn id="44" idx="3"/>
            <a:endCxn id="45" idx="2"/>
          </p:cNvCxnSpPr>
          <p:nvPr/>
        </p:nvCxnSpPr>
        <p:spPr bwMode="auto">
          <a:xfrm flipV="1">
            <a:off x="5791200" y="5562600"/>
            <a:ext cx="1517650" cy="228600"/>
          </a:xfrm>
          <a:prstGeom prst="straightConnector1">
            <a:avLst/>
          </a:prstGeom>
          <a:solidFill>
            <a:schemeClr val="accent1"/>
          </a:solidFill>
          <a:ln w="9525" cap="flat" cmpd="sng" algn="ctr">
            <a:solidFill>
              <a:srgbClr val="00B0F0"/>
            </a:solidFill>
            <a:prstDash val="solid"/>
            <a:round/>
            <a:headEnd type="arrow"/>
            <a:tailEnd type="arrow"/>
          </a:ln>
          <a:effectLst/>
        </p:spPr>
      </p:cxnSp>
      <p:cxnSp>
        <p:nvCxnSpPr>
          <p:cNvPr id="57" name="Straight Arrow Connector 56"/>
          <p:cNvCxnSpPr>
            <a:stCxn id="43" idx="3"/>
            <a:endCxn id="45" idx="1"/>
          </p:cNvCxnSpPr>
          <p:nvPr/>
        </p:nvCxnSpPr>
        <p:spPr bwMode="auto">
          <a:xfrm flipV="1">
            <a:off x="3048000" y="5099050"/>
            <a:ext cx="3200400" cy="6350"/>
          </a:xfrm>
          <a:prstGeom prst="straightConnector1">
            <a:avLst/>
          </a:prstGeom>
          <a:solidFill>
            <a:schemeClr val="accent1"/>
          </a:solidFill>
          <a:ln w="9525" cap="flat" cmpd="sng" algn="ctr">
            <a:solidFill>
              <a:srgbClr val="00B0F0"/>
            </a:solidFill>
            <a:prstDash val="solid"/>
            <a:round/>
            <a:headEnd type="arrow"/>
            <a:tailEnd type="arrow"/>
          </a:ln>
          <a:effectLst/>
        </p:spPr>
      </p:cxnSp>
      <p:sp>
        <p:nvSpPr>
          <p:cNvPr id="49" name="Cloud Callout 48"/>
          <p:cNvSpPr/>
          <p:nvPr/>
        </p:nvSpPr>
        <p:spPr>
          <a:xfrm>
            <a:off x="5791200" y="3619500"/>
            <a:ext cx="3276600" cy="2362200"/>
          </a:xfrm>
          <a:prstGeom prst="cloudCallout">
            <a:avLst>
              <a:gd name="adj1" fmla="val 17573"/>
              <a:gd name="adj2" fmla="val 37990"/>
            </a:avLst>
          </a:prstGeom>
          <a:solidFill>
            <a:schemeClr val="bg1"/>
          </a:solidFill>
          <a:ln w="25400" cap="flat" cmpd="sng" algn="ctr">
            <a:solidFill>
              <a:srgbClr val="31B6F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60" name="TextBox 59"/>
          <p:cNvSpPr txBox="1"/>
          <p:nvPr/>
        </p:nvSpPr>
        <p:spPr>
          <a:xfrm>
            <a:off x="476250" y="3113157"/>
            <a:ext cx="1826269" cy="707886"/>
          </a:xfrm>
          <a:prstGeom prst="rect">
            <a:avLst/>
          </a:prstGeom>
          <a:noFill/>
        </p:spPr>
        <p:txBody>
          <a:bodyPr wrap="none" rtlCol="0">
            <a:spAutoFit/>
          </a:bodyPr>
          <a:lstStyle/>
          <a:p>
            <a:r>
              <a:rPr lang="en-US" sz="2000" dirty="0" smtClean="0">
                <a:latin typeface="Calibri" panose="020F0502020204030204" pitchFamily="34" charset="0"/>
              </a:rPr>
              <a:t>Mappings </a:t>
            </a:r>
          </a:p>
          <a:p>
            <a:r>
              <a:rPr lang="en-US" sz="2000" dirty="0" smtClean="0">
                <a:solidFill>
                  <a:srgbClr val="0070C0"/>
                </a:solidFill>
                <a:latin typeface="Calibri" panose="020F0502020204030204" pitchFamily="34" charset="0"/>
              </a:rPr>
              <a:t>(</a:t>
            </a:r>
            <a:r>
              <a:rPr lang="en-US" sz="2000" dirty="0" err="1" smtClean="0">
                <a:solidFill>
                  <a:srgbClr val="0070C0"/>
                </a:solidFill>
                <a:latin typeface="Calibri" panose="020F0502020204030204" pitchFamily="34" charset="0"/>
              </a:rPr>
              <a:t>Barcroft</a:t>
            </a:r>
            <a:r>
              <a:rPr lang="en-US" sz="2000" dirty="0" smtClean="0">
                <a:solidFill>
                  <a:srgbClr val="0070C0"/>
                </a:solidFill>
                <a:latin typeface="Calibri" panose="020F0502020204030204" pitchFamily="34" charset="0"/>
              </a:rPr>
              <a:t>, 2015)</a:t>
            </a:r>
            <a:endParaRPr lang="en-US" sz="2000" dirty="0">
              <a:solidFill>
                <a:srgbClr val="0070C0"/>
              </a:solidFill>
              <a:latin typeface="Calibri" panose="020F0502020204030204" pitchFamily="34" charset="0"/>
            </a:endParaRPr>
          </a:p>
        </p:txBody>
      </p:sp>
    </p:spTree>
    <p:extLst>
      <p:ext uri="{BB962C8B-B14F-4D97-AF65-F5344CB8AC3E}">
        <p14:creationId xmlns:p14="http://schemas.microsoft.com/office/powerpoint/2010/main" val="24041874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up)">
                                      <p:cBhvr>
                                        <p:cTn id="7" dur="500"/>
                                        <p:tgtEl>
                                          <p:spTgt spid="46"/>
                                        </p:tgtEl>
                                      </p:cBhvr>
                                    </p:animEffect>
                                  </p:childTnLst>
                                </p:cTn>
                              </p:par>
                              <p:par>
                                <p:cTn id="8" presetID="22" presetClass="entr" presetSubtype="1" fill="hold"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wipe(up)">
                                      <p:cBhvr>
                                        <p:cTn id="10" dur="500"/>
                                        <p:tgtEl>
                                          <p:spTgt spid="47"/>
                                        </p:tgtEl>
                                      </p:cBhvr>
                                    </p:animEffect>
                                  </p:childTnLst>
                                </p:cTn>
                              </p:par>
                              <p:par>
                                <p:cTn id="11" presetID="22" presetClass="entr" presetSubtype="1" fill="hold" nodeType="with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up)">
                                      <p:cBhvr>
                                        <p:cTn id="13" dur="500"/>
                                        <p:tgtEl>
                                          <p:spTgt spid="4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fade">
                                      <p:cBhvr>
                                        <p:cTn id="18" dur="500"/>
                                        <p:tgtEl>
                                          <p:spTgt spid="4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500"/>
                                        <p:tgtEl>
                                          <p:spTgt spid="4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fade">
                                      <p:cBhvr>
                                        <p:cTn id="28" dur="500"/>
                                        <p:tgtEl>
                                          <p:spTgt spid="45"/>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up)">
                                      <p:cBhvr>
                                        <p:cTn id="37" dur="500"/>
                                        <p:tgtEl>
                                          <p:spTgt spid="52"/>
                                        </p:tgtEl>
                                      </p:cBhvr>
                                    </p:animEffect>
                                  </p:childTnLst>
                                </p:cTn>
                              </p:par>
                              <p:par>
                                <p:cTn id="38" presetID="22" presetClass="entr" presetSubtype="1" fill="hold" nodeType="withEffect">
                                  <p:stCondLst>
                                    <p:cond delay="0"/>
                                  </p:stCondLst>
                                  <p:childTnLst>
                                    <p:set>
                                      <p:cBhvr>
                                        <p:cTn id="39" dur="1" fill="hold">
                                          <p:stCondLst>
                                            <p:cond delay="0"/>
                                          </p:stCondLst>
                                        </p:cTn>
                                        <p:tgtEl>
                                          <p:spTgt spid="53"/>
                                        </p:tgtEl>
                                        <p:attrNameLst>
                                          <p:attrName>style.visibility</p:attrName>
                                        </p:attrNameLst>
                                      </p:cBhvr>
                                      <p:to>
                                        <p:strVal val="visible"/>
                                      </p:to>
                                    </p:set>
                                    <p:animEffect transition="in" filter="wipe(up)">
                                      <p:cBhvr>
                                        <p:cTn id="40" dur="500"/>
                                        <p:tgtEl>
                                          <p:spTgt spid="53"/>
                                        </p:tgtEl>
                                      </p:cBhvr>
                                    </p:animEffect>
                                  </p:childTnLst>
                                </p:cTn>
                              </p:par>
                              <p:par>
                                <p:cTn id="41" presetID="22" presetClass="entr" presetSubtype="1" fill="hold" nodeType="with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500"/>
                                        <p:tgtEl>
                                          <p:spTgt spid="57"/>
                                        </p:tgtEl>
                                      </p:cBhvr>
                                    </p:animEffect>
                                  </p:childTnLst>
                                </p:cTn>
                              </p:par>
                              <p:par>
                                <p:cTn id="44" presetID="1" presetClass="entr" presetSubtype="0" fill="hold" grpId="0" nodeType="withEffect">
                                  <p:stCondLst>
                                    <p:cond delay="0"/>
                                  </p:stCondLst>
                                  <p:childTnLst>
                                    <p:set>
                                      <p:cBhvr>
                                        <p:cTn id="45" dur="1" fill="hold">
                                          <p:stCondLst>
                                            <p:cond delay="0"/>
                                          </p:stCondLst>
                                        </p:cTn>
                                        <p:tgtEl>
                                          <p:spTgt spid="60"/>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500"/>
                                        <p:tgtEl>
                                          <p:spTgt spid="49"/>
                                        </p:tgtEl>
                                      </p:cBhvr>
                                    </p:animEffect>
                                  </p:childTnLst>
                                </p:cTn>
                              </p:par>
                            </p:childTnLst>
                          </p:cTn>
                        </p:par>
                        <p:par>
                          <p:cTn id="51" fill="hold">
                            <p:stCondLst>
                              <p:cond delay="500"/>
                            </p:stCondLst>
                            <p:childTnLst>
                              <p:par>
                                <p:cTn id="52" presetID="1" presetClass="entr" presetSubtype="0" fill="hold" grpId="0" nodeType="afterEffect">
                                  <p:stCondLst>
                                    <p:cond delay="0"/>
                                  </p:stCondLst>
                                  <p:childTnLst>
                                    <p:set>
                                      <p:cBhvr>
                                        <p:cTn id="53"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3" grpId="0" animBg="1"/>
      <p:bldP spid="44" grpId="0" animBg="1"/>
      <p:bldP spid="45" grpId="0" animBg="1"/>
      <p:bldP spid="50" grpId="0" animBg="1"/>
      <p:bldP spid="49" grpId="0" animBg="1"/>
      <p:bldP spid="6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3290" y="66675"/>
            <a:ext cx="8828310" cy="6621232"/>
          </a:xfrm>
        </p:spPr>
      </p:pic>
      <p:sp>
        <p:nvSpPr>
          <p:cNvPr id="2" name="Title 1"/>
          <p:cNvSpPr>
            <a:spLocks noGrp="1"/>
          </p:cNvSpPr>
          <p:nvPr>
            <p:ph type="title"/>
          </p:nvPr>
        </p:nvSpPr>
        <p:spPr>
          <a:xfrm>
            <a:off x="304800" y="152400"/>
            <a:ext cx="8177213" cy="1143000"/>
          </a:xfrm>
        </p:spPr>
        <p:txBody>
          <a:bodyPr/>
          <a:lstStyle/>
          <a:p>
            <a:r>
              <a:rPr lang="en-US" dirty="0" smtClean="0"/>
              <a:t>“where is the other side?” </a:t>
            </a:r>
            <a:endParaRPr lang="en-US" dirty="0"/>
          </a:p>
        </p:txBody>
      </p:sp>
      <p:pic>
        <p:nvPicPr>
          <p:cNvPr id="2050" name="Picture 2" descr="C:\Users\Owner\Documents\INDIANA UNIVERSITY\Conferences_Presentations\PSLLT_2017_Plenary\worlds-tallest-bridge-millau-viaduct-france-2.jpg"/>
          <p:cNvPicPr>
            <a:picLocks noChangeAspect="1" noChangeArrowheads="1"/>
          </p:cNvPicPr>
          <p:nvPr/>
        </p:nvPicPr>
        <p:blipFill rotWithShape="1">
          <a:blip r:embed="rId4">
            <a:extLst>
              <a:ext uri="{28A0092B-C50C-407E-A947-70E740481C1C}">
                <a14:useLocalDpi xmlns:a14="http://schemas.microsoft.com/office/drawing/2010/main" val="0"/>
              </a:ext>
            </a:extLst>
          </a:blip>
          <a:srcRect l="14194" r="8386"/>
          <a:stretch/>
        </p:blipFill>
        <p:spPr bwMode="auto">
          <a:xfrm>
            <a:off x="0" y="0"/>
            <a:ext cx="9144000" cy="664368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781800" y="6324600"/>
            <a:ext cx="2362200" cy="338554"/>
          </a:xfrm>
          <a:prstGeom prst="rect">
            <a:avLst/>
          </a:prstGeom>
          <a:noFill/>
        </p:spPr>
        <p:txBody>
          <a:bodyPr wrap="square" rtlCol="0">
            <a:spAutoFit/>
          </a:bodyPr>
          <a:lstStyle/>
          <a:p>
            <a:r>
              <a:rPr lang="en-US" sz="1600" dirty="0" smtClean="0">
                <a:solidFill>
                  <a:schemeClr val="bg1"/>
                </a:solidFill>
                <a:latin typeface="Calibri" panose="020F0502020204030204" pitchFamily="34" charset="0"/>
              </a:rPr>
              <a:t>Millau, </a:t>
            </a:r>
            <a:r>
              <a:rPr lang="en-US" sz="1600" dirty="0">
                <a:solidFill>
                  <a:schemeClr val="bg1"/>
                </a:solidFill>
                <a:latin typeface="Calibri" panose="020F0502020204030204" pitchFamily="34" charset="0"/>
              </a:rPr>
              <a:t>© CEVM </a:t>
            </a:r>
            <a:r>
              <a:rPr lang="en-US" sz="1600" dirty="0" err="1">
                <a:solidFill>
                  <a:schemeClr val="bg1"/>
                </a:solidFill>
                <a:latin typeface="Calibri" panose="020F0502020204030204" pitchFamily="34" charset="0"/>
              </a:rPr>
              <a:t>Eiffage</a:t>
            </a:r>
            <a:endParaRPr lang="en-US" sz="16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35775019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outVertical)">
                                      <p:cBhvr>
                                        <p:cTn id="7"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875" y="770927"/>
            <a:ext cx="6805730" cy="838200"/>
          </a:xfrm>
        </p:spPr>
        <p:txBody>
          <a:bodyPr>
            <a:normAutofit/>
          </a:bodyPr>
          <a:lstStyle/>
          <a:p>
            <a:r>
              <a:rPr lang="en-US" dirty="0" smtClean="0"/>
              <a:t>Retention through elaboration</a:t>
            </a:r>
            <a:endParaRPr lang="en-US" dirty="0"/>
          </a:p>
        </p:txBody>
      </p:sp>
      <p:sp>
        <p:nvSpPr>
          <p:cNvPr id="42" name="Oval 41"/>
          <p:cNvSpPr/>
          <p:nvPr/>
        </p:nvSpPr>
        <p:spPr>
          <a:xfrm>
            <a:off x="3113205" y="2908300"/>
            <a:ext cx="2971800" cy="1600200"/>
          </a:xfrm>
          <a:prstGeom prst="ellipse">
            <a:avLst/>
          </a:prstGeom>
          <a:solidFill>
            <a:srgbClr val="016399"/>
          </a:solidFill>
          <a:ln w="25400" cap="flat" cmpd="sng" algn="ctr">
            <a:solidFill>
              <a:srgbClr val="31B6F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smtClean="0">
                <a:ln>
                  <a:noFill/>
                </a:ln>
                <a:solidFill>
                  <a:prstClr val="white"/>
                </a:solidFill>
                <a:effectLst/>
                <a:uLnTx/>
                <a:uFillTx/>
                <a:latin typeface="Calibri"/>
                <a:ea typeface="+mn-ea"/>
                <a:cs typeface="+mn-cs"/>
              </a:rPr>
              <a:t>WORD</a:t>
            </a:r>
          </a:p>
        </p:txBody>
      </p:sp>
      <p:grpSp>
        <p:nvGrpSpPr>
          <p:cNvPr id="82" name="Group 81"/>
          <p:cNvGrpSpPr/>
          <p:nvPr/>
        </p:nvGrpSpPr>
        <p:grpSpPr>
          <a:xfrm>
            <a:off x="6085005" y="3568700"/>
            <a:ext cx="2449395" cy="381000"/>
            <a:chOff x="6085005" y="3657600"/>
            <a:chExt cx="2449395" cy="381000"/>
          </a:xfrm>
        </p:grpSpPr>
        <p:sp>
          <p:nvSpPr>
            <p:cNvPr id="44" name="Rectangle 43"/>
            <p:cNvSpPr/>
            <p:nvPr/>
          </p:nvSpPr>
          <p:spPr>
            <a:xfrm>
              <a:off x="6994760" y="3657600"/>
              <a:ext cx="1539640" cy="381000"/>
            </a:xfrm>
            <a:prstGeom prst="rect">
              <a:avLst/>
            </a:prstGeom>
            <a:solidFill>
              <a:srgbClr val="33CCCC"/>
            </a:solidFill>
            <a:ln w="25400" cap="flat" cmpd="sng" algn="ctr">
              <a:solidFill>
                <a:srgbClr val="31B6FD"/>
              </a:solidFill>
              <a:prstDash val="solid"/>
            </a:ln>
            <a:effectLst/>
          </p:spPr>
          <p:txBody>
            <a:bodyPr rtlCol="0" anchor="ctr"/>
            <a:lstStyle/>
            <a:p>
              <a:pPr lvl="0" algn="ctr">
                <a:defRPr/>
              </a:pPr>
              <a:r>
                <a:rPr lang="en-US" sz="2000" b="1" dirty="0">
                  <a:latin typeface="Calibri" panose="020F0502020204030204" pitchFamily="34" charset="0"/>
                </a:rPr>
                <a:t>pragmatic</a:t>
              </a:r>
              <a:endParaRPr kumimoji="0" lang="en-US" sz="2800" b="1" i="0" u="none" strike="noStrike" kern="0" cap="none" spc="0" normalizeH="0" baseline="0" noProof="0" dirty="0" smtClean="0">
                <a:ln>
                  <a:noFill/>
                </a:ln>
                <a:effectLst/>
                <a:uLnTx/>
                <a:uFillTx/>
                <a:latin typeface="Calibri"/>
              </a:endParaRPr>
            </a:p>
          </p:txBody>
        </p:sp>
        <p:cxnSp>
          <p:nvCxnSpPr>
            <p:cNvPr id="4" name="Straight Arrow Connector 3"/>
            <p:cNvCxnSpPr>
              <a:stCxn id="44" idx="1"/>
              <a:endCxn id="42" idx="6"/>
            </p:cNvCxnSpPr>
            <p:nvPr/>
          </p:nvCxnSpPr>
          <p:spPr bwMode="auto">
            <a:xfrm flipH="1" flipV="1">
              <a:off x="6085005" y="3797300"/>
              <a:ext cx="909755" cy="50800"/>
            </a:xfrm>
            <a:prstGeom prst="straightConnector1">
              <a:avLst/>
            </a:prstGeom>
            <a:noFill/>
            <a:ln w="38100" cap="flat" cmpd="sng" algn="ctr">
              <a:solidFill>
                <a:srgbClr val="31B6FD">
                  <a:shade val="95000"/>
                  <a:satMod val="105000"/>
                </a:srgbClr>
              </a:solidFill>
              <a:prstDash val="solid"/>
              <a:tailEnd type="arrow"/>
            </a:ln>
            <a:effectLst/>
          </p:spPr>
        </p:cxnSp>
      </p:grpSp>
      <p:grpSp>
        <p:nvGrpSpPr>
          <p:cNvPr id="83" name="Group 82"/>
          <p:cNvGrpSpPr/>
          <p:nvPr/>
        </p:nvGrpSpPr>
        <p:grpSpPr>
          <a:xfrm>
            <a:off x="5649795" y="4274156"/>
            <a:ext cx="1727435" cy="739472"/>
            <a:chOff x="5649795" y="4363056"/>
            <a:chExt cx="1727435" cy="739472"/>
          </a:xfrm>
        </p:grpSpPr>
        <p:cxnSp>
          <p:nvCxnSpPr>
            <p:cNvPr id="48" name="Straight Arrow Connector 47"/>
            <p:cNvCxnSpPr>
              <a:stCxn id="51" idx="0"/>
              <a:endCxn id="42" idx="5"/>
            </p:cNvCxnSpPr>
            <p:nvPr/>
          </p:nvCxnSpPr>
          <p:spPr>
            <a:xfrm flipH="1" flipV="1">
              <a:off x="5649795" y="4363056"/>
              <a:ext cx="873125" cy="358472"/>
            </a:xfrm>
            <a:prstGeom prst="straightConnector1">
              <a:avLst/>
            </a:prstGeom>
            <a:noFill/>
            <a:ln w="38100" cap="flat" cmpd="sng" algn="ctr">
              <a:solidFill>
                <a:srgbClr val="31B6FD">
                  <a:shade val="95000"/>
                  <a:satMod val="105000"/>
                </a:srgbClr>
              </a:solidFill>
              <a:prstDash val="solid"/>
              <a:tailEnd type="arrow"/>
            </a:ln>
            <a:effectLst/>
          </p:spPr>
        </p:cxnSp>
        <p:sp>
          <p:nvSpPr>
            <p:cNvPr id="51" name="Rectangle 50"/>
            <p:cNvSpPr/>
            <p:nvPr/>
          </p:nvSpPr>
          <p:spPr>
            <a:xfrm>
              <a:off x="5668610" y="4721528"/>
              <a:ext cx="1708620" cy="381000"/>
            </a:xfrm>
            <a:prstGeom prst="rect">
              <a:avLst/>
            </a:prstGeom>
            <a:solidFill>
              <a:srgbClr val="33CCCC"/>
            </a:solidFill>
            <a:ln w="25400" cap="flat" cmpd="sng" algn="ctr">
              <a:solidFill>
                <a:srgbClr val="31B6FD"/>
              </a:solidFill>
              <a:prstDash val="solid"/>
            </a:ln>
            <a:effectLst/>
          </p:spPr>
          <p:txBody>
            <a:bodyPr rtlCol="0" anchor="ctr"/>
            <a:lstStyle/>
            <a:p>
              <a:pPr lvl="0" algn="ctr">
                <a:defRPr/>
              </a:pPr>
              <a:r>
                <a:rPr lang="en-US" sz="2000" b="1" dirty="0">
                  <a:latin typeface="Calibri" panose="020F0502020204030204" pitchFamily="34" charset="0"/>
                </a:rPr>
                <a:t>stylistic</a:t>
              </a:r>
              <a:endParaRPr kumimoji="0" lang="en-US" sz="2800" b="1" i="0" u="none" strike="noStrike" kern="0" cap="none" spc="0" normalizeH="0" baseline="0" noProof="0" dirty="0" smtClean="0">
                <a:ln>
                  <a:noFill/>
                </a:ln>
                <a:effectLst/>
                <a:uLnTx/>
                <a:uFillTx/>
                <a:latin typeface="Calibri"/>
              </a:endParaRPr>
            </a:p>
          </p:txBody>
        </p:sp>
      </p:grpSp>
      <p:grpSp>
        <p:nvGrpSpPr>
          <p:cNvPr id="84" name="Group 83"/>
          <p:cNvGrpSpPr/>
          <p:nvPr/>
        </p:nvGrpSpPr>
        <p:grpSpPr>
          <a:xfrm>
            <a:off x="3821230" y="4508500"/>
            <a:ext cx="1539640" cy="1041400"/>
            <a:chOff x="3821230" y="4597400"/>
            <a:chExt cx="1539640" cy="1041400"/>
          </a:xfrm>
        </p:grpSpPr>
        <p:cxnSp>
          <p:nvCxnSpPr>
            <p:cNvPr id="35" name="Straight Arrow Connector 34"/>
            <p:cNvCxnSpPr>
              <a:stCxn id="54" idx="0"/>
              <a:endCxn id="42" idx="4"/>
            </p:cNvCxnSpPr>
            <p:nvPr/>
          </p:nvCxnSpPr>
          <p:spPr>
            <a:xfrm flipV="1">
              <a:off x="4591050" y="4597400"/>
              <a:ext cx="8055" cy="660400"/>
            </a:xfrm>
            <a:prstGeom prst="straightConnector1">
              <a:avLst/>
            </a:prstGeom>
            <a:noFill/>
            <a:ln w="38100" cap="flat" cmpd="sng" algn="ctr">
              <a:solidFill>
                <a:srgbClr val="31B6FD">
                  <a:shade val="95000"/>
                  <a:satMod val="105000"/>
                </a:srgbClr>
              </a:solidFill>
              <a:prstDash val="solid"/>
              <a:tailEnd type="arrow"/>
            </a:ln>
            <a:effectLst/>
          </p:spPr>
        </p:cxnSp>
        <p:sp>
          <p:nvSpPr>
            <p:cNvPr id="54" name="Rectangle 53"/>
            <p:cNvSpPr/>
            <p:nvPr/>
          </p:nvSpPr>
          <p:spPr>
            <a:xfrm>
              <a:off x="3821230" y="5257800"/>
              <a:ext cx="1539640" cy="381000"/>
            </a:xfrm>
            <a:prstGeom prst="rect">
              <a:avLst/>
            </a:prstGeom>
            <a:solidFill>
              <a:srgbClr val="33CCCC"/>
            </a:solidFill>
            <a:ln w="25400" cap="flat" cmpd="sng" algn="ctr">
              <a:solidFill>
                <a:srgbClr val="31B6FD"/>
              </a:solidFill>
              <a:prstDash val="solid"/>
            </a:ln>
            <a:effectLst/>
          </p:spPr>
          <p:txBody>
            <a:bodyPr rtlCol="0" anchor="ctr"/>
            <a:lstStyle/>
            <a:p>
              <a:pPr lvl="0" algn="ctr">
                <a:defRPr/>
              </a:pPr>
              <a:r>
                <a:rPr lang="en-US" sz="2100" b="1" dirty="0">
                  <a:solidFill>
                    <a:sysClr val="windowText" lastClr="000000"/>
                  </a:solidFill>
                  <a:latin typeface="Calibri" panose="020F0502020204030204" pitchFamily="34" charset="0"/>
                </a:rPr>
                <a:t>semantic</a:t>
              </a:r>
              <a:endParaRPr kumimoji="0" lang="en-US" sz="2800" b="1" i="0" u="none" strike="noStrike" kern="0" cap="none" spc="0" normalizeH="0" baseline="0" noProof="0" dirty="0" smtClean="0">
                <a:ln>
                  <a:noFill/>
                </a:ln>
                <a:solidFill>
                  <a:sysClr val="windowText" lastClr="000000"/>
                </a:solidFill>
                <a:effectLst/>
                <a:uLnTx/>
                <a:uFillTx/>
                <a:latin typeface="Calibri"/>
              </a:endParaRPr>
            </a:p>
          </p:txBody>
        </p:sp>
      </p:grpSp>
      <p:grpSp>
        <p:nvGrpSpPr>
          <p:cNvPr id="81" name="Group 80"/>
          <p:cNvGrpSpPr/>
          <p:nvPr/>
        </p:nvGrpSpPr>
        <p:grpSpPr>
          <a:xfrm>
            <a:off x="5554310" y="2470150"/>
            <a:ext cx="1708620" cy="672494"/>
            <a:chOff x="5554310" y="2559050"/>
            <a:chExt cx="1708620" cy="672494"/>
          </a:xfrm>
        </p:grpSpPr>
        <p:cxnSp>
          <p:nvCxnSpPr>
            <p:cNvPr id="20" name="Straight Arrow Connector 19"/>
            <p:cNvCxnSpPr>
              <a:stCxn id="55" idx="2"/>
              <a:endCxn id="42" idx="7"/>
            </p:cNvCxnSpPr>
            <p:nvPr/>
          </p:nvCxnSpPr>
          <p:spPr bwMode="auto">
            <a:xfrm flipH="1">
              <a:off x="5649795" y="2940050"/>
              <a:ext cx="758825" cy="291494"/>
            </a:xfrm>
            <a:prstGeom prst="straightConnector1">
              <a:avLst/>
            </a:prstGeom>
            <a:noFill/>
            <a:ln w="38100" cap="flat" cmpd="sng" algn="ctr">
              <a:solidFill>
                <a:srgbClr val="31B6FD">
                  <a:shade val="95000"/>
                  <a:satMod val="105000"/>
                </a:srgbClr>
              </a:solidFill>
              <a:prstDash val="solid"/>
              <a:tailEnd type="arrow"/>
            </a:ln>
            <a:effectLst/>
          </p:spPr>
        </p:cxnSp>
        <p:sp>
          <p:nvSpPr>
            <p:cNvPr id="55" name="Rectangle 54"/>
            <p:cNvSpPr/>
            <p:nvPr/>
          </p:nvSpPr>
          <p:spPr>
            <a:xfrm>
              <a:off x="5554310" y="2559050"/>
              <a:ext cx="1708620" cy="381000"/>
            </a:xfrm>
            <a:prstGeom prst="rect">
              <a:avLst/>
            </a:prstGeom>
            <a:solidFill>
              <a:srgbClr val="33CCCC"/>
            </a:solidFill>
            <a:ln w="25400" cap="flat" cmpd="sng" algn="ctr">
              <a:solidFill>
                <a:srgbClr val="31B6FD"/>
              </a:solidFill>
              <a:prstDash val="solid"/>
            </a:ln>
            <a:effectLst/>
          </p:spPr>
          <p:txBody>
            <a:bodyPr rtlCol="0" anchor="ctr"/>
            <a:lstStyle/>
            <a:p>
              <a:pPr lvl="0" algn="ctr">
                <a:defRPr/>
              </a:pPr>
              <a:r>
                <a:rPr lang="en-US" sz="2000" b="1" dirty="0">
                  <a:latin typeface="Calibri" panose="020F0502020204030204" pitchFamily="34" charset="0"/>
                </a:rPr>
                <a:t>morphological</a:t>
              </a:r>
              <a:endParaRPr kumimoji="0" lang="en-US" sz="2800" b="1" i="0" u="none" strike="noStrike" kern="0" cap="none" spc="0" normalizeH="0" baseline="0" noProof="0" dirty="0" smtClean="0">
                <a:ln>
                  <a:noFill/>
                </a:ln>
                <a:effectLst/>
                <a:uLnTx/>
                <a:uFillTx/>
                <a:latin typeface="Calibri"/>
              </a:endParaRPr>
            </a:p>
          </p:txBody>
        </p:sp>
      </p:grpSp>
      <p:grpSp>
        <p:nvGrpSpPr>
          <p:cNvPr id="80" name="Group 79"/>
          <p:cNvGrpSpPr/>
          <p:nvPr/>
        </p:nvGrpSpPr>
        <p:grpSpPr>
          <a:xfrm>
            <a:off x="3736740" y="1981200"/>
            <a:ext cx="1708620" cy="927100"/>
            <a:chOff x="3736740" y="2070100"/>
            <a:chExt cx="1708620" cy="927100"/>
          </a:xfrm>
        </p:grpSpPr>
        <p:cxnSp>
          <p:nvCxnSpPr>
            <p:cNvPr id="22" name="Straight Arrow Connector 21"/>
            <p:cNvCxnSpPr>
              <a:stCxn id="56" idx="2"/>
              <a:endCxn id="42" idx="0"/>
            </p:cNvCxnSpPr>
            <p:nvPr/>
          </p:nvCxnSpPr>
          <p:spPr bwMode="auto">
            <a:xfrm>
              <a:off x="4591050" y="2451100"/>
              <a:ext cx="8055" cy="546100"/>
            </a:xfrm>
            <a:prstGeom prst="straightConnector1">
              <a:avLst/>
            </a:prstGeom>
            <a:noFill/>
            <a:ln w="38100" cap="flat" cmpd="sng" algn="ctr">
              <a:solidFill>
                <a:srgbClr val="31B6FD">
                  <a:shade val="95000"/>
                  <a:satMod val="105000"/>
                </a:srgbClr>
              </a:solidFill>
              <a:prstDash val="solid"/>
              <a:tailEnd type="arrow"/>
            </a:ln>
            <a:effectLst/>
          </p:spPr>
        </p:cxnSp>
        <p:sp>
          <p:nvSpPr>
            <p:cNvPr id="56" name="Rectangle 55"/>
            <p:cNvSpPr/>
            <p:nvPr/>
          </p:nvSpPr>
          <p:spPr>
            <a:xfrm>
              <a:off x="3736740" y="2070100"/>
              <a:ext cx="1708620" cy="381000"/>
            </a:xfrm>
            <a:prstGeom prst="rect">
              <a:avLst/>
            </a:prstGeom>
            <a:solidFill>
              <a:srgbClr val="33CCCC"/>
            </a:solidFill>
            <a:ln w="25400" cap="flat" cmpd="sng" algn="ctr">
              <a:solidFill>
                <a:srgbClr val="31B6FD"/>
              </a:solidFill>
              <a:prstDash val="solid"/>
            </a:ln>
            <a:effectLst/>
          </p:spPr>
          <p:txBody>
            <a:bodyPr rtlCol="0" anchor="ctr"/>
            <a:lstStyle/>
            <a:p>
              <a:pPr lvl="0" algn="ctr">
                <a:defRPr/>
              </a:pPr>
              <a:r>
                <a:rPr lang="en-US" sz="2000" b="1" dirty="0">
                  <a:latin typeface="Calibri" panose="020F0502020204030204" pitchFamily="34" charset="0"/>
                </a:rPr>
                <a:t>phonological</a:t>
              </a:r>
              <a:endParaRPr kumimoji="0" lang="en-US" sz="2800" b="1" i="0" u="none" strike="noStrike" kern="0" cap="none" spc="0" normalizeH="0" baseline="0" noProof="0" dirty="0" smtClean="0">
                <a:ln>
                  <a:noFill/>
                </a:ln>
                <a:effectLst/>
                <a:uLnTx/>
                <a:uFillTx/>
                <a:latin typeface="Calibri"/>
              </a:endParaRPr>
            </a:p>
          </p:txBody>
        </p:sp>
      </p:grpSp>
      <p:grpSp>
        <p:nvGrpSpPr>
          <p:cNvPr id="85" name="Group 84"/>
          <p:cNvGrpSpPr/>
          <p:nvPr/>
        </p:nvGrpSpPr>
        <p:grpSpPr>
          <a:xfrm>
            <a:off x="1831740" y="4274156"/>
            <a:ext cx="1716675" cy="894744"/>
            <a:chOff x="1831740" y="4363056"/>
            <a:chExt cx="1716675" cy="894744"/>
          </a:xfrm>
        </p:grpSpPr>
        <p:cxnSp>
          <p:nvCxnSpPr>
            <p:cNvPr id="47" name="Straight Arrow Connector 46"/>
            <p:cNvCxnSpPr>
              <a:stCxn id="58" idx="0"/>
              <a:endCxn id="42" idx="3"/>
            </p:cNvCxnSpPr>
            <p:nvPr/>
          </p:nvCxnSpPr>
          <p:spPr>
            <a:xfrm flipV="1">
              <a:off x="2686050" y="4363056"/>
              <a:ext cx="862365" cy="513744"/>
            </a:xfrm>
            <a:prstGeom prst="straightConnector1">
              <a:avLst/>
            </a:prstGeom>
            <a:noFill/>
            <a:ln w="38100" cap="flat" cmpd="sng" algn="ctr">
              <a:solidFill>
                <a:srgbClr val="31B6FD">
                  <a:shade val="95000"/>
                  <a:satMod val="105000"/>
                </a:srgbClr>
              </a:solidFill>
              <a:prstDash val="solid"/>
              <a:tailEnd type="arrow"/>
            </a:ln>
            <a:effectLst/>
          </p:spPr>
        </p:cxnSp>
        <p:sp>
          <p:nvSpPr>
            <p:cNvPr id="58" name="Rectangle 57"/>
            <p:cNvSpPr/>
            <p:nvPr/>
          </p:nvSpPr>
          <p:spPr>
            <a:xfrm>
              <a:off x="1831740" y="4876800"/>
              <a:ext cx="1708620" cy="381000"/>
            </a:xfrm>
            <a:prstGeom prst="rect">
              <a:avLst/>
            </a:prstGeom>
            <a:solidFill>
              <a:srgbClr val="33CCCC"/>
            </a:solidFill>
            <a:ln w="25400" cap="flat" cmpd="sng" algn="ctr">
              <a:solidFill>
                <a:srgbClr val="31B6FD"/>
              </a:solidFill>
              <a:prstDash val="solid"/>
            </a:ln>
            <a:effectLst/>
          </p:spPr>
          <p:txBody>
            <a:bodyPr rtlCol="0" anchor="ctr"/>
            <a:lstStyle/>
            <a:p>
              <a:pPr lvl="0" algn="ctr">
                <a:defRPr/>
              </a:pPr>
              <a:r>
                <a:rPr lang="en-US" sz="2000" b="1" dirty="0" smtClean="0">
                  <a:latin typeface="Calibri" panose="020F0502020204030204" pitchFamily="34" charset="0"/>
                </a:rPr>
                <a:t>syntactic</a:t>
              </a:r>
              <a:endParaRPr kumimoji="0" lang="en-US" sz="2800" b="1" i="0" u="none" strike="noStrike" kern="0" cap="none" spc="0" normalizeH="0" baseline="0" noProof="0" dirty="0" smtClean="0">
                <a:ln>
                  <a:noFill/>
                </a:ln>
                <a:effectLst/>
                <a:uLnTx/>
                <a:uFillTx/>
                <a:latin typeface="Calibri"/>
              </a:endParaRPr>
            </a:p>
          </p:txBody>
        </p:sp>
      </p:grpSp>
      <p:grpSp>
        <p:nvGrpSpPr>
          <p:cNvPr id="86" name="Group 85"/>
          <p:cNvGrpSpPr/>
          <p:nvPr/>
        </p:nvGrpSpPr>
        <p:grpSpPr>
          <a:xfrm>
            <a:off x="734660" y="3568700"/>
            <a:ext cx="2378545" cy="381000"/>
            <a:chOff x="734660" y="3657600"/>
            <a:chExt cx="2378545" cy="381000"/>
          </a:xfrm>
        </p:grpSpPr>
        <p:cxnSp>
          <p:nvCxnSpPr>
            <p:cNvPr id="46" name="Straight Arrow Connector 45"/>
            <p:cNvCxnSpPr>
              <a:stCxn id="59" idx="3"/>
              <a:endCxn id="42" idx="2"/>
            </p:cNvCxnSpPr>
            <p:nvPr/>
          </p:nvCxnSpPr>
          <p:spPr>
            <a:xfrm flipV="1">
              <a:off x="2443280" y="3797300"/>
              <a:ext cx="669925" cy="50800"/>
            </a:xfrm>
            <a:prstGeom prst="straightConnector1">
              <a:avLst/>
            </a:prstGeom>
            <a:noFill/>
            <a:ln w="38100" cap="flat" cmpd="sng" algn="ctr">
              <a:solidFill>
                <a:srgbClr val="31B6FD">
                  <a:shade val="95000"/>
                  <a:satMod val="105000"/>
                </a:srgbClr>
              </a:solidFill>
              <a:prstDash val="solid"/>
              <a:tailEnd type="arrow"/>
            </a:ln>
            <a:effectLst/>
          </p:spPr>
        </p:cxnSp>
        <p:sp>
          <p:nvSpPr>
            <p:cNvPr id="59" name="Rectangle 58"/>
            <p:cNvSpPr/>
            <p:nvPr/>
          </p:nvSpPr>
          <p:spPr>
            <a:xfrm>
              <a:off x="734660" y="3657600"/>
              <a:ext cx="1708620" cy="381000"/>
            </a:xfrm>
            <a:prstGeom prst="rect">
              <a:avLst/>
            </a:prstGeom>
            <a:solidFill>
              <a:srgbClr val="33CCCC"/>
            </a:solidFill>
            <a:ln w="25400" cap="flat" cmpd="sng" algn="ctr">
              <a:solidFill>
                <a:srgbClr val="31B6FD"/>
              </a:solidFill>
              <a:prstDash val="solid"/>
            </a:ln>
            <a:effectLst/>
          </p:spPr>
          <p:txBody>
            <a:bodyPr rtlCol="0" anchor="ctr"/>
            <a:lstStyle/>
            <a:p>
              <a:pPr lvl="0" algn="ctr">
                <a:defRPr/>
              </a:pPr>
              <a:r>
                <a:rPr lang="en-US" sz="2000" b="1" kern="0" dirty="0">
                  <a:latin typeface="Calibri"/>
                </a:rPr>
                <a:t>orthographic</a:t>
              </a:r>
              <a:endParaRPr kumimoji="0" lang="en-US" sz="2000" b="1" i="0" u="none" strike="noStrike" kern="0" cap="none" spc="0" normalizeH="0" baseline="0" noProof="0" dirty="0" smtClean="0">
                <a:ln>
                  <a:noFill/>
                </a:ln>
                <a:effectLst/>
                <a:uLnTx/>
                <a:uFillTx/>
                <a:latin typeface="Calibri"/>
              </a:endParaRPr>
            </a:p>
          </p:txBody>
        </p:sp>
      </p:grpSp>
      <p:grpSp>
        <p:nvGrpSpPr>
          <p:cNvPr id="79" name="Group 78"/>
          <p:cNvGrpSpPr/>
          <p:nvPr/>
        </p:nvGrpSpPr>
        <p:grpSpPr>
          <a:xfrm>
            <a:off x="1831740" y="2470150"/>
            <a:ext cx="1716675" cy="672494"/>
            <a:chOff x="1831740" y="2559050"/>
            <a:chExt cx="1716675" cy="672494"/>
          </a:xfrm>
        </p:grpSpPr>
        <p:cxnSp>
          <p:nvCxnSpPr>
            <p:cNvPr id="39" name="Straight Arrow Connector 38"/>
            <p:cNvCxnSpPr>
              <a:stCxn id="61" idx="2"/>
              <a:endCxn id="42" idx="1"/>
            </p:cNvCxnSpPr>
            <p:nvPr/>
          </p:nvCxnSpPr>
          <p:spPr>
            <a:xfrm>
              <a:off x="2686050" y="2940050"/>
              <a:ext cx="862365" cy="291494"/>
            </a:xfrm>
            <a:prstGeom prst="straightConnector1">
              <a:avLst/>
            </a:prstGeom>
            <a:noFill/>
            <a:ln w="38100" cap="flat" cmpd="sng" algn="ctr">
              <a:solidFill>
                <a:srgbClr val="31B6FD">
                  <a:shade val="95000"/>
                  <a:satMod val="105000"/>
                </a:srgbClr>
              </a:solidFill>
              <a:prstDash val="solid"/>
              <a:tailEnd type="arrow"/>
            </a:ln>
            <a:effectLst/>
          </p:spPr>
        </p:cxnSp>
        <p:sp>
          <p:nvSpPr>
            <p:cNvPr id="61" name="Rectangle 60"/>
            <p:cNvSpPr/>
            <p:nvPr/>
          </p:nvSpPr>
          <p:spPr>
            <a:xfrm>
              <a:off x="1831740" y="2559050"/>
              <a:ext cx="1708620" cy="381000"/>
            </a:xfrm>
            <a:prstGeom prst="rect">
              <a:avLst/>
            </a:prstGeom>
            <a:solidFill>
              <a:srgbClr val="33CCCC"/>
            </a:solidFill>
            <a:ln w="25400" cap="flat" cmpd="sng" algn="ctr">
              <a:solidFill>
                <a:srgbClr val="31B6FD"/>
              </a:solidFill>
              <a:prstDash val="solid"/>
            </a:ln>
            <a:effectLst/>
          </p:spPr>
          <p:txBody>
            <a:bodyPr rtlCol="0" anchor="ctr"/>
            <a:lstStyle/>
            <a:p>
              <a:pPr lvl="0" algn="ctr">
                <a:defRPr/>
              </a:pPr>
              <a:r>
                <a:rPr lang="en-US" sz="2000" b="1" dirty="0">
                  <a:latin typeface="Calibri" panose="020F0502020204030204" pitchFamily="34" charset="0"/>
                </a:rPr>
                <a:t>articulatory</a:t>
              </a:r>
              <a:endParaRPr kumimoji="0" lang="en-US" sz="2800" b="1" i="0" u="none" strike="noStrike" kern="0" cap="none" spc="0" normalizeH="0" baseline="0" noProof="0" dirty="0" smtClean="0">
                <a:ln>
                  <a:noFill/>
                </a:ln>
                <a:effectLst/>
                <a:uLnTx/>
                <a:uFillTx/>
                <a:latin typeface="Calibri"/>
              </a:endParaRPr>
            </a:p>
          </p:txBody>
        </p:sp>
      </p:grpSp>
      <p:sp>
        <p:nvSpPr>
          <p:cNvPr id="87" name="TextBox 86"/>
          <p:cNvSpPr txBox="1"/>
          <p:nvPr/>
        </p:nvSpPr>
        <p:spPr>
          <a:xfrm>
            <a:off x="3503260" y="3530120"/>
            <a:ext cx="2138480" cy="369332"/>
          </a:xfrm>
          <a:prstGeom prst="rect">
            <a:avLst/>
          </a:prstGeom>
          <a:solidFill>
            <a:srgbClr val="016399"/>
          </a:solidFill>
        </p:spPr>
        <p:txBody>
          <a:bodyPr wrap="square" rtlCol="0">
            <a:spAutoFit/>
          </a:bodyPr>
          <a:lstStyle/>
          <a:p>
            <a:pPr algn="ctr"/>
            <a:r>
              <a:rPr lang="en-US" b="1" dirty="0" smtClean="0">
                <a:solidFill>
                  <a:schemeClr val="bg1"/>
                </a:solidFill>
              </a:rPr>
              <a:t>word</a:t>
            </a:r>
            <a:endParaRPr lang="en-US" b="1" dirty="0">
              <a:solidFill>
                <a:schemeClr val="bg1"/>
              </a:solidFill>
            </a:endParaRPr>
          </a:p>
        </p:txBody>
      </p:sp>
      <p:sp>
        <p:nvSpPr>
          <p:cNvPr id="99" name="Rectangle 98"/>
          <p:cNvSpPr/>
          <p:nvPr/>
        </p:nvSpPr>
        <p:spPr>
          <a:xfrm>
            <a:off x="228600" y="5791200"/>
            <a:ext cx="5325710" cy="707886"/>
          </a:xfrm>
          <a:prstGeom prst="rect">
            <a:avLst/>
          </a:prstGeom>
        </p:spPr>
        <p:txBody>
          <a:bodyPr wrap="square">
            <a:spAutoFit/>
          </a:bodyPr>
          <a:lstStyle/>
          <a:p>
            <a:r>
              <a:rPr lang="en-US" sz="2000" dirty="0">
                <a:solidFill>
                  <a:srgbClr val="0070C0"/>
                </a:solidFill>
                <a:latin typeface="Calibri" panose="020F0502020204030204" pitchFamily="34" charset="0"/>
              </a:rPr>
              <a:t>(</a:t>
            </a:r>
            <a:r>
              <a:rPr lang="en-US" sz="2000" dirty="0" err="1" smtClean="0">
                <a:solidFill>
                  <a:srgbClr val="0070C0"/>
                </a:solidFill>
                <a:latin typeface="Calibri" panose="020F0502020204030204" pitchFamily="34" charset="0"/>
              </a:rPr>
              <a:t>Hulstijn</a:t>
            </a:r>
            <a:r>
              <a:rPr lang="en-US" sz="2000" dirty="0" smtClean="0">
                <a:solidFill>
                  <a:srgbClr val="0070C0"/>
                </a:solidFill>
                <a:latin typeface="Calibri" panose="020F0502020204030204" pitchFamily="34" charset="0"/>
              </a:rPr>
              <a:t> &amp; </a:t>
            </a:r>
            <a:r>
              <a:rPr lang="en-US" sz="2000" dirty="0" err="1" smtClean="0">
                <a:solidFill>
                  <a:srgbClr val="0070C0"/>
                </a:solidFill>
                <a:latin typeface="Calibri" panose="020F0502020204030204" pitchFamily="34" charset="0"/>
              </a:rPr>
              <a:t>Laufer</a:t>
            </a:r>
            <a:r>
              <a:rPr lang="en-US" sz="2000" dirty="0" smtClean="0">
                <a:solidFill>
                  <a:srgbClr val="0070C0"/>
                </a:solidFill>
                <a:latin typeface="Calibri" panose="020F0502020204030204" pitchFamily="34" charset="0"/>
              </a:rPr>
              <a:t>, 2001</a:t>
            </a:r>
            <a:r>
              <a:rPr lang="en-US" sz="2000" dirty="0">
                <a:solidFill>
                  <a:srgbClr val="0070C0"/>
                </a:solidFill>
                <a:latin typeface="Calibri" panose="020F0502020204030204" pitchFamily="34" charset="0"/>
              </a:rPr>
              <a:t>, 541-542; </a:t>
            </a:r>
            <a:r>
              <a:rPr lang="en-US" sz="2000" dirty="0" err="1">
                <a:solidFill>
                  <a:srgbClr val="0070C0"/>
                </a:solidFill>
                <a:latin typeface="Calibri" panose="020F0502020204030204" pitchFamily="34" charset="0"/>
              </a:rPr>
              <a:t>Hulstijn</a:t>
            </a:r>
            <a:r>
              <a:rPr lang="en-US" sz="2000" dirty="0">
                <a:solidFill>
                  <a:srgbClr val="0070C0"/>
                </a:solidFill>
                <a:latin typeface="Calibri" panose="020F0502020204030204" pitchFamily="34" charset="0"/>
              </a:rPr>
              <a:t>, 2001; Nation &amp; Newton, 1997</a:t>
            </a:r>
            <a:r>
              <a:rPr lang="en-US" sz="2000" dirty="0" smtClean="0">
                <a:solidFill>
                  <a:srgbClr val="0070C0"/>
                </a:solidFill>
                <a:latin typeface="Calibri" panose="020F0502020204030204" pitchFamily="34" charset="0"/>
              </a:rPr>
              <a:t>)</a:t>
            </a:r>
            <a:endParaRPr lang="en-US" sz="2800" dirty="0">
              <a:solidFill>
                <a:srgbClr val="0070C0"/>
              </a:solidFill>
              <a:latin typeface="Calibri" panose="020F0502020204030204" pitchFamily="34" charset="0"/>
            </a:endParaRPr>
          </a:p>
        </p:txBody>
      </p:sp>
    </p:spTree>
    <p:extLst>
      <p:ext uri="{BB962C8B-B14F-4D97-AF65-F5344CB8AC3E}">
        <p14:creationId xmlns:p14="http://schemas.microsoft.com/office/powerpoint/2010/main" val="5333333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xit" presetSubtype="4" fill="hold" nodeType="clickEffect">
                                  <p:stCondLst>
                                    <p:cond delay="0"/>
                                  </p:stCondLst>
                                  <p:childTnLst>
                                    <p:animEffect transition="out" filter="wipe(down)">
                                      <p:cBhvr>
                                        <p:cTn id="30" dur="500"/>
                                        <p:tgtEl>
                                          <p:spTgt spid="80"/>
                                        </p:tgtEl>
                                      </p:cBhvr>
                                    </p:animEffect>
                                    <p:set>
                                      <p:cBhvr>
                                        <p:cTn id="31" dur="1" fill="hold">
                                          <p:stCondLst>
                                            <p:cond delay="499"/>
                                          </p:stCondLst>
                                        </p:cTn>
                                        <p:tgtEl>
                                          <p:spTgt spid="80"/>
                                        </p:tgtEl>
                                        <p:attrNameLst>
                                          <p:attrName>style.visibility</p:attrName>
                                        </p:attrNameLst>
                                      </p:cBhvr>
                                      <p:to>
                                        <p:strVal val="hidden"/>
                                      </p:to>
                                    </p:set>
                                  </p:childTnLst>
                                </p:cTn>
                              </p:par>
                              <p:par>
                                <p:cTn id="32" presetID="22" presetClass="exit" presetSubtype="4" fill="hold" nodeType="withEffect">
                                  <p:stCondLst>
                                    <p:cond delay="0"/>
                                  </p:stCondLst>
                                  <p:childTnLst>
                                    <p:animEffect transition="out" filter="wipe(down)">
                                      <p:cBhvr>
                                        <p:cTn id="33" dur="500"/>
                                        <p:tgtEl>
                                          <p:spTgt spid="79"/>
                                        </p:tgtEl>
                                      </p:cBhvr>
                                    </p:animEffect>
                                    <p:set>
                                      <p:cBhvr>
                                        <p:cTn id="34" dur="1" fill="hold">
                                          <p:stCondLst>
                                            <p:cond delay="499"/>
                                          </p:stCondLst>
                                        </p:cTn>
                                        <p:tgtEl>
                                          <p:spTgt spid="79"/>
                                        </p:tgtEl>
                                        <p:attrNameLst>
                                          <p:attrName>style.visibility</p:attrName>
                                        </p:attrNameLst>
                                      </p:cBhvr>
                                      <p:to>
                                        <p:strVal val="hidden"/>
                                      </p:to>
                                    </p:set>
                                  </p:childTnLst>
                                </p:cTn>
                              </p:par>
                              <p:par>
                                <p:cTn id="35" presetID="22" presetClass="exit" presetSubtype="4" fill="hold" nodeType="withEffect">
                                  <p:stCondLst>
                                    <p:cond delay="0"/>
                                  </p:stCondLst>
                                  <p:childTnLst>
                                    <p:animEffect transition="out" filter="wipe(down)">
                                      <p:cBhvr>
                                        <p:cTn id="36" dur="500"/>
                                        <p:tgtEl>
                                          <p:spTgt spid="85"/>
                                        </p:tgtEl>
                                      </p:cBhvr>
                                    </p:animEffect>
                                    <p:set>
                                      <p:cBhvr>
                                        <p:cTn id="37" dur="1" fill="hold">
                                          <p:stCondLst>
                                            <p:cond delay="499"/>
                                          </p:stCondLst>
                                        </p:cTn>
                                        <p:tgtEl>
                                          <p:spTgt spid="85"/>
                                        </p:tgtEl>
                                        <p:attrNameLst>
                                          <p:attrName>style.visibility</p:attrName>
                                        </p:attrNameLst>
                                      </p:cBhvr>
                                      <p:to>
                                        <p:strVal val="hidden"/>
                                      </p:to>
                                    </p:set>
                                  </p:childTnLst>
                                </p:cTn>
                              </p:par>
                              <p:par>
                                <p:cTn id="38" presetID="22" presetClass="exit" presetSubtype="4" fill="hold" nodeType="withEffect">
                                  <p:stCondLst>
                                    <p:cond delay="0"/>
                                  </p:stCondLst>
                                  <p:childTnLst>
                                    <p:animEffect transition="out" filter="wipe(down)">
                                      <p:cBhvr>
                                        <p:cTn id="39" dur="500"/>
                                        <p:tgtEl>
                                          <p:spTgt spid="81"/>
                                        </p:tgtEl>
                                      </p:cBhvr>
                                    </p:animEffect>
                                    <p:set>
                                      <p:cBhvr>
                                        <p:cTn id="40" dur="1" fill="hold">
                                          <p:stCondLst>
                                            <p:cond delay="499"/>
                                          </p:stCondLst>
                                        </p:cTn>
                                        <p:tgtEl>
                                          <p:spTgt spid="81"/>
                                        </p:tgtEl>
                                        <p:attrNameLst>
                                          <p:attrName>style.visibility</p:attrName>
                                        </p:attrNameLst>
                                      </p:cBhvr>
                                      <p:to>
                                        <p:strVal val="hidden"/>
                                      </p:to>
                                    </p:set>
                                  </p:childTnLst>
                                </p:cTn>
                              </p:par>
                              <p:par>
                                <p:cTn id="41" presetID="22" presetClass="exit" presetSubtype="4" fill="hold" nodeType="withEffect">
                                  <p:stCondLst>
                                    <p:cond delay="0"/>
                                  </p:stCondLst>
                                  <p:childTnLst>
                                    <p:animEffect transition="out" filter="wipe(down)">
                                      <p:cBhvr>
                                        <p:cTn id="42" dur="500"/>
                                        <p:tgtEl>
                                          <p:spTgt spid="83"/>
                                        </p:tgtEl>
                                      </p:cBhvr>
                                    </p:animEffect>
                                    <p:set>
                                      <p:cBhvr>
                                        <p:cTn id="43" dur="1" fill="hold">
                                          <p:stCondLst>
                                            <p:cond delay="499"/>
                                          </p:stCondLst>
                                        </p:cTn>
                                        <p:tgtEl>
                                          <p:spTgt spid="83"/>
                                        </p:tgtEl>
                                        <p:attrNameLst>
                                          <p:attrName>style.visibility</p:attrName>
                                        </p:attrNameLst>
                                      </p:cBhvr>
                                      <p:to>
                                        <p:strVal val="hidden"/>
                                      </p:to>
                                    </p:set>
                                  </p:childTnLst>
                                </p:cTn>
                              </p:par>
                              <p:par>
                                <p:cTn id="44" presetID="22" presetClass="exit" presetSubtype="4" fill="hold" nodeType="withEffect">
                                  <p:stCondLst>
                                    <p:cond delay="0"/>
                                  </p:stCondLst>
                                  <p:childTnLst>
                                    <p:animEffect transition="out" filter="wipe(down)">
                                      <p:cBhvr>
                                        <p:cTn id="45" dur="500"/>
                                        <p:tgtEl>
                                          <p:spTgt spid="82"/>
                                        </p:tgtEl>
                                      </p:cBhvr>
                                    </p:animEffect>
                                    <p:set>
                                      <p:cBhvr>
                                        <p:cTn id="46" dur="1" fill="hold">
                                          <p:stCondLst>
                                            <p:cond delay="499"/>
                                          </p:stCondLst>
                                        </p:cTn>
                                        <p:tgtEl>
                                          <p:spTgt spid="82"/>
                                        </p:tgtEl>
                                        <p:attrNameLst>
                                          <p:attrName>style.visibility</p:attrName>
                                        </p:attrNameLst>
                                      </p:cBhvr>
                                      <p:to>
                                        <p:strVal val="hidden"/>
                                      </p:to>
                                    </p:set>
                                  </p:childTnLst>
                                </p:cTn>
                              </p:par>
                            </p:childTnLst>
                          </p:cTn>
                        </p:par>
                        <p:par>
                          <p:cTn id="47" fill="hold">
                            <p:stCondLst>
                              <p:cond delay="500"/>
                            </p:stCondLst>
                            <p:childTnLst>
                              <p:par>
                                <p:cTn id="48" presetID="10" presetClass="entr" presetSubtype="0" fill="hold" grpId="0" nodeType="afterEffect">
                                  <p:stCondLst>
                                    <p:cond delay="0"/>
                                  </p:stCondLst>
                                  <p:childTnLst>
                                    <p:set>
                                      <p:cBhvr>
                                        <p:cTn id="49" dur="1" fill="hold">
                                          <p:stCondLst>
                                            <p:cond delay="0"/>
                                          </p:stCondLst>
                                        </p:cTn>
                                        <p:tgtEl>
                                          <p:spTgt spid="87"/>
                                        </p:tgtEl>
                                        <p:attrNameLst>
                                          <p:attrName>style.visibility</p:attrName>
                                        </p:attrNameLst>
                                      </p:cBhvr>
                                      <p:to>
                                        <p:strVal val="visible"/>
                                      </p:to>
                                    </p:set>
                                    <p:animEffect transition="in" filter="fade">
                                      <p:cBhvr>
                                        <p:cTn id="50"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875" y="770927"/>
            <a:ext cx="6805730" cy="838200"/>
          </a:xfrm>
        </p:spPr>
        <p:txBody>
          <a:bodyPr>
            <a:normAutofit/>
          </a:bodyPr>
          <a:lstStyle/>
          <a:p>
            <a:r>
              <a:rPr lang="en-US" dirty="0" smtClean="0"/>
              <a:t>Retention through elaboration</a:t>
            </a:r>
            <a:endParaRPr lang="en-US" dirty="0"/>
          </a:p>
        </p:txBody>
      </p:sp>
      <p:sp>
        <p:nvSpPr>
          <p:cNvPr id="42" name="Oval 41"/>
          <p:cNvSpPr/>
          <p:nvPr/>
        </p:nvSpPr>
        <p:spPr>
          <a:xfrm>
            <a:off x="3105150" y="2914650"/>
            <a:ext cx="2971800" cy="1600200"/>
          </a:xfrm>
          <a:prstGeom prst="ellipse">
            <a:avLst/>
          </a:prstGeom>
          <a:solidFill>
            <a:srgbClr val="016399"/>
          </a:solidFill>
          <a:ln w="25400" cap="flat" cmpd="sng" algn="ctr">
            <a:solidFill>
              <a:srgbClr val="31B6F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smtClean="0">
                <a:ln>
                  <a:noFill/>
                </a:ln>
                <a:solidFill>
                  <a:prstClr val="white"/>
                </a:solidFill>
                <a:effectLst/>
                <a:uLnTx/>
                <a:uFillTx/>
                <a:latin typeface="Calibri"/>
                <a:ea typeface="+mn-ea"/>
                <a:cs typeface="+mn-cs"/>
              </a:rPr>
              <a:t>WORD</a:t>
            </a:r>
          </a:p>
        </p:txBody>
      </p:sp>
      <p:grpSp>
        <p:nvGrpSpPr>
          <p:cNvPr id="82" name="Group 81"/>
          <p:cNvGrpSpPr/>
          <p:nvPr/>
        </p:nvGrpSpPr>
        <p:grpSpPr>
          <a:xfrm>
            <a:off x="6076950" y="3568700"/>
            <a:ext cx="2457450" cy="381000"/>
            <a:chOff x="6076950" y="3657600"/>
            <a:chExt cx="2457450" cy="381000"/>
          </a:xfrm>
        </p:grpSpPr>
        <p:sp>
          <p:nvSpPr>
            <p:cNvPr id="44" name="Rectangle 43"/>
            <p:cNvSpPr/>
            <p:nvPr/>
          </p:nvSpPr>
          <p:spPr>
            <a:xfrm>
              <a:off x="6994760" y="3657600"/>
              <a:ext cx="1539640" cy="381000"/>
            </a:xfrm>
            <a:prstGeom prst="rect">
              <a:avLst/>
            </a:prstGeom>
            <a:solidFill>
              <a:srgbClr val="33CCCC"/>
            </a:solidFill>
            <a:ln w="25400" cap="flat" cmpd="sng" algn="ctr">
              <a:solidFill>
                <a:srgbClr val="31B6FD"/>
              </a:solidFill>
              <a:prstDash val="solid"/>
            </a:ln>
            <a:effectLst/>
          </p:spPr>
          <p:txBody>
            <a:bodyPr rtlCol="0" anchor="ctr"/>
            <a:lstStyle/>
            <a:p>
              <a:pPr lvl="0" algn="ctr">
                <a:defRPr/>
              </a:pPr>
              <a:r>
                <a:rPr lang="en-US" sz="2000" b="1" dirty="0">
                  <a:latin typeface="Calibri" panose="020F0502020204030204" pitchFamily="34" charset="0"/>
                </a:rPr>
                <a:t>pragmatic</a:t>
              </a:r>
              <a:endParaRPr kumimoji="0" lang="en-US" sz="2800" b="1" i="0" u="none" strike="noStrike" kern="0" cap="none" spc="0" normalizeH="0" baseline="0" noProof="0" dirty="0" smtClean="0">
                <a:ln>
                  <a:noFill/>
                </a:ln>
                <a:effectLst/>
                <a:uLnTx/>
                <a:uFillTx/>
                <a:latin typeface="Calibri"/>
              </a:endParaRPr>
            </a:p>
          </p:txBody>
        </p:sp>
        <p:cxnSp>
          <p:nvCxnSpPr>
            <p:cNvPr id="4" name="Straight Arrow Connector 3"/>
            <p:cNvCxnSpPr>
              <a:stCxn id="44" idx="1"/>
              <a:endCxn id="42" idx="6"/>
            </p:cNvCxnSpPr>
            <p:nvPr/>
          </p:nvCxnSpPr>
          <p:spPr bwMode="auto">
            <a:xfrm flipH="1" flipV="1">
              <a:off x="6076950" y="3803650"/>
              <a:ext cx="917810" cy="44450"/>
            </a:xfrm>
            <a:prstGeom prst="straightConnector1">
              <a:avLst/>
            </a:prstGeom>
            <a:noFill/>
            <a:ln w="38100" cap="flat" cmpd="sng" algn="ctr">
              <a:solidFill>
                <a:srgbClr val="31B6FD">
                  <a:shade val="95000"/>
                  <a:satMod val="105000"/>
                </a:srgbClr>
              </a:solidFill>
              <a:prstDash val="solid"/>
              <a:tailEnd type="arrow"/>
            </a:ln>
            <a:effectLst/>
          </p:spPr>
        </p:cxnSp>
      </p:grpSp>
      <p:grpSp>
        <p:nvGrpSpPr>
          <p:cNvPr id="83" name="Group 82"/>
          <p:cNvGrpSpPr/>
          <p:nvPr/>
        </p:nvGrpSpPr>
        <p:grpSpPr>
          <a:xfrm>
            <a:off x="5641740" y="4280506"/>
            <a:ext cx="1735490" cy="733122"/>
            <a:chOff x="5641740" y="4369406"/>
            <a:chExt cx="1735490" cy="733122"/>
          </a:xfrm>
        </p:grpSpPr>
        <p:cxnSp>
          <p:nvCxnSpPr>
            <p:cNvPr id="48" name="Straight Arrow Connector 47"/>
            <p:cNvCxnSpPr>
              <a:stCxn id="51" idx="0"/>
              <a:endCxn id="42" idx="5"/>
            </p:cNvCxnSpPr>
            <p:nvPr/>
          </p:nvCxnSpPr>
          <p:spPr>
            <a:xfrm flipH="1" flipV="1">
              <a:off x="5641740" y="4369406"/>
              <a:ext cx="881180" cy="352122"/>
            </a:xfrm>
            <a:prstGeom prst="straightConnector1">
              <a:avLst/>
            </a:prstGeom>
            <a:noFill/>
            <a:ln w="38100" cap="flat" cmpd="sng" algn="ctr">
              <a:solidFill>
                <a:srgbClr val="31B6FD">
                  <a:shade val="95000"/>
                  <a:satMod val="105000"/>
                </a:srgbClr>
              </a:solidFill>
              <a:prstDash val="solid"/>
              <a:tailEnd type="arrow"/>
            </a:ln>
            <a:effectLst/>
          </p:spPr>
        </p:cxnSp>
        <p:sp>
          <p:nvSpPr>
            <p:cNvPr id="51" name="Rectangle 50"/>
            <p:cNvSpPr/>
            <p:nvPr/>
          </p:nvSpPr>
          <p:spPr>
            <a:xfrm>
              <a:off x="5668610" y="4721528"/>
              <a:ext cx="1708620" cy="381000"/>
            </a:xfrm>
            <a:prstGeom prst="rect">
              <a:avLst/>
            </a:prstGeom>
            <a:solidFill>
              <a:srgbClr val="33CCCC"/>
            </a:solidFill>
            <a:ln w="25400" cap="flat" cmpd="sng" algn="ctr">
              <a:solidFill>
                <a:srgbClr val="31B6FD"/>
              </a:solidFill>
              <a:prstDash val="solid"/>
            </a:ln>
            <a:effectLst/>
          </p:spPr>
          <p:txBody>
            <a:bodyPr rtlCol="0" anchor="ctr"/>
            <a:lstStyle/>
            <a:p>
              <a:pPr lvl="0" algn="ctr">
                <a:defRPr/>
              </a:pPr>
              <a:r>
                <a:rPr lang="en-US" sz="2000" b="1" dirty="0">
                  <a:latin typeface="Calibri" panose="020F0502020204030204" pitchFamily="34" charset="0"/>
                </a:rPr>
                <a:t>stylistic</a:t>
              </a:r>
              <a:endParaRPr kumimoji="0" lang="en-US" sz="2800" b="1" i="0" u="none" strike="noStrike" kern="0" cap="none" spc="0" normalizeH="0" baseline="0" noProof="0" dirty="0" smtClean="0">
                <a:ln>
                  <a:noFill/>
                </a:ln>
                <a:effectLst/>
                <a:uLnTx/>
                <a:uFillTx/>
                <a:latin typeface="Calibri"/>
              </a:endParaRPr>
            </a:p>
          </p:txBody>
        </p:sp>
      </p:grpSp>
      <p:grpSp>
        <p:nvGrpSpPr>
          <p:cNvPr id="84" name="Group 83"/>
          <p:cNvGrpSpPr/>
          <p:nvPr/>
        </p:nvGrpSpPr>
        <p:grpSpPr>
          <a:xfrm>
            <a:off x="3821230" y="4514850"/>
            <a:ext cx="1539640" cy="1035050"/>
            <a:chOff x="3821230" y="4603750"/>
            <a:chExt cx="1539640" cy="1035050"/>
          </a:xfrm>
        </p:grpSpPr>
        <p:cxnSp>
          <p:nvCxnSpPr>
            <p:cNvPr id="35" name="Straight Arrow Connector 34"/>
            <p:cNvCxnSpPr>
              <a:stCxn id="54" idx="0"/>
              <a:endCxn id="42" idx="4"/>
            </p:cNvCxnSpPr>
            <p:nvPr/>
          </p:nvCxnSpPr>
          <p:spPr>
            <a:xfrm flipV="1">
              <a:off x="4591050" y="4603750"/>
              <a:ext cx="0" cy="654050"/>
            </a:xfrm>
            <a:prstGeom prst="straightConnector1">
              <a:avLst/>
            </a:prstGeom>
            <a:noFill/>
            <a:ln w="38100" cap="flat" cmpd="sng" algn="ctr">
              <a:solidFill>
                <a:srgbClr val="31B6FD">
                  <a:shade val="95000"/>
                  <a:satMod val="105000"/>
                </a:srgbClr>
              </a:solidFill>
              <a:prstDash val="solid"/>
              <a:tailEnd type="arrow"/>
            </a:ln>
            <a:effectLst/>
          </p:spPr>
        </p:cxnSp>
        <p:sp>
          <p:nvSpPr>
            <p:cNvPr id="54" name="Rectangle 53"/>
            <p:cNvSpPr/>
            <p:nvPr/>
          </p:nvSpPr>
          <p:spPr>
            <a:xfrm>
              <a:off x="3821230" y="5257800"/>
              <a:ext cx="1539640" cy="381000"/>
            </a:xfrm>
            <a:prstGeom prst="rect">
              <a:avLst/>
            </a:prstGeom>
            <a:solidFill>
              <a:srgbClr val="33CCCC"/>
            </a:solidFill>
            <a:ln w="25400" cap="flat" cmpd="sng" algn="ctr">
              <a:solidFill>
                <a:srgbClr val="31B6FD"/>
              </a:solidFill>
              <a:prstDash val="solid"/>
            </a:ln>
            <a:effectLst/>
          </p:spPr>
          <p:txBody>
            <a:bodyPr rtlCol="0" anchor="ctr"/>
            <a:lstStyle/>
            <a:p>
              <a:pPr lvl="0" algn="ctr">
                <a:defRPr/>
              </a:pPr>
              <a:r>
                <a:rPr lang="en-US" sz="2100" b="1" dirty="0">
                  <a:solidFill>
                    <a:sysClr val="windowText" lastClr="000000"/>
                  </a:solidFill>
                  <a:latin typeface="Calibri" panose="020F0502020204030204" pitchFamily="34" charset="0"/>
                </a:rPr>
                <a:t>semantic</a:t>
              </a:r>
              <a:endParaRPr kumimoji="0" lang="en-US" sz="2800" b="1" i="0" u="none" strike="noStrike" kern="0" cap="none" spc="0" normalizeH="0" baseline="0" noProof="0" dirty="0" smtClean="0">
                <a:ln>
                  <a:noFill/>
                </a:ln>
                <a:solidFill>
                  <a:sysClr val="windowText" lastClr="000000"/>
                </a:solidFill>
                <a:effectLst/>
                <a:uLnTx/>
                <a:uFillTx/>
                <a:latin typeface="Calibri"/>
              </a:endParaRPr>
            </a:p>
          </p:txBody>
        </p:sp>
      </p:grpSp>
      <p:grpSp>
        <p:nvGrpSpPr>
          <p:cNvPr id="81" name="Group 80"/>
          <p:cNvGrpSpPr/>
          <p:nvPr/>
        </p:nvGrpSpPr>
        <p:grpSpPr>
          <a:xfrm>
            <a:off x="5554310" y="2470150"/>
            <a:ext cx="1708620" cy="678844"/>
            <a:chOff x="5554310" y="2559050"/>
            <a:chExt cx="1708620" cy="678844"/>
          </a:xfrm>
        </p:grpSpPr>
        <p:cxnSp>
          <p:nvCxnSpPr>
            <p:cNvPr id="20" name="Straight Arrow Connector 19"/>
            <p:cNvCxnSpPr>
              <a:stCxn id="55" idx="2"/>
              <a:endCxn id="42" idx="7"/>
            </p:cNvCxnSpPr>
            <p:nvPr/>
          </p:nvCxnSpPr>
          <p:spPr bwMode="auto">
            <a:xfrm flipH="1">
              <a:off x="5641740" y="2940050"/>
              <a:ext cx="766880" cy="297844"/>
            </a:xfrm>
            <a:prstGeom prst="straightConnector1">
              <a:avLst/>
            </a:prstGeom>
            <a:noFill/>
            <a:ln w="38100" cap="flat" cmpd="sng" algn="ctr">
              <a:solidFill>
                <a:srgbClr val="31B6FD">
                  <a:shade val="95000"/>
                  <a:satMod val="105000"/>
                </a:srgbClr>
              </a:solidFill>
              <a:prstDash val="solid"/>
              <a:tailEnd type="arrow"/>
            </a:ln>
            <a:effectLst/>
          </p:spPr>
        </p:cxnSp>
        <p:sp>
          <p:nvSpPr>
            <p:cNvPr id="55" name="Rectangle 54"/>
            <p:cNvSpPr/>
            <p:nvPr/>
          </p:nvSpPr>
          <p:spPr>
            <a:xfrm>
              <a:off x="5554310" y="2559050"/>
              <a:ext cx="1708620" cy="381000"/>
            </a:xfrm>
            <a:prstGeom prst="rect">
              <a:avLst/>
            </a:prstGeom>
            <a:solidFill>
              <a:srgbClr val="33CCCC"/>
            </a:solidFill>
            <a:ln w="25400" cap="flat" cmpd="sng" algn="ctr">
              <a:solidFill>
                <a:srgbClr val="31B6FD"/>
              </a:solidFill>
              <a:prstDash val="solid"/>
            </a:ln>
            <a:effectLst/>
          </p:spPr>
          <p:txBody>
            <a:bodyPr rtlCol="0" anchor="ctr"/>
            <a:lstStyle/>
            <a:p>
              <a:pPr lvl="0" algn="ctr">
                <a:defRPr/>
              </a:pPr>
              <a:r>
                <a:rPr lang="en-US" sz="2000" b="1" dirty="0">
                  <a:latin typeface="Calibri" panose="020F0502020204030204" pitchFamily="34" charset="0"/>
                </a:rPr>
                <a:t>morphological</a:t>
              </a:r>
              <a:endParaRPr kumimoji="0" lang="en-US" sz="2800" b="1" i="0" u="none" strike="noStrike" kern="0" cap="none" spc="0" normalizeH="0" baseline="0" noProof="0" dirty="0" smtClean="0">
                <a:ln>
                  <a:noFill/>
                </a:ln>
                <a:effectLst/>
                <a:uLnTx/>
                <a:uFillTx/>
                <a:latin typeface="Calibri"/>
              </a:endParaRPr>
            </a:p>
          </p:txBody>
        </p:sp>
      </p:grpSp>
      <p:grpSp>
        <p:nvGrpSpPr>
          <p:cNvPr id="80" name="Group 79"/>
          <p:cNvGrpSpPr/>
          <p:nvPr/>
        </p:nvGrpSpPr>
        <p:grpSpPr>
          <a:xfrm>
            <a:off x="3736740" y="1981200"/>
            <a:ext cx="1708620" cy="933450"/>
            <a:chOff x="3736740" y="2070100"/>
            <a:chExt cx="1708620" cy="933450"/>
          </a:xfrm>
        </p:grpSpPr>
        <p:cxnSp>
          <p:nvCxnSpPr>
            <p:cNvPr id="22" name="Straight Arrow Connector 21"/>
            <p:cNvCxnSpPr>
              <a:stCxn id="56" idx="2"/>
              <a:endCxn id="42" idx="0"/>
            </p:cNvCxnSpPr>
            <p:nvPr/>
          </p:nvCxnSpPr>
          <p:spPr bwMode="auto">
            <a:xfrm>
              <a:off x="4591050" y="2451100"/>
              <a:ext cx="0" cy="552450"/>
            </a:xfrm>
            <a:prstGeom prst="straightConnector1">
              <a:avLst/>
            </a:prstGeom>
            <a:noFill/>
            <a:ln w="38100" cap="flat" cmpd="sng" algn="ctr">
              <a:solidFill>
                <a:srgbClr val="31B6FD">
                  <a:shade val="95000"/>
                  <a:satMod val="105000"/>
                </a:srgbClr>
              </a:solidFill>
              <a:prstDash val="solid"/>
              <a:tailEnd type="arrow"/>
            </a:ln>
            <a:effectLst/>
          </p:spPr>
        </p:cxnSp>
        <p:sp>
          <p:nvSpPr>
            <p:cNvPr id="56" name="Rectangle 55"/>
            <p:cNvSpPr/>
            <p:nvPr/>
          </p:nvSpPr>
          <p:spPr>
            <a:xfrm>
              <a:off x="3736740" y="2070100"/>
              <a:ext cx="1708620" cy="381000"/>
            </a:xfrm>
            <a:prstGeom prst="rect">
              <a:avLst/>
            </a:prstGeom>
            <a:solidFill>
              <a:srgbClr val="33CCCC"/>
            </a:solidFill>
            <a:ln w="25400" cap="flat" cmpd="sng" algn="ctr">
              <a:solidFill>
                <a:srgbClr val="31B6FD"/>
              </a:solidFill>
              <a:prstDash val="solid"/>
            </a:ln>
            <a:effectLst/>
          </p:spPr>
          <p:txBody>
            <a:bodyPr rtlCol="0" anchor="ctr"/>
            <a:lstStyle/>
            <a:p>
              <a:pPr lvl="0" algn="ctr">
                <a:defRPr/>
              </a:pPr>
              <a:r>
                <a:rPr lang="en-US" sz="2000" b="1" dirty="0">
                  <a:latin typeface="Calibri" panose="020F0502020204030204" pitchFamily="34" charset="0"/>
                </a:rPr>
                <a:t>phonological</a:t>
              </a:r>
              <a:endParaRPr kumimoji="0" lang="en-US" sz="2800" b="1" i="0" u="none" strike="noStrike" kern="0" cap="none" spc="0" normalizeH="0" baseline="0" noProof="0" dirty="0" smtClean="0">
                <a:ln>
                  <a:noFill/>
                </a:ln>
                <a:effectLst/>
                <a:uLnTx/>
                <a:uFillTx/>
                <a:latin typeface="Calibri"/>
              </a:endParaRPr>
            </a:p>
          </p:txBody>
        </p:sp>
      </p:grpSp>
      <p:grpSp>
        <p:nvGrpSpPr>
          <p:cNvPr id="85" name="Group 84"/>
          <p:cNvGrpSpPr/>
          <p:nvPr/>
        </p:nvGrpSpPr>
        <p:grpSpPr>
          <a:xfrm>
            <a:off x="1831740" y="4280506"/>
            <a:ext cx="1708620" cy="888394"/>
            <a:chOff x="1831740" y="4369406"/>
            <a:chExt cx="1708620" cy="888394"/>
          </a:xfrm>
        </p:grpSpPr>
        <p:cxnSp>
          <p:nvCxnSpPr>
            <p:cNvPr id="47" name="Straight Arrow Connector 46"/>
            <p:cNvCxnSpPr>
              <a:stCxn id="58" idx="0"/>
              <a:endCxn id="42" idx="3"/>
            </p:cNvCxnSpPr>
            <p:nvPr/>
          </p:nvCxnSpPr>
          <p:spPr>
            <a:xfrm flipV="1">
              <a:off x="2686050" y="4369406"/>
              <a:ext cx="854310" cy="507394"/>
            </a:xfrm>
            <a:prstGeom prst="straightConnector1">
              <a:avLst/>
            </a:prstGeom>
            <a:noFill/>
            <a:ln w="38100" cap="flat" cmpd="sng" algn="ctr">
              <a:solidFill>
                <a:srgbClr val="31B6FD">
                  <a:shade val="95000"/>
                  <a:satMod val="105000"/>
                </a:srgbClr>
              </a:solidFill>
              <a:prstDash val="solid"/>
              <a:tailEnd type="arrow"/>
            </a:ln>
            <a:effectLst/>
          </p:spPr>
        </p:cxnSp>
        <p:sp>
          <p:nvSpPr>
            <p:cNvPr id="58" name="Rectangle 57"/>
            <p:cNvSpPr/>
            <p:nvPr/>
          </p:nvSpPr>
          <p:spPr>
            <a:xfrm>
              <a:off x="1831740" y="4876800"/>
              <a:ext cx="1708620" cy="381000"/>
            </a:xfrm>
            <a:prstGeom prst="rect">
              <a:avLst/>
            </a:prstGeom>
            <a:solidFill>
              <a:srgbClr val="33CCCC"/>
            </a:solidFill>
            <a:ln w="25400" cap="flat" cmpd="sng" algn="ctr">
              <a:solidFill>
                <a:srgbClr val="31B6FD"/>
              </a:solidFill>
              <a:prstDash val="solid"/>
            </a:ln>
            <a:effectLst/>
          </p:spPr>
          <p:txBody>
            <a:bodyPr rtlCol="0" anchor="ctr"/>
            <a:lstStyle/>
            <a:p>
              <a:pPr lvl="0" algn="ctr">
                <a:defRPr/>
              </a:pPr>
              <a:r>
                <a:rPr lang="en-US" sz="2000" b="1" dirty="0" smtClean="0">
                  <a:latin typeface="Calibri" panose="020F0502020204030204" pitchFamily="34" charset="0"/>
                </a:rPr>
                <a:t>syntactic</a:t>
              </a:r>
              <a:endParaRPr kumimoji="0" lang="en-US" sz="2800" b="1" i="0" u="none" strike="noStrike" kern="0" cap="none" spc="0" normalizeH="0" baseline="0" noProof="0" dirty="0" smtClean="0">
                <a:ln>
                  <a:noFill/>
                </a:ln>
                <a:effectLst/>
                <a:uLnTx/>
                <a:uFillTx/>
                <a:latin typeface="Calibri"/>
              </a:endParaRPr>
            </a:p>
          </p:txBody>
        </p:sp>
      </p:grpSp>
      <p:grpSp>
        <p:nvGrpSpPr>
          <p:cNvPr id="86" name="Group 85"/>
          <p:cNvGrpSpPr/>
          <p:nvPr/>
        </p:nvGrpSpPr>
        <p:grpSpPr>
          <a:xfrm>
            <a:off x="734660" y="3568700"/>
            <a:ext cx="2370490" cy="381000"/>
            <a:chOff x="734660" y="3657600"/>
            <a:chExt cx="2370490" cy="381000"/>
          </a:xfrm>
        </p:grpSpPr>
        <p:cxnSp>
          <p:nvCxnSpPr>
            <p:cNvPr id="46" name="Straight Arrow Connector 45"/>
            <p:cNvCxnSpPr>
              <a:stCxn id="59" idx="3"/>
              <a:endCxn id="42" idx="2"/>
            </p:cNvCxnSpPr>
            <p:nvPr/>
          </p:nvCxnSpPr>
          <p:spPr>
            <a:xfrm flipV="1">
              <a:off x="2443280" y="3803650"/>
              <a:ext cx="661870" cy="44450"/>
            </a:xfrm>
            <a:prstGeom prst="straightConnector1">
              <a:avLst/>
            </a:prstGeom>
            <a:noFill/>
            <a:ln w="38100" cap="flat" cmpd="sng" algn="ctr">
              <a:solidFill>
                <a:srgbClr val="31B6FD">
                  <a:shade val="95000"/>
                  <a:satMod val="105000"/>
                </a:srgbClr>
              </a:solidFill>
              <a:prstDash val="solid"/>
              <a:tailEnd type="arrow"/>
            </a:ln>
            <a:effectLst/>
          </p:spPr>
        </p:cxnSp>
        <p:sp>
          <p:nvSpPr>
            <p:cNvPr id="59" name="Rectangle 58"/>
            <p:cNvSpPr/>
            <p:nvPr/>
          </p:nvSpPr>
          <p:spPr>
            <a:xfrm>
              <a:off x="734660" y="3657600"/>
              <a:ext cx="1708620" cy="381000"/>
            </a:xfrm>
            <a:prstGeom prst="rect">
              <a:avLst/>
            </a:prstGeom>
            <a:solidFill>
              <a:srgbClr val="33CCCC"/>
            </a:solidFill>
            <a:ln w="25400" cap="flat" cmpd="sng" algn="ctr">
              <a:solidFill>
                <a:srgbClr val="31B6FD"/>
              </a:solidFill>
              <a:prstDash val="solid"/>
            </a:ln>
            <a:effectLst/>
          </p:spPr>
          <p:txBody>
            <a:bodyPr rtlCol="0" anchor="ctr"/>
            <a:lstStyle/>
            <a:p>
              <a:pPr lvl="0" algn="ctr">
                <a:defRPr/>
              </a:pPr>
              <a:r>
                <a:rPr lang="en-US" sz="2000" b="1" kern="0" dirty="0">
                  <a:latin typeface="Calibri"/>
                </a:rPr>
                <a:t>orthographic</a:t>
              </a:r>
              <a:endParaRPr kumimoji="0" lang="en-US" sz="2000" b="1" i="0" u="none" strike="noStrike" kern="0" cap="none" spc="0" normalizeH="0" baseline="0" noProof="0" dirty="0" smtClean="0">
                <a:ln>
                  <a:noFill/>
                </a:ln>
                <a:effectLst/>
                <a:uLnTx/>
                <a:uFillTx/>
                <a:latin typeface="Calibri"/>
              </a:endParaRPr>
            </a:p>
          </p:txBody>
        </p:sp>
      </p:grpSp>
      <p:grpSp>
        <p:nvGrpSpPr>
          <p:cNvPr id="79" name="Group 78"/>
          <p:cNvGrpSpPr/>
          <p:nvPr/>
        </p:nvGrpSpPr>
        <p:grpSpPr>
          <a:xfrm>
            <a:off x="1831740" y="2470150"/>
            <a:ext cx="1708620" cy="678844"/>
            <a:chOff x="1831740" y="2559050"/>
            <a:chExt cx="1708620" cy="678844"/>
          </a:xfrm>
        </p:grpSpPr>
        <p:cxnSp>
          <p:nvCxnSpPr>
            <p:cNvPr id="39" name="Straight Arrow Connector 38"/>
            <p:cNvCxnSpPr>
              <a:stCxn id="61" idx="2"/>
              <a:endCxn id="42" idx="1"/>
            </p:cNvCxnSpPr>
            <p:nvPr/>
          </p:nvCxnSpPr>
          <p:spPr>
            <a:xfrm>
              <a:off x="2686050" y="2940050"/>
              <a:ext cx="854310" cy="297844"/>
            </a:xfrm>
            <a:prstGeom prst="straightConnector1">
              <a:avLst/>
            </a:prstGeom>
            <a:noFill/>
            <a:ln w="38100" cap="flat" cmpd="sng" algn="ctr">
              <a:solidFill>
                <a:srgbClr val="31B6FD">
                  <a:shade val="95000"/>
                  <a:satMod val="105000"/>
                </a:srgbClr>
              </a:solidFill>
              <a:prstDash val="solid"/>
              <a:tailEnd type="arrow"/>
            </a:ln>
            <a:effectLst/>
          </p:spPr>
        </p:cxnSp>
        <p:sp>
          <p:nvSpPr>
            <p:cNvPr id="61" name="Rectangle 60"/>
            <p:cNvSpPr/>
            <p:nvPr/>
          </p:nvSpPr>
          <p:spPr>
            <a:xfrm>
              <a:off x="1831740" y="2559050"/>
              <a:ext cx="1708620" cy="381000"/>
            </a:xfrm>
            <a:prstGeom prst="rect">
              <a:avLst/>
            </a:prstGeom>
            <a:solidFill>
              <a:srgbClr val="33CCCC"/>
            </a:solidFill>
            <a:ln w="25400" cap="flat" cmpd="sng" algn="ctr">
              <a:solidFill>
                <a:srgbClr val="31B6FD"/>
              </a:solidFill>
              <a:prstDash val="solid"/>
            </a:ln>
            <a:effectLst/>
          </p:spPr>
          <p:txBody>
            <a:bodyPr rtlCol="0" anchor="ctr"/>
            <a:lstStyle/>
            <a:p>
              <a:pPr lvl="0" algn="ctr">
                <a:defRPr/>
              </a:pPr>
              <a:r>
                <a:rPr lang="en-US" sz="2000" b="1" dirty="0">
                  <a:latin typeface="Calibri" panose="020F0502020204030204" pitchFamily="34" charset="0"/>
                </a:rPr>
                <a:t>articulatory</a:t>
              </a:r>
              <a:endParaRPr kumimoji="0" lang="en-US" sz="2800" b="1" i="0" u="none" strike="noStrike" kern="0" cap="none" spc="0" normalizeH="0" baseline="0" noProof="0" dirty="0" smtClean="0">
                <a:ln>
                  <a:noFill/>
                </a:ln>
                <a:effectLst/>
                <a:uLnTx/>
                <a:uFillTx/>
                <a:latin typeface="Calibri"/>
              </a:endParaRPr>
            </a:p>
          </p:txBody>
        </p:sp>
      </p:grpSp>
      <p:sp>
        <p:nvSpPr>
          <p:cNvPr id="89" name="Rectangle 88"/>
          <p:cNvSpPr/>
          <p:nvPr/>
        </p:nvSpPr>
        <p:spPr>
          <a:xfrm>
            <a:off x="6477000" y="882251"/>
            <a:ext cx="2553904" cy="615553"/>
          </a:xfrm>
          <a:prstGeom prst="rect">
            <a:avLst/>
          </a:prstGeom>
        </p:spPr>
        <p:txBody>
          <a:bodyPr wrap="none">
            <a:spAutoFit/>
          </a:bodyPr>
          <a:lstStyle/>
          <a:p>
            <a:r>
              <a:rPr lang="en-US" sz="3400" b="1" kern="0" dirty="0" smtClean="0">
                <a:solidFill>
                  <a:srgbClr val="7D110C"/>
                </a:solidFill>
                <a:latin typeface="Segoe UI Semibold" panose="020B0702040204020203" pitchFamily="34" charset="0"/>
                <a:cs typeface="+mj-cs"/>
              </a:rPr>
              <a:t>+ repetition</a:t>
            </a:r>
            <a:endParaRPr lang="en-US" dirty="0"/>
          </a:p>
        </p:txBody>
      </p:sp>
      <p:sp>
        <p:nvSpPr>
          <p:cNvPr id="90" name="Rectangle 89"/>
          <p:cNvSpPr/>
          <p:nvPr/>
        </p:nvSpPr>
        <p:spPr>
          <a:xfrm>
            <a:off x="476250" y="5848290"/>
            <a:ext cx="8229600" cy="400110"/>
          </a:xfrm>
          <a:prstGeom prst="rect">
            <a:avLst/>
          </a:prstGeom>
          <a:solidFill>
            <a:srgbClr val="33CCCC">
              <a:alpha val="30196"/>
            </a:srgbClr>
          </a:solidFill>
          <a:ln>
            <a:solidFill>
              <a:srgbClr val="016399"/>
            </a:solidFill>
          </a:ln>
        </p:spPr>
        <p:txBody>
          <a:bodyPr wrap="square">
            <a:spAutoFit/>
          </a:bodyPr>
          <a:lstStyle/>
          <a:p>
            <a:pPr marL="342900" indent="-342900">
              <a:buFont typeface="Wingdings" panose="05000000000000000000" pitchFamily="2" charset="2"/>
              <a:buChar char="Ø"/>
              <a:defRPr/>
            </a:pPr>
            <a:r>
              <a:rPr lang="en-US" sz="2000" b="1" dirty="0" smtClean="0">
                <a:latin typeface="Calibri" panose="020F0502020204030204" pitchFamily="34" charset="0"/>
              </a:rPr>
              <a:t>Reactivation </a:t>
            </a:r>
            <a:r>
              <a:rPr lang="en-US" sz="2000" b="1" dirty="0">
                <a:latin typeface="Calibri" panose="020F0502020204030204" pitchFamily="34" charset="0"/>
              </a:rPr>
              <a:t>and repetition </a:t>
            </a:r>
            <a:r>
              <a:rPr lang="en-US" sz="2000" dirty="0" smtClean="0">
                <a:latin typeface="Calibri" panose="020F0502020204030204" pitchFamily="34" charset="0"/>
              </a:rPr>
              <a:t>are needed </a:t>
            </a:r>
            <a:r>
              <a:rPr lang="en-US" sz="2000" dirty="0">
                <a:latin typeface="Calibri" panose="020F0502020204030204" pitchFamily="34" charset="0"/>
              </a:rPr>
              <a:t>for </a:t>
            </a:r>
            <a:r>
              <a:rPr lang="en-US" sz="2000" b="1" dirty="0">
                <a:latin typeface="Calibri" panose="020F0502020204030204" pitchFamily="34" charset="0"/>
              </a:rPr>
              <a:t>automaticity</a:t>
            </a:r>
            <a:r>
              <a:rPr lang="en-US" sz="2000" dirty="0">
                <a:latin typeface="Calibri" panose="020F0502020204030204" pitchFamily="34" charset="0"/>
              </a:rPr>
              <a:t> in lexical access</a:t>
            </a:r>
          </a:p>
        </p:txBody>
      </p:sp>
      <p:sp>
        <p:nvSpPr>
          <p:cNvPr id="12" name="Rectangle 11"/>
          <p:cNvSpPr/>
          <p:nvPr/>
        </p:nvSpPr>
        <p:spPr>
          <a:xfrm>
            <a:off x="3810000" y="6324600"/>
            <a:ext cx="4185620" cy="400110"/>
          </a:xfrm>
          <a:prstGeom prst="rect">
            <a:avLst/>
          </a:prstGeom>
          <a:solidFill>
            <a:schemeClr val="bg1"/>
          </a:solidFill>
        </p:spPr>
        <p:txBody>
          <a:bodyPr wrap="square">
            <a:spAutoFit/>
          </a:bodyPr>
          <a:lstStyle/>
          <a:p>
            <a:r>
              <a:rPr lang="en-US" sz="2000" dirty="0" err="1">
                <a:solidFill>
                  <a:srgbClr val="0070C0"/>
                </a:solidFill>
                <a:latin typeface="Calibri" panose="020F0502020204030204" pitchFamily="34" charset="0"/>
              </a:rPr>
              <a:t>Kimppa</a:t>
            </a:r>
            <a:r>
              <a:rPr lang="en-US" sz="2000" dirty="0">
                <a:solidFill>
                  <a:srgbClr val="0070C0"/>
                </a:solidFill>
                <a:latin typeface="Calibri" panose="020F0502020204030204" pitchFamily="34" charset="0"/>
              </a:rPr>
              <a:t>, </a:t>
            </a:r>
            <a:r>
              <a:rPr lang="en-US" sz="2000" dirty="0" smtClean="0">
                <a:solidFill>
                  <a:srgbClr val="0070C0"/>
                </a:solidFill>
                <a:latin typeface="Calibri" panose="020F0502020204030204" pitchFamily="34" charset="0"/>
              </a:rPr>
              <a:t>2017; Nation </a:t>
            </a:r>
            <a:r>
              <a:rPr lang="en-US" sz="2000" dirty="0">
                <a:solidFill>
                  <a:srgbClr val="0070C0"/>
                </a:solidFill>
                <a:latin typeface="Calibri" panose="020F0502020204030204" pitchFamily="34" charset="0"/>
              </a:rPr>
              <a:t>&amp; Newton, </a:t>
            </a:r>
            <a:r>
              <a:rPr lang="en-US" sz="2000" dirty="0" smtClean="0">
                <a:solidFill>
                  <a:srgbClr val="0070C0"/>
                </a:solidFill>
                <a:latin typeface="Calibri" panose="020F0502020204030204" pitchFamily="34" charset="0"/>
              </a:rPr>
              <a:t>1997</a:t>
            </a:r>
            <a:endParaRPr lang="en-US" sz="2000" dirty="0"/>
          </a:p>
        </p:txBody>
      </p:sp>
    </p:spTree>
    <p:extLst>
      <p:ext uri="{BB962C8B-B14F-4D97-AF65-F5344CB8AC3E}">
        <p14:creationId xmlns:p14="http://schemas.microsoft.com/office/powerpoint/2010/main" val="35450737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P spid="90" grpId="0" animBg="1"/>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939800"/>
            <a:ext cx="8177213" cy="996842"/>
          </a:xfrm>
        </p:spPr>
        <p:txBody>
          <a:bodyPr/>
          <a:lstStyle/>
          <a:p>
            <a:r>
              <a:rPr lang="en-US" dirty="0" smtClean="0"/>
              <a:t>Effective instruction: dual focus</a:t>
            </a:r>
            <a:endParaRPr lang="en-US" dirty="0"/>
          </a:p>
        </p:txBody>
      </p:sp>
      <p:sp>
        <p:nvSpPr>
          <p:cNvPr id="8" name="Rounded Rectangle 7"/>
          <p:cNvSpPr/>
          <p:nvPr/>
        </p:nvSpPr>
        <p:spPr bwMode="auto">
          <a:xfrm>
            <a:off x="304800" y="2133311"/>
            <a:ext cx="2362200" cy="2413396"/>
          </a:xfrm>
          <a:prstGeom prst="roundRect">
            <a:avLst/>
          </a:prstGeom>
          <a:solidFill>
            <a:srgbClr val="CCECFF"/>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dirty="0" smtClean="0">
              <a:ln>
                <a:noFill/>
              </a:ln>
              <a:solidFill>
                <a:schemeClr val="tx1"/>
              </a:solidFill>
              <a:effectLst/>
              <a:latin typeface="Calibri" panose="020F0502020204030204" pitchFamily="34" charset="0"/>
              <a:ea typeface="ＭＳ Ｐゴシック" pitchFamily="1" charset="-128"/>
            </a:endParaRPr>
          </a:p>
        </p:txBody>
      </p:sp>
      <p:sp>
        <p:nvSpPr>
          <p:cNvPr id="9" name="Rounded Rectangle 8"/>
          <p:cNvSpPr/>
          <p:nvPr/>
        </p:nvSpPr>
        <p:spPr bwMode="auto">
          <a:xfrm>
            <a:off x="6553200" y="2133311"/>
            <a:ext cx="2322576" cy="2413396"/>
          </a:xfrm>
          <a:prstGeom prst="roundRect">
            <a:avLst/>
          </a:prstGeom>
          <a:solidFill>
            <a:srgbClr val="CCECFF"/>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i="1" dirty="0">
              <a:latin typeface="Calibri" panose="020F0502020204030204" pitchFamily="34" charset="0"/>
              <a:ea typeface="ＭＳ Ｐゴシック" pitchFamily="1" charset="-128"/>
            </a:endParaRPr>
          </a:p>
        </p:txBody>
      </p:sp>
      <p:sp>
        <p:nvSpPr>
          <p:cNvPr id="10" name="Rectangle 9"/>
          <p:cNvSpPr/>
          <p:nvPr/>
        </p:nvSpPr>
        <p:spPr bwMode="auto">
          <a:xfrm>
            <a:off x="3028950" y="2438400"/>
            <a:ext cx="2857500" cy="838200"/>
          </a:xfrm>
          <a:prstGeom prst="rect">
            <a:avLst/>
          </a:prstGeom>
          <a:solidFill>
            <a:srgbClr val="016399"/>
          </a:solidFill>
          <a:ln w="25400" cap="flat" cmpd="sng" algn="ctr">
            <a:solidFill>
              <a:srgbClr val="31B6FD"/>
            </a:solidFill>
            <a:prstDash val="solid"/>
          </a:ln>
          <a:effectLst/>
        </p:spPr>
        <p:txBody>
          <a:bodyPr rtlCol="0" anchor="ctr"/>
          <a:lstStyle/>
          <a:p>
            <a:pPr algn="ctr"/>
            <a:r>
              <a:rPr lang="en-US" sz="3200" b="1" kern="0" dirty="0" smtClean="0">
                <a:solidFill>
                  <a:prstClr val="white"/>
                </a:solidFill>
                <a:latin typeface="Calibri"/>
              </a:rPr>
              <a:t>vocabulary</a:t>
            </a:r>
            <a:endParaRPr lang="en-US" sz="3200" b="1" kern="0" dirty="0">
              <a:solidFill>
                <a:prstClr val="white"/>
              </a:solidFill>
              <a:latin typeface="Calibri"/>
            </a:endParaRPr>
          </a:p>
        </p:txBody>
      </p:sp>
      <p:sp>
        <p:nvSpPr>
          <p:cNvPr id="11" name="Rectangle 10"/>
          <p:cNvSpPr/>
          <p:nvPr/>
        </p:nvSpPr>
        <p:spPr bwMode="auto">
          <a:xfrm>
            <a:off x="3434590" y="3124200"/>
            <a:ext cx="2857500" cy="838200"/>
          </a:xfrm>
          <a:prstGeom prst="rect">
            <a:avLst/>
          </a:prstGeom>
          <a:solidFill>
            <a:srgbClr val="016399"/>
          </a:solidFill>
          <a:ln w="25400" cap="flat" cmpd="sng" algn="ctr">
            <a:solidFill>
              <a:srgbClr val="31B6FD"/>
            </a:solidFill>
            <a:prstDash val="solid"/>
          </a:ln>
          <a:effectLst/>
        </p:spPr>
        <p:txBody>
          <a:bodyPr rtlCol="0" anchor="ctr"/>
          <a:lstStyle/>
          <a:p>
            <a:pPr algn="ctr"/>
            <a:r>
              <a:rPr lang="en-US" sz="3200" b="1" kern="0" dirty="0">
                <a:solidFill>
                  <a:prstClr val="white"/>
                </a:solidFill>
                <a:latin typeface="Calibri"/>
              </a:rPr>
              <a:t>pronunciation</a:t>
            </a:r>
          </a:p>
        </p:txBody>
      </p:sp>
      <p:sp>
        <p:nvSpPr>
          <p:cNvPr id="15" name="TextBox 14"/>
          <p:cNvSpPr txBox="1"/>
          <p:nvPr/>
        </p:nvSpPr>
        <p:spPr>
          <a:xfrm>
            <a:off x="2712846" y="4667071"/>
            <a:ext cx="3718308" cy="1200329"/>
          </a:xfrm>
          <a:prstGeom prst="rect">
            <a:avLst/>
          </a:prstGeom>
          <a:noFill/>
          <a:ln>
            <a:solidFill>
              <a:schemeClr val="accent1">
                <a:lumMod val="50000"/>
              </a:schemeClr>
            </a:solidFill>
          </a:ln>
        </p:spPr>
        <p:txBody>
          <a:bodyPr wrap="square" rtlCol="0">
            <a:spAutoFit/>
          </a:bodyPr>
          <a:lstStyle/>
          <a:p>
            <a:r>
              <a:rPr lang="en-US" sz="2400" b="1" dirty="0">
                <a:latin typeface="Calibri" panose="020F0502020204030204" pitchFamily="34" charset="0"/>
                <a:ea typeface="ＭＳ Ｐゴシック" pitchFamily="1" charset="-128"/>
              </a:rPr>
              <a:t>Automaticity + </a:t>
            </a:r>
            <a:r>
              <a:rPr lang="en-US" sz="2400" b="1" dirty="0" smtClean="0">
                <a:latin typeface="Calibri" panose="020F0502020204030204" pitchFamily="34" charset="0"/>
                <a:ea typeface="ＭＳ Ｐゴシック" pitchFamily="1" charset="-128"/>
              </a:rPr>
              <a:t>Carryover</a:t>
            </a:r>
            <a:endParaRPr lang="en-US" sz="2400" b="1" dirty="0">
              <a:latin typeface="Calibri" panose="020F0502020204030204" pitchFamily="34" charset="0"/>
              <a:ea typeface="ＭＳ Ｐゴシック" pitchFamily="1" charset="-128"/>
            </a:endParaRPr>
          </a:p>
          <a:p>
            <a:pPr algn="ctr"/>
            <a:r>
              <a:rPr lang="en-US" sz="2400" b="1" dirty="0">
                <a:latin typeface="Calibri" panose="020F0502020204030204" pitchFamily="34" charset="0"/>
                <a:ea typeface="ＭＳ Ｐゴシック" pitchFamily="1" charset="-128"/>
              </a:rPr>
              <a:t>=</a:t>
            </a:r>
          </a:p>
          <a:p>
            <a:pPr algn="ctr"/>
            <a:r>
              <a:rPr lang="en-US" sz="2400" b="1" dirty="0">
                <a:latin typeface="Calibri" panose="020F0502020204030204" pitchFamily="34" charset="0"/>
                <a:ea typeface="ＭＳ Ｐゴシック" pitchFamily="1" charset="-128"/>
              </a:rPr>
              <a:t>Effective instruction</a:t>
            </a:r>
          </a:p>
        </p:txBody>
      </p:sp>
      <p:sp>
        <p:nvSpPr>
          <p:cNvPr id="17" name="Rectangle 16"/>
          <p:cNvSpPr/>
          <p:nvPr/>
        </p:nvSpPr>
        <p:spPr>
          <a:xfrm>
            <a:off x="209550" y="2187107"/>
            <a:ext cx="2552700" cy="2308324"/>
          </a:xfrm>
          <a:prstGeom prst="rect">
            <a:avLst/>
          </a:prstGeom>
        </p:spPr>
        <p:txBody>
          <a:bodyPr wrap="square">
            <a:spAutoFit/>
          </a:bodyPr>
          <a:lstStyle/>
          <a:p>
            <a:pPr algn="ctr" eaLnBrk="0" fontAlgn="base" hangingPunct="0">
              <a:spcBef>
                <a:spcPct val="0"/>
              </a:spcBef>
              <a:spcAft>
                <a:spcPct val="0"/>
              </a:spcAft>
            </a:pPr>
            <a:r>
              <a:rPr lang="en-US" sz="2400" b="1" dirty="0">
                <a:latin typeface="Calibri" panose="020F0502020204030204" pitchFamily="34" charset="0"/>
                <a:ea typeface="ＭＳ Ｐゴシック" pitchFamily="1" charset="-128"/>
              </a:rPr>
              <a:t>Repetition</a:t>
            </a:r>
            <a:r>
              <a:rPr lang="en-US" sz="2400" dirty="0">
                <a:latin typeface="Calibri" panose="020F0502020204030204" pitchFamily="34" charset="0"/>
                <a:ea typeface="ＭＳ Ｐゴシック" pitchFamily="1" charset="-128"/>
              </a:rPr>
              <a:t> </a:t>
            </a:r>
            <a:r>
              <a:rPr lang="en-US" sz="2400" dirty="0" smtClean="0">
                <a:latin typeface="Calibri" panose="020F0502020204030204" pitchFamily="34" charset="0"/>
                <a:ea typeface="ＭＳ Ｐゴシック" pitchFamily="1" charset="-128"/>
              </a:rPr>
              <a:t>in retrieval recycling… </a:t>
            </a:r>
          </a:p>
          <a:p>
            <a:pPr algn="ctr" eaLnBrk="0" fontAlgn="base" hangingPunct="0">
              <a:spcBef>
                <a:spcPct val="0"/>
              </a:spcBef>
              <a:spcAft>
                <a:spcPct val="0"/>
              </a:spcAft>
            </a:pPr>
            <a:r>
              <a:rPr lang="en-US" sz="2400" dirty="0" smtClean="0">
                <a:latin typeface="Calibri" panose="020F0502020204030204" pitchFamily="34" charset="0"/>
                <a:ea typeface="ＭＳ Ｐゴシック" pitchFamily="1" charset="-128"/>
              </a:rPr>
              <a:t>of familiar materials</a:t>
            </a:r>
          </a:p>
          <a:p>
            <a:pPr marL="342900" indent="-342900" algn="ctr" eaLnBrk="0" fontAlgn="base" hangingPunct="0">
              <a:spcBef>
                <a:spcPct val="0"/>
              </a:spcBef>
              <a:spcAft>
                <a:spcPct val="0"/>
              </a:spcAft>
              <a:buFont typeface="Wingdings" panose="05000000000000000000" pitchFamily="2" charset="2"/>
              <a:buChar char="Ø"/>
            </a:pPr>
            <a:r>
              <a:rPr lang="en-US" sz="2400" b="1" dirty="0" smtClean="0">
                <a:latin typeface="Calibri" panose="020F0502020204030204" pitchFamily="34" charset="0"/>
                <a:ea typeface="ＭＳ Ｐゴシック" pitchFamily="1" charset="-128"/>
              </a:rPr>
              <a:t>automaticity</a:t>
            </a:r>
            <a:endParaRPr lang="en-US" sz="2400" b="1" dirty="0">
              <a:latin typeface="Calibri" panose="020F0502020204030204" pitchFamily="34" charset="0"/>
              <a:ea typeface="ＭＳ Ｐゴシック" pitchFamily="1" charset="-128"/>
            </a:endParaRPr>
          </a:p>
        </p:txBody>
      </p:sp>
      <p:sp>
        <p:nvSpPr>
          <p:cNvPr id="18" name="Rectangle 17"/>
          <p:cNvSpPr/>
          <p:nvPr/>
        </p:nvSpPr>
        <p:spPr>
          <a:xfrm>
            <a:off x="1229552" y="6096000"/>
            <a:ext cx="7035248" cy="369332"/>
          </a:xfrm>
          <a:prstGeom prst="rect">
            <a:avLst/>
          </a:prstGeom>
        </p:spPr>
        <p:txBody>
          <a:bodyPr wrap="square">
            <a:spAutoFit/>
          </a:bodyPr>
          <a:lstStyle/>
          <a:p>
            <a:pPr marL="46038" lvl="1" algn="ctr"/>
            <a:r>
              <a:rPr lang="en-US" dirty="0" err="1" smtClean="0">
                <a:solidFill>
                  <a:srgbClr val="0070C0"/>
                </a:solidFill>
                <a:latin typeface="Calibri" panose="020F0502020204030204" pitchFamily="34" charset="0"/>
              </a:rPr>
              <a:t>Gatbonton</a:t>
            </a:r>
            <a:r>
              <a:rPr lang="en-US" dirty="0" smtClean="0">
                <a:solidFill>
                  <a:srgbClr val="0070C0"/>
                </a:solidFill>
                <a:latin typeface="Calibri" panose="020F0502020204030204" pitchFamily="34" charset="0"/>
              </a:rPr>
              <a:t> &amp; </a:t>
            </a:r>
            <a:r>
              <a:rPr lang="en-US" dirty="0" err="1" smtClean="0">
                <a:solidFill>
                  <a:srgbClr val="0070C0"/>
                </a:solidFill>
                <a:latin typeface="Calibri" panose="020F0502020204030204" pitchFamily="34" charset="0"/>
              </a:rPr>
              <a:t>Segalowitz</a:t>
            </a:r>
            <a:r>
              <a:rPr lang="en-US" dirty="0">
                <a:solidFill>
                  <a:srgbClr val="0070C0"/>
                </a:solidFill>
                <a:latin typeface="Calibri" panose="020F0502020204030204" pitchFamily="34" charset="0"/>
              </a:rPr>
              <a:t>, </a:t>
            </a:r>
            <a:r>
              <a:rPr lang="en-US" dirty="0" smtClean="0">
                <a:solidFill>
                  <a:srgbClr val="0070C0"/>
                </a:solidFill>
                <a:latin typeface="Calibri" panose="020F0502020204030204" pitchFamily="34" charset="0"/>
              </a:rPr>
              <a:t>1988; </a:t>
            </a:r>
            <a:r>
              <a:rPr lang="en-US" dirty="0" err="1">
                <a:solidFill>
                  <a:srgbClr val="0070C0"/>
                </a:solidFill>
                <a:latin typeface="Calibri" panose="020F0502020204030204" pitchFamily="34" charset="0"/>
              </a:rPr>
              <a:t>Trofimovich</a:t>
            </a:r>
            <a:r>
              <a:rPr lang="en-US" dirty="0">
                <a:solidFill>
                  <a:srgbClr val="0070C0"/>
                </a:solidFill>
                <a:latin typeface="Calibri" panose="020F0502020204030204" pitchFamily="34" charset="0"/>
              </a:rPr>
              <a:t> &amp; </a:t>
            </a:r>
            <a:r>
              <a:rPr lang="en-US" dirty="0" err="1">
                <a:solidFill>
                  <a:srgbClr val="0070C0"/>
                </a:solidFill>
                <a:latin typeface="Calibri" panose="020F0502020204030204" pitchFamily="34" charset="0"/>
              </a:rPr>
              <a:t>Gatbonton</a:t>
            </a:r>
            <a:r>
              <a:rPr lang="en-US" dirty="0">
                <a:solidFill>
                  <a:srgbClr val="0070C0"/>
                </a:solidFill>
                <a:latin typeface="Calibri" panose="020F0502020204030204" pitchFamily="34" charset="0"/>
              </a:rPr>
              <a:t>, </a:t>
            </a:r>
            <a:r>
              <a:rPr lang="en-US" dirty="0" smtClean="0">
                <a:solidFill>
                  <a:srgbClr val="0070C0"/>
                </a:solidFill>
                <a:latin typeface="Calibri" panose="020F0502020204030204" pitchFamily="34" charset="0"/>
              </a:rPr>
              <a:t>2006</a:t>
            </a:r>
            <a:endParaRPr lang="en-US" dirty="0">
              <a:solidFill>
                <a:srgbClr val="0070C0"/>
              </a:solidFill>
              <a:latin typeface="Calibri" panose="020F0502020204030204" pitchFamily="34" charset="0"/>
            </a:endParaRPr>
          </a:p>
        </p:txBody>
      </p:sp>
      <p:cxnSp>
        <p:nvCxnSpPr>
          <p:cNvPr id="19" name="Curved Connector 18"/>
          <p:cNvCxnSpPr/>
          <p:nvPr/>
        </p:nvCxnSpPr>
        <p:spPr bwMode="auto">
          <a:xfrm rot="16200000" flipH="1">
            <a:off x="2724150" y="856961"/>
            <a:ext cx="457200" cy="3009900"/>
          </a:xfrm>
          <a:prstGeom prst="curvedConnector4">
            <a:avLst>
              <a:gd name="adj1" fmla="val -50000"/>
              <a:gd name="adj2" fmla="val 100000"/>
            </a:avLst>
          </a:prstGeom>
          <a:solidFill>
            <a:schemeClr val="accent1"/>
          </a:solidFill>
          <a:ln w="76200" cap="flat" cmpd="sng" algn="ctr">
            <a:solidFill>
              <a:srgbClr val="33CCCC"/>
            </a:solidFill>
            <a:prstDash val="solid"/>
            <a:round/>
            <a:headEnd type="none" w="med" len="med"/>
            <a:tailEnd type="arrow"/>
          </a:ln>
          <a:effectLst/>
        </p:spPr>
      </p:cxnSp>
      <p:cxnSp>
        <p:nvCxnSpPr>
          <p:cNvPr id="25" name="Curved Connector 24"/>
          <p:cNvCxnSpPr/>
          <p:nvPr/>
        </p:nvCxnSpPr>
        <p:spPr bwMode="auto">
          <a:xfrm rot="16200000" flipH="1" flipV="1">
            <a:off x="6031186" y="849301"/>
            <a:ext cx="457204" cy="3025223"/>
          </a:xfrm>
          <a:prstGeom prst="curvedConnector4">
            <a:avLst>
              <a:gd name="adj1" fmla="val -50000"/>
              <a:gd name="adj2" fmla="val 99779"/>
            </a:avLst>
          </a:prstGeom>
          <a:solidFill>
            <a:schemeClr val="accent1"/>
          </a:solidFill>
          <a:ln w="76200" cap="flat" cmpd="sng" algn="ctr">
            <a:solidFill>
              <a:srgbClr val="33CCCC"/>
            </a:solidFill>
            <a:prstDash val="solid"/>
            <a:round/>
            <a:headEnd type="none" w="med" len="med"/>
            <a:tailEnd type="arrow"/>
          </a:ln>
          <a:effectLst/>
        </p:spPr>
      </p:cxnSp>
      <p:sp>
        <p:nvSpPr>
          <p:cNvPr id="34" name="Striped Right Arrow 33"/>
          <p:cNvSpPr/>
          <p:nvPr/>
        </p:nvSpPr>
        <p:spPr bwMode="auto">
          <a:xfrm rot="5400000">
            <a:off x="4196805" y="4059645"/>
            <a:ext cx="719910" cy="609600"/>
          </a:xfrm>
          <a:prstGeom prst="striped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smtClean="0">
              <a:ln>
                <a:noFill/>
              </a:ln>
              <a:solidFill>
                <a:schemeClr val="tx1"/>
              </a:solidFill>
              <a:effectLst/>
              <a:latin typeface="Arial" charset="0"/>
              <a:ea typeface="ＭＳ Ｐゴシック" pitchFamily="1" charset="-128"/>
            </a:endParaRPr>
          </a:p>
        </p:txBody>
      </p:sp>
      <p:sp>
        <p:nvSpPr>
          <p:cNvPr id="35" name="Rectangle 34"/>
          <p:cNvSpPr/>
          <p:nvPr/>
        </p:nvSpPr>
        <p:spPr>
          <a:xfrm>
            <a:off x="6372225" y="2187107"/>
            <a:ext cx="2667000" cy="2308324"/>
          </a:xfrm>
          <a:prstGeom prst="rect">
            <a:avLst/>
          </a:prstGeom>
        </p:spPr>
        <p:txBody>
          <a:bodyPr wrap="square">
            <a:spAutoFit/>
          </a:bodyPr>
          <a:lstStyle/>
          <a:p>
            <a:pPr algn="ctr" eaLnBrk="0" fontAlgn="base" hangingPunct="0">
              <a:spcBef>
                <a:spcPct val="0"/>
              </a:spcBef>
              <a:spcAft>
                <a:spcPct val="0"/>
              </a:spcAft>
            </a:pPr>
            <a:r>
              <a:rPr lang="en-US" sz="2400" b="1" dirty="0">
                <a:latin typeface="Calibri" panose="020F0502020204030204" pitchFamily="34" charset="0"/>
                <a:ea typeface="ＭＳ Ｐゴシック" pitchFamily="1" charset="-128"/>
              </a:rPr>
              <a:t>Elaboration</a:t>
            </a:r>
          </a:p>
          <a:p>
            <a:pPr algn="ctr" eaLnBrk="0" fontAlgn="base" hangingPunct="0">
              <a:spcBef>
                <a:spcPct val="0"/>
              </a:spcBef>
              <a:spcAft>
                <a:spcPct val="0"/>
              </a:spcAft>
            </a:pPr>
            <a:r>
              <a:rPr lang="en-US" sz="2400" dirty="0">
                <a:latin typeface="Calibri" panose="020F0502020204030204" pitchFamily="34" charset="0"/>
                <a:ea typeface="ＭＳ Ｐゴシック" pitchFamily="1" charset="-128"/>
              </a:rPr>
              <a:t>Authenticity</a:t>
            </a:r>
          </a:p>
          <a:p>
            <a:pPr algn="ctr" eaLnBrk="0" fontAlgn="base" hangingPunct="0">
              <a:spcBef>
                <a:spcPct val="0"/>
              </a:spcBef>
              <a:spcAft>
                <a:spcPct val="0"/>
              </a:spcAft>
            </a:pPr>
            <a:r>
              <a:rPr lang="en-US" sz="2400" dirty="0" smtClean="0">
                <a:latin typeface="Calibri" panose="020F0502020204030204" pitchFamily="34" charset="0"/>
                <a:ea typeface="ＭＳ Ｐゴシック" pitchFamily="1" charset="-128"/>
              </a:rPr>
              <a:t>Communicative, meaning-oriented activities</a:t>
            </a:r>
            <a:endParaRPr lang="en-US" sz="2400" b="1" dirty="0" smtClean="0">
              <a:latin typeface="Calibri" panose="020F0502020204030204" pitchFamily="34" charset="0"/>
              <a:ea typeface="ＭＳ Ｐゴシック" pitchFamily="1" charset="-128"/>
            </a:endParaRPr>
          </a:p>
          <a:p>
            <a:pPr marL="342900" indent="-342900" algn="ctr" eaLnBrk="0" fontAlgn="base" hangingPunct="0">
              <a:spcBef>
                <a:spcPct val="0"/>
              </a:spcBef>
              <a:spcAft>
                <a:spcPct val="0"/>
              </a:spcAft>
              <a:buFont typeface="Wingdings" panose="05000000000000000000" pitchFamily="2" charset="2"/>
              <a:buChar char="Ø"/>
            </a:pPr>
            <a:r>
              <a:rPr lang="en-US" sz="2400" b="1" dirty="0" smtClean="0">
                <a:latin typeface="Calibri" panose="020F0502020204030204" pitchFamily="34" charset="0"/>
                <a:ea typeface="ＭＳ Ｐゴシック" pitchFamily="1" charset="-128"/>
              </a:rPr>
              <a:t>transfer</a:t>
            </a:r>
            <a:endParaRPr lang="en-US" sz="2400" b="1" dirty="0">
              <a:latin typeface="Calibri" panose="020F0502020204030204" pitchFamily="34" charset="0"/>
              <a:ea typeface="ＭＳ Ｐゴシック" pitchFamily="1" charset="-128"/>
            </a:endParaRPr>
          </a:p>
        </p:txBody>
      </p:sp>
      <p:sp>
        <p:nvSpPr>
          <p:cNvPr id="3" name="TextBox 2"/>
          <p:cNvSpPr txBox="1"/>
          <p:nvPr/>
        </p:nvSpPr>
        <p:spPr>
          <a:xfrm>
            <a:off x="304800" y="4895670"/>
            <a:ext cx="1965218" cy="1200329"/>
          </a:xfrm>
          <a:prstGeom prst="rect">
            <a:avLst/>
          </a:prstGeom>
          <a:noFill/>
        </p:spPr>
        <p:txBody>
          <a:bodyPr wrap="none" rtlCol="0">
            <a:spAutoFit/>
          </a:bodyPr>
          <a:lstStyle/>
          <a:p>
            <a:r>
              <a:rPr lang="en-US" dirty="0" smtClean="0">
                <a:latin typeface="Calibri" panose="020F0502020204030204" pitchFamily="34" charset="0"/>
              </a:rPr>
              <a:t>www.YouGlish.com</a:t>
            </a:r>
          </a:p>
          <a:p>
            <a:r>
              <a:rPr lang="en-US" dirty="0" err="1" smtClean="0">
                <a:latin typeface="Calibri" panose="020F0502020204030204" pitchFamily="34" charset="0"/>
              </a:rPr>
              <a:t>UTube</a:t>
            </a:r>
            <a:endParaRPr lang="en-US" dirty="0" smtClean="0">
              <a:latin typeface="Calibri" panose="020F0502020204030204" pitchFamily="34" charset="0"/>
            </a:endParaRPr>
          </a:p>
          <a:p>
            <a:r>
              <a:rPr lang="en-US" dirty="0" smtClean="0">
                <a:latin typeface="Calibri" panose="020F0502020204030204" pitchFamily="34" charset="0"/>
              </a:rPr>
              <a:t>Picture matching</a:t>
            </a:r>
          </a:p>
          <a:p>
            <a:r>
              <a:rPr lang="en-US" dirty="0" smtClean="0">
                <a:latin typeface="Calibri" panose="020F0502020204030204" pitchFamily="34" charset="0"/>
              </a:rPr>
              <a:t>Word matching…</a:t>
            </a:r>
            <a:endParaRPr lang="en-US" dirty="0">
              <a:latin typeface="Calibri" panose="020F0502020204030204" pitchFamily="34" charset="0"/>
            </a:endParaRPr>
          </a:p>
        </p:txBody>
      </p:sp>
      <p:sp>
        <p:nvSpPr>
          <p:cNvPr id="16" name="TextBox 15"/>
          <p:cNvSpPr txBox="1"/>
          <p:nvPr/>
        </p:nvSpPr>
        <p:spPr>
          <a:xfrm>
            <a:off x="2362200" y="5351880"/>
            <a:ext cx="4419600" cy="523220"/>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2800" cap="small" dirty="0" smtClean="0">
                <a:solidFill>
                  <a:srgbClr val="990033"/>
                </a:solidFill>
                <a:latin typeface="Calibri" panose="020F0502020204030204" pitchFamily="34" charset="0"/>
              </a:rPr>
              <a:t>Phono-lexical acquisition?</a:t>
            </a:r>
            <a:endParaRPr lang="en-US" sz="2800" cap="small" dirty="0">
              <a:solidFill>
                <a:srgbClr val="990033"/>
              </a:solidFill>
              <a:latin typeface="Calibri" panose="020F0502020204030204" pitchFamily="34" charset="0"/>
            </a:endParaRPr>
          </a:p>
        </p:txBody>
      </p:sp>
    </p:spTree>
    <p:extLst>
      <p:ext uri="{BB962C8B-B14F-4D97-AF65-F5344CB8AC3E}">
        <p14:creationId xmlns:p14="http://schemas.microsoft.com/office/powerpoint/2010/main" val="15812013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5" grpId="0" animBg="1"/>
      <p:bldP spid="34" grpId="0" animBg="1"/>
      <p:bldP spid="1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2400" dirty="0" smtClean="0"/>
              <a:t>Connected Speech Training</a:t>
            </a:r>
            <a:endParaRPr lang="en-US" sz="2400" dirty="0"/>
          </a:p>
        </p:txBody>
      </p:sp>
      <p:pic>
        <p:nvPicPr>
          <p:cNvPr id="7" name="Picture 2" descr="http://3.bp.blogspot.com/-6ZcZu9_ss4s/VAFHd6zxljI/AAAAAAAApEI/mRalgLJwtkA/s1600/chat-23713_64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313288"/>
            <a:ext cx="2577086" cy="330682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587433" y="1788010"/>
            <a:ext cx="842170" cy="430887"/>
          </a:xfrm>
          <a:prstGeom prst="rect">
            <a:avLst/>
          </a:prstGeom>
          <a:noFill/>
        </p:spPr>
        <p:txBody>
          <a:bodyPr wrap="square" rtlCol="0">
            <a:spAutoFit/>
          </a:bodyPr>
          <a:lstStyle/>
          <a:p>
            <a:pPr algn="ctr"/>
            <a:r>
              <a:rPr lang="en-US" sz="1100" dirty="0" err="1" smtClean="0"/>
              <a:t>Whatcha</a:t>
            </a:r>
            <a:r>
              <a:rPr lang="en-US" sz="1100" dirty="0"/>
              <a:t> </a:t>
            </a:r>
            <a:r>
              <a:rPr lang="en-US" sz="1100" dirty="0" smtClean="0"/>
              <a:t>doing?</a:t>
            </a:r>
            <a:endParaRPr lang="en-US" sz="1100" dirty="0"/>
          </a:p>
        </p:txBody>
      </p:sp>
      <p:sp>
        <p:nvSpPr>
          <p:cNvPr id="9" name="TextBox 8"/>
          <p:cNvSpPr txBox="1"/>
          <p:nvPr/>
        </p:nvSpPr>
        <p:spPr>
          <a:xfrm>
            <a:off x="4488944" y="2188451"/>
            <a:ext cx="783772" cy="369332"/>
          </a:xfrm>
          <a:prstGeom prst="rect">
            <a:avLst/>
          </a:prstGeom>
          <a:noFill/>
        </p:spPr>
        <p:txBody>
          <a:bodyPr wrap="square" rtlCol="0">
            <a:spAutoFit/>
          </a:bodyPr>
          <a:lstStyle/>
          <a:p>
            <a:r>
              <a:rPr lang="en-US" dirty="0"/>
              <a:t> </a:t>
            </a:r>
            <a:r>
              <a:rPr lang="en-US" dirty="0" smtClean="0"/>
              <a:t>????</a:t>
            </a:r>
            <a:endParaRPr lang="en-US" dirty="0"/>
          </a:p>
        </p:txBody>
      </p:sp>
      <p:sp>
        <p:nvSpPr>
          <p:cNvPr id="10" name="Moon 9"/>
          <p:cNvSpPr/>
          <p:nvPr/>
        </p:nvSpPr>
        <p:spPr>
          <a:xfrm rot="6684546" flipH="1" flipV="1">
            <a:off x="4943795" y="3018676"/>
            <a:ext cx="295484" cy="236682"/>
          </a:xfrm>
          <a:prstGeom prst="mo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1" name="Picture 2" descr="C:\Users\Owner\Documents\Eigene Work_Bilder\Question-face_emoticon.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3653"/>
          <a:stretch/>
        </p:blipFill>
        <p:spPr bwMode="auto">
          <a:xfrm>
            <a:off x="4804731" y="2769200"/>
            <a:ext cx="546427" cy="62377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Owner\Documents\Eigene Work_Bilder\Emoticon_right-profil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344033">
            <a:off x="3616903" y="2658909"/>
            <a:ext cx="534924" cy="633717"/>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7973126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hockettsanalogy_1"/>
          <p:cNvPicPr>
            <a:picLocks noChangeAspect="1" noChangeArrowheads="1"/>
          </p:cNvPicPr>
          <p:nvPr/>
        </p:nvPicPr>
        <p:blipFill>
          <a:blip r:embed="rId13">
            <a:extLst>
              <a:ext uri="{28A0092B-C50C-407E-A947-70E740481C1C}">
                <a14:useLocalDpi xmlns:a14="http://schemas.microsoft.com/office/drawing/2010/main" val="0"/>
              </a:ext>
            </a:extLst>
          </a:blip>
          <a:srcRect l="3000" b="31960"/>
          <a:stretch>
            <a:fillRect/>
          </a:stretch>
        </p:blipFill>
        <p:spPr bwMode="auto">
          <a:xfrm>
            <a:off x="4147930" y="1382722"/>
            <a:ext cx="4996070" cy="16584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11266" name="Rectangle 2"/>
          <p:cNvSpPr>
            <a:spLocks noGrp="1" noChangeArrowheads="1"/>
          </p:cNvSpPr>
          <p:nvPr>
            <p:ph type="title"/>
          </p:nvPr>
        </p:nvSpPr>
        <p:spPr/>
        <p:txBody>
          <a:bodyPr/>
          <a:lstStyle/>
          <a:p>
            <a:r>
              <a:rPr lang="en-US" b="0" dirty="0"/>
              <a:t>Why connected speech training?</a:t>
            </a:r>
            <a:endParaRPr lang="en-US" altLang="en-US" b="0" dirty="0">
              <a:latin typeface="Segoe UI Semibold" panose="020B0702040204020203" pitchFamily="34" charset="0"/>
            </a:endParaRPr>
          </a:p>
        </p:txBody>
      </p:sp>
      <p:pic>
        <p:nvPicPr>
          <p:cNvPr id="154627" name="e101619.wav">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14">
            <a:extLst>
              <a:ext uri="{28A0092B-C50C-407E-A947-70E740481C1C}">
                <a14:useLocalDpi xmlns:a14="http://schemas.microsoft.com/office/drawing/2010/main" val="0"/>
              </a:ext>
            </a:extLst>
          </a:blip>
          <a:srcRect/>
          <a:stretch>
            <a:fillRect/>
          </a:stretch>
        </p:blipFill>
        <p:spPr bwMode="auto">
          <a:xfrm>
            <a:off x="1143000" y="3108325"/>
            <a:ext cx="2444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628" name="e102619.wav">
            <a:hlinkClick r:id="" action="ppaction://media"/>
          </p:cNvPr>
          <p:cNvPicPr>
            <a:picLocks noChangeAspect="1" noChangeArrowheads="1"/>
          </p:cNvPicPr>
          <p:nvPr>
            <a:audioFile r:link="rId4"/>
            <p:extLst>
              <p:ext uri="{DAA4B4D4-6D71-4841-9C94-3DE7FCFB9230}">
                <p14:media xmlns:p14="http://schemas.microsoft.com/office/powerpoint/2010/main" r:embed="rId3"/>
              </p:ext>
            </p:extLst>
          </p:nvPr>
        </p:nvPicPr>
        <p:blipFill>
          <a:blip r:embed="rId14">
            <a:extLst>
              <a:ext uri="{28A0092B-C50C-407E-A947-70E740481C1C}">
                <a14:useLocalDpi xmlns:a14="http://schemas.microsoft.com/office/drawing/2010/main" val="0"/>
              </a:ext>
            </a:extLst>
          </a:blip>
          <a:srcRect/>
          <a:stretch>
            <a:fillRect/>
          </a:stretch>
        </p:blipFill>
        <p:spPr bwMode="auto">
          <a:xfrm>
            <a:off x="1127125" y="3641725"/>
            <a:ext cx="2444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629" name="e103619.wav">
            <a:hlinkClick r:id="" action="ppaction://media"/>
          </p:cNvPr>
          <p:cNvPicPr>
            <a:picLocks noChangeAspect="1" noChangeArrowheads="1"/>
          </p:cNvPicPr>
          <p:nvPr>
            <a:audioFile r:link="rId6"/>
            <p:extLst>
              <p:ext uri="{DAA4B4D4-6D71-4841-9C94-3DE7FCFB9230}">
                <p14:media xmlns:p14="http://schemas.microsoft.com/office/powerpoint/2010/main" r:embed="rId5"/>
              </p:ext>
            </p:extLst>
          </p:nvPr>
        </p:nvPicPr>
        <p:blipFill>
          <a:blip r:embed="rId14">
            <a:extLst>
              <a:ext uri="{28A0092B-C50C-407E-A947-70E740481C1C}">
                <a14:useLocalDpi xmlns:a14="http://schemas.microsoft.com/office/drawing/2010/main" val="0"/>
              </a:ext>
            </a:extLst>
          </a:blip>
          <a:srcRect/>
          <a:stretch>
            <a:fillRect/>
          </a:stretch>
        </p:blipFill>
        <p:spPr bwMode="auto">
          <a:xfrm>
            <a:off x="1127125" y="4175125"/>
            <a:ext cx="2444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630" name="e104635.wav">
            <a:hlinkClick r:id="" action="ppaction://media"/>
          </p:cNvPr>
          <p:cNvPicPr>
            <a:picLocks noChangeAspect="1" noChangeArrowheads="1"/>
          </p:cNvPicPr>
          <p:nvPr>
            <a:audioFile r:link="rId8"/>
            <p:extLst>
              <p:ext uri="{DAA4B4D4-6D71-4841-9C94-3DE7FCFB9230}">
                <p14:media xmlns:p14="http://schemas.microsoft.com/office/powerpoint/2010/main" r:embed="rId7"/>
              </p:ext>
            </p:extLst>
          </p:nvPr>
        </p:nvPicPr>
        <p:blipFill>
          <a:blip r:embed="rId14">
            <a:extLst>
              <a:ext uri="{28A0092B-C50C-407E-A947-70E740481C1C}">
                <a14:useLocalDpi xmlns:a14="http://schemas.microsoft.com/office/drawing/2010/main" val="0"/>
              </a:ext>
            </a:extLst>
          </a:blip>
          <a:srcRect/>
          <a:stretch>
            <a:fillRect/>
          </a:stretch>
        </p:blipFill>
        <p:spPr bwMode="auto">
          <a:xfrm>
            <a:off x="1127125" y="4768850"/>
            <a:ext cx="2444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631" name="e105635.wav">
            <a:hlinkClick r:id="" action="ppaction://media"/>
          </p:cNvPr>
          <p:cNvPicPr>
            <a:picLocks noChangeAspect="1" noChangeArrowheads="1"/>
          </p:cNvPicPr>
          <p:nvPr>
            <a:audioFile r:link="rId10"/>
            <p:extLst>
              <p:ext uri="{DAA4B4D4-6D71-4841-9C94-3DE7FCFB9230}">
                <p14:media xmlns:p14="http://schemas.microsoft.com/office/powerpoint/2010/main" r:embed="rId9"/>
              </p:ext>
            </p:extLst>
          </p:nvPr>
        </p:nvPicPr>
        <p:blipFill>
          <a:blip r:embed="rId14">
            <a:extLst>
              <a:ext uri="{28A0092B-C50C-407E-A947-70E740481C1C}">
                <a14:useLocalDpi xmlns:a14="http://schemas.microsoft.com/office/drawing/2010/main" val="0"/>
              </a:ext>
            </a:extLst>
          </a:blip>
          <a:srcRect/>
          <a:stretch>
            <a:fillRect/>
          </a:stretch>
        </p:blipFill>
        <p:spPr bwMode="auto">
          <a:xfrm>
            <a:off x="1143000" y="5318125"/>
            <a:ext cx="2444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3" name="Rectangle 9"/>
          <p:cNvSpPr>
            <a:spLocks noChangeArrowheads="1"/>
          </p:cNvSpPr>
          <p:nvPr/>
        </p:nvSpPr>
        <p:spPr bwMode="auto">
          <a:xfrm>
            <a:off x="1108928" y="5791200"/>
            <a:ext cx="7010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GB" altLang="en-US" sz="1800" dirty="0" err="1">
                <a:solidFill>
                  <a:srgbClr val="666699"/>
                </a:solidFill>
              </a:rPr>
              <a:t>Ladefoged</a:t>
            </a:r>
            <a:r>
              <a:rPr lang="en-GB" altLang="en-US" sz="1800" dirty="0">
                <a:solidFill>
                  <a:srgbClr val="666699"/>
                </a:solidFill>
              </a:rPr>
              <a:t>, A course in Phonetics</a:t>
            </a:r>
            <a:r>
              <a:rPr lang="en-GB" altLang="en-US" sz="1200" dirty="0">
                <a:solidFill>
                  <a:srgbClr val="000000"/>
                </a:solidFill>
                <a:latin typeface="Arial Unicode MS" pitchFamily="34" charset="-128"/>
                <a:ea typeface="Arial Unicode MS" pitchFamily="34" charset="-128"/>
                <a:cs typeface="Arial Unicode MS" pitchFamily="34" charset="-128"/>
              </a:rPr>
              <a:t>  </a:t>
            </a:r>
            <a:r>
              <a:rPr lang="en-GB" altLang="en-US" sz="1200" dirty="0">
                <a:solidFill>
                  <a:srgbClr val="666699"/>
                </a:solidFill>
                <a:latin typeface="Arial Unicode MS" pitchFamily="34" charset="-128"/>
                <a:ea typeface="Arial Unicode MS" pitchFamily="34" charset="-128"/>
                <a:cs typeface="Arial Unicode MS" pitchFamily="34" charset="-128"/>
              </a:rPr>
              <a:t>(http://hctv.humnet.ucla.edu/departments/linguistics/VowelsandConsonants/course/chapter5</a:t>
            </a:r>
            <a:r>
              <a:rPr lang="en-GB" altLang="en-US" sz="1200" dirty="0">
                <a:solidFill>
                  <a:srgbClr val="000000"/>
                </a:solidFill>
                <a:latin typeface="Arial Unicode MS" pitchFamily="34" charset="-128"/>
                <a:ea typeface="Arial Unicode MS" pitchFamily="34" charset="-128"/>
                <a:cs typeface="Arial Unicode MS" pitchFamily="34" charset="-128"/>
              </a:rPr>
              <a:t> </a:t>
            </a:r>
            <a:r>
              <a:rPr lang="en-GB" altLang="en-US" sz="1200" dirty="0">
                <a:solidFill>
                  <a:srgbClr val="666699"/>
                </a:solidFill>
                <a:latin typeface="Arial Unicode MS" pitchFamily="34" charset="-128"/>
                <a:ea typeface="Arial Unicode MS" pitchFamily="34" charset="-128"/>
                <a:cs typeface="Arial Unicode MS" pitchFamily="34" charset="-128"/>
              </a:rPr>
              <a:t>)</a:t>
            </a:r>
            <a:endParaRPr lang="en-US" altLang="en-US" sz="1200" dirty="0">
              <a:solidFill>
                <a:srgbClr val="666699"/>
              </a:solidFill>
              <a:latin typeface="Arial Unicode MS" pitchFamily="34" charset="-128"/>
              <a:ea typeface="Arial Unicode MS" pitchFamily="34" charset="-128"/>
              <a:cs typeface="Arial Unicode MS" pitchFamily="34" charset="-128"/>
            </a:endParaRPr>
          </a:p>
        </p:txBody>
      </p:sp>
      <p:sp>
        <p:nvSpPr>
          <p:cNvPr id="2" name="Oval 1"/>
          <p:cNvSpPr/>
          <p:nvPr/>
        </p:nvSpPr>
        <p:spPr bwMode="auto">
          <a:xfrm rot="417841">
            <a:off x="7052729" y="2029339"/>
            <a:ext cx="1876268" cy="749700"/>
          </a:xfrm>
          <a:prstGeom prst="ellipse">
            <a:avLst/>
          </a:prstGeom>
          <a:noFill/>
          <a:ln w="9525" cap="flat" cmpd="sng" algn="ctr">
            <a:solidFill>
              <a:srgbClr val="9900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smtClean="0">
              <a:ln>
                <a:noFill/>
              </a:ln>
              <a:solidFill>
                <a:schemeClr val="tx1"/>
              </a:solidFill>
              <a:effectLst/>
              <a:latin typeface="Arial" charset="0"/>
              <a:ea typeface="ＭＳ Ｐゴシック" pitchFamily="1" charset="-128"/>
            </a:endParaRPr>
          </a:p>
        </p:txBody>
      </p:sp>
      <p:pic>
        <p:nvPicPr>
          <p:cNvPr id="3" name="Picture 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549574" y="2933966"/>
            <a:ext cx="6569754" cy="2799531"/>
          </a:xfrm>
          <a:prstGeom prst="rect">
            <a:avLst/>
          </a:prstGeom>
        </p:spPr>
      </p:pic>
    </p:spTree>
    <p:extLst>
      <p:ext uri="{BB962C8B-B14F-4D97-AF65-F5344CB8AC3E}">
        <p14:creationId xmlns:p14="http://schemas.microsoft.com/office/powerpoint/2010/main" val="8750788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54627"/>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514" fill="hold"/>
                                        <p:tgtEl>
                                          <p:spTgt spid="154627"/>
                                        </p:tgtEl>
                                      </p:cBhvr>
                                    </p:cmd>
                                  </p:childTnLst>
                                </p:cTn>
                              </p:par>
                            </p:childTnLst>
                          </p:cTn>
                        </p:par>
                      </p:childTnLst>
                    </p:cTn>
                  </p:par>
                </p:childTnLst>
              </p:cTn>
              <p:nextCondLst>
                <p:cond evt="onClick" delay="0">
                  <p:tgtEl>
                    <p:spTgt spid="15462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54627"/>
                </p:tgtEl>
              </p:cMediaNode>
            </p:audio>
            <p:seq concurrent="1" nextAc="seek">
              <p:cTn id="8" restart="whenNotActive" fill="hold" evtFilter="cancelBubble" nodeType="interactiveSeq">
                <p:stCondLst>
                  <p:cond evt="onClick" delay="0">
                    <p:tgtEl>
                      <p:spTgt spid="154628"/>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 presetClass="mediacall" presetSubtype="0" fill="hold" nodeType="clickEffect">
                                  <p:stCondLst>
                                    <p:cond delay="0"/>
                                  </p:stCondLst>
                                  <p:childTnLst>
                                    <p:cmd type="call" cmd="playFrom(0.0)">
                                      <p:cBhvr>
                                        <p:cTn id="12" dur="738" fill="hold"/>
                                        <p:tgtEl>
                                          <p:spTgt spid="154628"/>
                                        </p:tgtEl>
                                      </p:cBhvr>
                                    </p:cmd>
                                  </p:childTnLst>
                                </p:cTn>
                              </p:par>
                            </p:childTnLst>
                          </p:cTn>
                        </p:par>
                      </p:childTnLst>
                    </p:cTn>
                  </p:par>
                </p:childTnLst>
              </p:cTn>
              <p:nextCondLst>
                <p:cond evt="onClick" delay="0">
                  <p:tgtEl>
                    <p:spTgt spid="154628"/>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154628"/>
                </p:tgtEl>
              </p:cMediaNode>
            </p:audio>
            <p:seq concurrent="1" nextAc="seek">
              <p:cTn id="14" restart="whenNotActive" fill="hold" evtFilter="cancelBubble" nodeType="interactiveSeq">
                <p:stCondLst>
                  <p:cond evt="onClick" delay="0">
                    <p:tgtEl>
                      <p:spTgt spid="154629"/>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1" presetClass="mediacall" presetSubtype="0" fill="hold" nodeType="clickEffect">
                                  <p:stCondLst>
                                    <p:cond delay="0"/>
                                  </p:stCondLst>
                                  <p:childTnLst>
                                    <p:cmd type="call" cmd="playFrom(0.0)">
                                      <p:cBhvr>
                                        <p:cTn id="18" dur="356" fill="hold"/>
                                        <p:tgtEl>
                                          <p:spTgt spid="154629"/>
                                        </p:tgtEl>
                                      </p:cBhvr>
                                    </p:cmd>
                                  </p:childTnLst>
                                </p:cTn>
                              </p:par>
                            </p:childTnLst>
                          </p:cTn>
                        </p:par>
                      </p:childTnLst>
                    </p:cTn>
                  </p:par>
                </p:childTnLst>
              </p:cTn>
              <p:nextCondLst>
                <p:cond evt="onClick" delay="0">
                  <p:tgtEl>
                    <p:spTgt spid="154629"/>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154629"/>
                </p:tgtEl>
              </p:cMediaNode>
            </p:audio>
            <p:seq concurrent="1" nextAc="seek">
              <p:cTn id="20" restart="whenNotActive" fill="hold" evtFilter="cancelBubble" nodeType="interactiveSeq">
                <p:stCondLst>
                  <p:cond evt="onClick" delay="0">
                    <p:tgtEl>
                      <p:spTgt spid="154630"/>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 presetClass="mediacall" presetSubtype="0" fill="hold" nodeType="clickEffect">
                                  <p:stCondLst>
                                    <p:cond delay="0"/>
                                  </p:stCondLst>
                                  <p:childTnLst>
                                    <p:cmd type="call" cmd="playFrom(0.0)">
                                      <p:cBhvr>
                                        <p:cTn id="24" dur="659" fill="hold"/>
                                        <p:tgtEl>
                                          <p:spTgt spid="154630"/>
                                        </p:tgtEl>
                                      </p:cBhvr>
                                    </p:cmd>
                                  </p:childTnLst>
                                </p:cTn>
                              </p:par>
                            </p:childTnLst>
                          </p:cTn>
                        </p:par>
                      </p:childTnLst>
                    </p:cTn>
                  </p:par>
                </p:childTnLst>
              </p:cTn>
              <p:nextCondLst>
                <p:cond evt="onClick" delay="0">
                  <p:tgtEl>
                    <p:spTgt spid="154630"/>
                  </p:tgtEl>
                </p:cond>
              </p:nextCondLst>
            </p:seq>
            <p:audio>
              <p:cMediaNode>
                <p:cTn id="25" fill="hold" display="0">
                  <p:stCondLst>
                    <p:cond delay="indefinite"/>
                  </p:stCondLst>
                  <p:endCondLst>
                    <p:cond evt="onNext" delay="0">
                      <p:tgtEl>
                        <p:sldTgt/>
                      </p:tgtEl>
                    </p:cond>
                    <p:cond evt="onPrev" delay="0">
                      <p:tgtEl>
                        <p:sldTgt/>
                      </p:tgtEl>
                    </p:cond>
                    <p:cond evt="onStopAudio" delay="0">
                      <p:tgtEl>
                        <p:sldTgt/>
                      </p:tgtEl>
                    </p:cond>
                  </p:endCondLst>
                </p:cTn>
                <p:tgtEl>
                  <p:spTgt spid="154630"/>
                </p:tgtEl>
              </p:cMediaNode>
            </p:audio>
            <p:seq concurrent="1" nextAc="seek">
              <p:cTn id="26" restart="whenNotActive" fill="hold" evtFilter="cancelBubble" nodeType="interactiveSeq">
                <p:stCondLst>
                  <p:cond evt="onClick" delay="0">
                    <p:tgtEl>
                      <p:spTgt spid="154631"/>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1" presetClass="mediacall" presetSubtype="0" fill="hold" nodeType="clickEffect">
                                  <p:stCondLst>
                                    <p:cond delay="0"/>
                                  </p:stCondLst>
                                  <p:childTnLst>
                                    <p:cmd type="call" cmd="playFrom(0.0)">
                                      <p:cBhvr>
                                        <p:cTn id="30" dur="690" fill="hold"/>
                                        <p:tgtEl>
                                          <p:spTgt spid="154631"/>
                                        </p:tgtEl>
                                      </p:cBhvr>
                                    </p:cmd>
                                  </p:childTnLst>
                                </p:cTn>
                              </p:par>
                            </p:childTnLst>
                          </p:cTn>
                        </p:par>
                      </p:childTnLst>
                    </p:cTn>
                  </p:par>
                </p:childTnLst>
              </p:cTn>
              <p:nextCondLst>
                <p:cond evt="onClick" delay="0">
                  <p:tgtEl>
                    <p:spTgt spid="154631"/>
                  </p:tgtEl>
                </p:cond>
              </p:nextCondLst>
            </p:seq>
            <p:audio>
              <p:cMediaNode>
                <p:cTn id="31" fill="hold" display="0">
                  <p:stCondLst>
                    <p:cond delay="indefinite"/>
                  </p:stCondLst>
                  <p:endCondLst>
                    <p:cond evt="onNext" delay="0">
                      <p:tgtEl>
                        <p:sldTgt/>
                      </p:tgtEl>
                    </p:cond>
                    <p:cond evt="onPrev" delay="0">
                      <p:tgtEl>
                        <p:sldTgt/>
                      </p:tgtEl>
                    </p:cond>
                    <p:cond evt="onStopAudio" delay="0">
                      <p:tgtEl>
                        <p:sldTgt/>
                      </p:tgtEl>
                    </p:cond>
                  </p:endCondLst>
                </p:cTn>
                <p:tgtEl>
                  <p:spTgt spid="154631"/>
                </p:tgtEl>
              </p:cMediaNode>
            </p:audi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extLst>
              <p:ext uri="{D42A27DB-BD31-4B8C-83A1-F6EECF244321}">
                <p14:modId xmlns:p14="http://schemas.microsoft.com/office/powerpoint/2010/main" val="2841201792"/>
              </p:ext>
            </p:extLst>
          </p:nvPr>
        </p:nvGraphicFramePr>
        <p:xfrm>
          <a:off x="4771384" y="2474844"/>
          <a:ext cx="4144015" cy="39624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462580" y="939800"/>
            <a:ext cx="8171834" cy="825475"/>
          </a:xfrm>
        </p:spPr>
        <p:txBody>
          <a:bodyPr/>
          <a:lstStyle/>
          <a:p>
            <a:r>
              <a:rPr lang="en-US" sz="3600" dirty="0" err="1"/>
              <a:t>Gökgöz</a:t>
            </a:r>
            <a:r>
              <a:rPr lang="en-US" sz="3600" dirty="0"/>
              <a:t>-Kurt’s </a:t>
            </a:r>
            <a:r>
              <a:rPr lang="en-US" sz="3600" dirty="0" smtClean="0"/>
              <a:t>Dissertation </a:t>
            </a:r>
            <a:r>
              <a:rPr lang="en-US" sz="3600" dirty="0"/>
              <a:t>(2016</a:t>
            </a:r>
            <a:r>
              <a:rPr lang="en-US" sz="3600" dirty="0" smtClean="0"/>
              <a:t>)</a:t>
            </a:r>
            <a:endParaRPr lang="en-US" dirty="0"/>
          </a:p>
        </p:txBody>
      </p:sp>
      <p:sp>
        <p:nvSpPr>
          <p:cNvPr id="3" name="Content Placeholder 2"/>
          <p:cNvSpPr>
            <a:spLocks noGrp="1"/>
          </p:cNvSpPr>
          <p:nvPr>
            <p:ph sz="half" idx="1"/>
          </p:nvPr>
        </p:nvSpPr>
        <p:spPr>
          <a:xfrm>
            <a:off x="484188" y="1981200"/>
            <a:ext cx="4011612" cy="2470666"/>
          </a:xfrm>
          <a:ln>
            <a:solidFill>
              <a:srgbClr val="990033"/>
            </a:solidFill>
          </a:ln>
        </p:spPr>
        <p:txBody>
          <a:bodyPr anchor="ctr">
            <a:normAutofit lnSpcReduction="10000"/>
          </a:bodyPr>
          <a:lstStyle/>
          <a:p>
            <a:pPr marL="0" indent="0">
              <a:buNone/>
            </a:pPr>
            <a:r>
              <a:rPr lang="en-US" sz="2000" b="1" dirty="0" smtClean="0"/>
              <a:t>Treatment</a:t>
            </a:r>
            <a:r>
              <a:rPr lang="en-US" sz="2000" dirty="0"/>
              <a:t>: 4 Experimental classes (N = 33</a:t>
            </a:r>
            <a:r>
              <a:rPr lang="en-US" sz="2000" dirty="0" smtClean="0"/>
              <a:t>) </a:t>
            </a:r>
          </a:p>
          <a:p>
            <a:pPr marL="400050">
              <a:buFont typeface="Arial" panose="020B0604020202020204" pitchFamily="34" charset="0"/>
              <a:buChar char="•"/>
            </a:pPr>
            <a:r>
              <a:rPr lang="en-US" sz="1800" dirty="0" smtClean="0"/>
              <a:t>received online training and explicit instruction for 3 weeks (60 mins in total)</a:t>
            </a:r>
          </a:p>
          <a:p>
            <a:pPr marL="400050">
              <a:buFont typeface="Arial" panose="020B0604020202020204" pitchFamily="34" charset="0"/>
              <a:buChar char="•"/>
            </a:pPr>
            <a:r>
              <a:rPr lang="en-US" sz="1800" i="1" dirty="0" smtClean="0"/>
              <a:t>Between-word palatalization</a:t>
            </a:r>
            <a:endParaRPr lang="en-US" sz="1800" i="1" dirty="0"/>
          </a:p>
          <a:p>
            <a:pPr marL="0" indent="0">
              <a:buNone/>
            </a:pPr>
            <a:r>
              <a:rPr lang="en-US" sz="2000" b="1" dirty="0" smtClean="0"/>
              <a:t>Control</a:t>
            </a:r>
            <a:r>
              <a:rPr lang="en-US" sz="2000" dirty="0" smtClean="0"/>
              <a:t>: </a:t>
            </a:r>
            <a:r>
              <a:rPr lang="en-US" sz="2000" dirty="0"/>
              <a:t>4 Control classes (N = 25</a:t>
            </a:r>
            <a:r>
              <a:rPr lang="en-US" sz="2000" dirty="0" smtClean="0"/>
              <a:t>) did the “normal” curriculum</a:t>
            </a:r>
          </a:p>
        </p:txBody>
      </p:sp>
      <p:sp>
        <p:nvSpPr>
          <p:cNvPr id="4" name="Content Placeholder 3"/>
          <p:cNvSpPr>
            <a:spLocks noGrp="1"/>
          </p:cNvSpPr>
          <p:nvPr>
            <p:ph sz="half" idx="2"/>
          </p:nvPr>
        </p:nvSpPr>
        <p:spPr>
          <a:xfrm>
            <a:off x="457200" y="4520576"/>
            <a:ext cx="4038600" cy="1916668"/>
          </a:xfrm>
          <a:ln>
            <a:solidFill>
              <a:srgbClr val="990033"/>
            </a:solidFill>
          </a:ln>
        </p:spPr>
        <p:txBody>
          <a:bodyPr anchor="ctr">
            <a:normAutofit lnSpcReduction="10000"/>
          </a:bodyPr>
          <a:lstStyle/>
          <a:p>
            <a:pPr marL="0" indent="0">
              <a:buNone/>
            </a:pPr>
            <a:r>
              <a:rPr lang="en-US" sz="2000" b="1" dirty="0"/>
              <a:t>Two-option forced-choice perception test</a:t>
            </a:r>
          </a:p>
          <a:p>
            <a:pPr>
              <a:buFont typeface="Arial" panose="020B0604020202020204" pitchFamily="34" charset="0"/>
              <a:buChar char="•"/>
            </a:pPr>
            <a:r>
              <a:rPr lang="en-US" sz="1800" dirty="0" smtClean="0"/>
              <a:t>Pre-test </a:t>
            </a:r>
            <a:r>
              <a:rPr lang="en-US" sz="1800" dirty="0"/>
              <a:t>and post-test </a:t>
            </a:r>
            <a:endParaRPr lang="en-US" sz="1800" dirty="0" smtClean="0"/>
          </a:p>
          <a:p>
            <a:pPr>
              <a:buFont typeface="Arial" panose="020B0604020202020204" pitchFamily="34" charset="0"/>
              <a:buChar char="•"/>
            </a:pPr>
            <a:r>
              <a:rPr lang="en-US" sz="1800" dirty="0" smtClean="0"/>
              <a:t>Max</a:t>
            </a:r>
            <a:r>
              <a:rPr lang="en-US" sz="1800" dirty="0"/>
              <a:t>. score = 44. </a:t>
            </a:r>
            <a:endParaRPr lang="en-US" sz="1800" dirty="0" smtClean="0"/>
          </a:p>
          <a:p>
            <a:pPr>
              <a:buFont typeface="Arial" panose="020B0604020202020204" pitchFamily="34" charset="0"/>
              <a:buChar char="•"/>
            </a:pPr>
            <a:r>
              <a:rPr lang="en-US" sz="1800" dirty="0" smtClean="0"/>
              <a:t>All </a:t>
            </a:r>
            <a:r>
              <a:rPr lang="en-US" sz="1800" dirty="0"/>
              <a:t>items were different from those in online </a:t>
            </a:r>
            <a:r>
              <a:rPr lang="en-US" sz="1800" dirty="0" smtClean="0"/>
              <a:t>training modules</a:t>
            </a:r>
            <a:endParaRPr lang="en-US" sz="1800" dirty="0"/>
          </a:p>
        </p:txBody>
      </p:sp>
      <p:sp>
        <p:nvSpPr>
          <p:cNvPr id="5" name="Rectangle 4"/>
          <p:cNvSpPr/>
          <p:nvPr/>
        </p:nvSpPr>
        <p:spPr>
          <a:xfrm>
            <a:off x="4687957" y="1765275"/>
            <a:ext cx="4343400" cy="646331"/>
          </a:xfrm>
          <a:prstGeom prst="rect">
            <a:avLst/>
          </a:prstGeom>
          <a:solidFill>
            <a:schemeClr val="accent5"/>
          </a:solidFill>
          <a:ln>
            <a:solidFill>
              <a:schemeClr val="accent1">
                <a:lumMod val="50000"/>
              </a:schemeClr>
            </a:solidFill>
          </a:ln>
        </p:spPr>
        <p:txBody>
          <a:bodyPr wrap="square">
            <a:spAutoFit/>
          </a:bodyPr>
          <a:lstStyle/>
          <a:p>
            <a:pPr marL="0" lvl="1"/>
            <a:r>
              <a:rPr lang="en-US" dirty="0">
                <a:solidFill>
                  <a:srgbClr val="0070C0"/>
                </a:solidFill>
              </a:rPr>
              <a:t>They all coul</a:t>
            </a:r>
            <a:r>
              <a:rPr lang="en-US" b="1" dirty="0">
                <a:solidFill>
                  <a:srgbClr val="0070C0"/>
                </a:solidFill>
              </a:rPr>
              <a:t>d͜ use</a:t>
            </a:r>
            <a:r>
              <a:rPr lang="en-US" dirty="0">
                <a:solidFill>
                  <a:srgbClr val="0070C0"/>
                </a:solidFill>
              </a:rPr>
              <a:t> [</a:t>
            </a:r>
            <a:r>
              <a:rPr lang="en-US" dirty="0" err="1">
                <a:solidFill>
                  <a:srgbClr val="0070C0"/>
                </a:solidFill>
              </a:rPr>
              <a:t>dʒuz</a:t>
            </a:r>
            <a:r>
              <a:rPr lang="en-US" dirty="0">
                <a:solidFill>
                  <a:srgbClr val="0070C0"/>
                </a:solidFill>
              </a:rPr>
              <a:t>] any of </a:t>
            </a:r>
            <a:r>
              <a:rPr lang="en-US" dirty="0" smtClean="0">
                <a:solidFill>
                  <a:srgbClr val="0070C0"/>
                </a:solidFill>
              </a:rPr>
              <a:t>these. </a:t>
            </a:r>
          </a:p>
          <a:p>
            <a:pPr marL="0" lvl="1"/>
            <a:r>
              <a:rPr lang="en-US" dirty="0" smtClean="0">
                <a:solidFill>
                  <a:srgbClr val="0070C0"/>
                </a:solidFill>
              </a:rPr>
              <a:t>They all could </a:t>
            </a:r>
            <a:r>
              <a:rPr lang="en-US" b="1" dirty="0" smtClean="0">
                <a:solidFill>
                  <a:srgbClr val="0070C0"/>
                </a:solidFill>
              </a:rPr>
              <a:t>choose</a:t>
            </a:r>
            <a:r>
              <a:rPr lang="en-US" dirty="0" smtClean="0">
                <a:solidFill>
                  <a:srgbClr val="0070C0"/>
                </a:solidFill>
              </a:rPr>
              <a:t> [</a:t>
            </a:r>
            <a:r>
              <a:rPr lang="en-US" dirty="0" err="1" smtClean="0">
                <a:solidFill>
                  <a:srgbClr val="0070C0"/>
                </a:solidFill>
              </a:rPr>
              <a:t>tʃuz</a:t>
            </a:r>
            <a:r>
              <a:rPr lang="en-US" dirty="0" smtClean="0">
                <a:solidFill>
                  <a:srgbClr val="0070C0"/>
                </a:solidFill>
              </a:rPr>
              <a:t>] any of these</a:t>
            </a:r>
            <a:endParaRPr lang="en-US" dirty="0">
              <a:solidFill>
                <a:srgbClr val="0070C0"/>
              </a:solidFill>
            </a:endParaRPr>
          </a:p>
        </p:txBody>
      </p:sp>
      <p:sp>
        <p:nvSpPr>
          <p:cNvPr id="8" name="Rectangle 7"/>
          <p:cNvSpPr/>
          <p:nvPr/>
        </p:nvSpPr>
        <p:spPr>
          <a:xfrm>
            <a:off x="7315200" y="4267200"/>
            <a:ext cx="1021433" cy="369332"/>
          </a:xfrm>
          <a:prstGeom prst="rect">
            <a:avLst/>
          </a:prstGeom>
        </p:spPr>
        <p:txBody>
          <a:bodyPr wrap="none">
            <a:spAutoFit/>
          </a:bodyPr>
          <a:lstStyle/>
          <a:p>
            <a:r>
              <a:rPr lang="en-US" dirty="0">
                <a:latin typeface="Calibri" panose="020F0502020204030204" pitchFamily="34" charset="0"/>
              </a:rPr>
              <a:t>(</a:t>
            </a:r>
            <a:r>
              <a:rPr lang="en-US" i="1" dirty="0">
                <a:latin typeface="Calibri" panose="020F0502020204030204" pitchFamily="34" charset="0"/>
              </a:rPr>
              <a:t>p</a:t>
            </a:r>
            <a:r>
              <a:rPr lang="en-US" dirty="0">
                <a:latin typeface="Calibri" panose="020F0502020204030204" pitchFamily="34" charset="0"/>
              </a:rPr>
              <a:t> =.007)</a:t>
            </a:r>
            <a:endParaRPr lang="en-US" dirty="0"/>
          </a:p>
        </p:txBody>
      </p:sp>
      <p:sp>
        <p:nvSpPr>
          <p:cNvPr id="9" name="Text Placeholder 5"/>
          <p:cNvSpPr txBox="1">
            <a:spLocks/>
          </p:cNvSpPr>
          <p:nvPr/>
        </p:nvSpPr>
        <p:spPr>
          <a:xfrm>
            <a:off x="889000" y="76200"/>
            <a:ext cx="8026400" cy="923330"/>
          </a:xfrm>
          <a:prstGeom prst="rect">
            <a:avLst/>
          </a:prstGeom>
          <a:solidFill>
            <a:schemeClr val="accent5"/>
          </a:solidFill>
          <a:ln>
            <a:solidFill>
              <a:schemeClr val="accent1">
                <a:lumMod val="75000"/>
              </a:schemeClr>
            </a:solidFill>
          </a:ln>
        </p:spPr>
        <p:txBody>
          <a:bodyPr wrap="square">
            <a:spAutoFit/>
          </a:bodyPr>
          <a:lstStyle>
            <a:defPPr>
              <a:defRPr lang="en-US"/>
            </a:defPPr>
            <a:lvl1pPr algn="ctr">
              <a:defRPr>
                <a:solidFill>
                  <a:schemeClr val="tx1"/>
                </a:solidFill>
                <a:latin typeface="Segoe UI Semilight" panose="020B0402040204020203" pitchFamily="34" charset="0"/>
                <a:cs typeface="Segoe UI Semilight" panose="020B0402040204020203"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dirty="0" err="1"/>
              <a:t>Gökgöz</a:t>
            </a:r>
            <a:r>
              <a:rPr lang="en-US" dirty="0"/>
              <a:t>-Kurt, B. (2016) </a:t>
            </a:r>
            <a:r>
              <a:rPr lang="en-US" i="1" dirty="0"/>
              <a:t>Attention Control and the Effects of Online Training in Improving Connected Speech Perception by English as a Second Language Learners</a:t>
            </a:r>
            <a:r>
              <a:rPr lang="en-US" dirty="0"/>
              <a:t>. Unpublished Ph.D. Dissertation,  </a:t>
            </a:r>
            <a:r>
              <a:rPr lang="en-US" dirty="0" smtClean="0"/>
              <a:t>Univ. of </a:t>
            </a:r>
            <a:r>
              <a:rPr lang="en-US" dirty="0"/>
              <a:t>South Carolina</a:t>
            </a:r>
            <a:r>
              <a:rPr lang="en-US" dirty="0" smtClean="0"/>
              <a:t>.</a:t>
            </a:r>
            <a:endParaRPr lang="en-US" dirty="0"/>
          </a:p>
        </p:txBody>
      </p:sp>
      <p:sp>
        <p:nvSpPr>
          <p:cNvPr id="6" name="Oval 5"/>
          <p:cNvSpPr/>
          <p:nvPr/>
        </p:nvSpPr>
        <p:spPr bwMode="auto">
          <a:xfrm>
            <a:off x="5867400" y="1600200"/>
            <a:ext cx="685800" cy="914400"/>
          </a:xfrm>
          <a:prstGeom prst="ellipse">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22188505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4">
                                            <p:bg/>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4">
                                            <p:txEl>
                                              <p:pRg st="2" end="2"/>
                                            </p:tx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childTnLst>
                                </p:cTn>
                              </p:par>
                            </p:childTnLst>
                          </p:cTn>
                        </p:par>
                        <p:par>
                          <p:cTn id="42" fill="hold">
                            <p:stCondLst>
                              <p:cond delay="0"/>
                            </p:stCondLst>
                            <p:childTnLst>
                              <p:par>
                                <p:cTn id="43" presetID="1" presetClass="entr" presetSubtype="0" fill="hold" grpId="0" nodeType="afterEffect">
                                  <p:stCondLst>
                                    <p:cond delay="500"/>
                                  </p:stCondLst>
                                  <p:childTnLst>
                                    <p:set>
                                      <p:cBhvr>
                                        <p:cTn id="4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3" grpId="0" uiExpand="1" build="p" animBg="1"/>
      <p:bldP spid="4" grpId="0" uiExpand="1" build="p" animBg="1"/>
      <p:bldP spid="5" grpId="0" animBg="1"/>
      <p:bldP spid="8" grpId="0"/>
      <p:bldP spid="9" grpId="0" animBg="1"/>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Summary</a:t>
            </a:r>
            <a:endParaRPr lang="en-US" dirty="0"/>
          </a:p>
        </p:txBody>
      </p:sp>
      <p:sp>
        <p:nvSpPr>
          <p:cNvPr id="6" name="Content Placeholder 5"/>
          <p:cNvSpPr>
            <a:spLocks noGrp="1"/>
          </p:cNvSpPr>
          <p:nvPr>
            <p:ph idx="1"/>
          </p:nvPr>
        </p:nvSpPr>
        <p:spPr/>
        <p:txBody>
          <a:bodyPr/>
          <a:lstStyle/>
          <a:p>
            <a:r>
              <a:rPr lang="en-US" dirty="0" smtClean="0">
                <a:latin typeface="Calibri" panose="020F0502020204030204" pitchFamily="34" charset="0"/>
              </a:rPr>
              <a:t>Online training works!</a:t>
            </a:r>
          </a:p>
          <a:p>
            <a:pPr lvl="1"/>
            <a:r>
              <a:rPr lang="en-US" dirty="0" smtClean="0">
                <a:latin typeface="Calibri" panose="020F0502020204030204" pitchFamily="34" charset="0"/>
              </a:rPr>
              <a:t>(on an immediate forced-choice perception post-test)</a:t>
            </a:r>
          </a:p>
          <a:p>
            <a:r>
              <a:rPr lang="en-US" dirty="0" smtClean="0">
                <a:latin typeface="Calibri" panose="020F0502020204030204" pitchFamily="34" charset="0"/>
              </a:rPr>
              <a:t>Connected speech can be taught usefully</a:t>
            </a:r>
          </a:p>
          <a:p>
            <a:pPr lvl="1"/>
            <a:r>
              <a:rPr lang="en-US" dirty="0" smtClean="0">
                <a:latin typeface="Calibri" panose="020F0502020204030204" pitchFamily="34" charset="0"/>
              </a:rPr>
              <a:t>See also </a:t>
            </a:r>
            <a:r>
              <a:rPr lang="en-US" dirty="0" err="1" smtClean="0">
                <a:solidFill>
                  <a:srgbClr val="0070C0"/>
                </a:solidFill>
                <a:latin typeface="Calibri" panose="020F0502020204030204" pitchFamily="34" charset="0"/>
              </a:rPr>
              <a:t>Cauldwell</a:t>
            </a:r>
            <a:r>
              <a:rPr lang="en-US" dirty="0" smtClean="0">
                <a:solidFill>
                  <a:srgbClr val="0070C0"/>
                </a:solidFill>
                <a:latin typeface="Calibri" panose="020F0502020204030204" pitchFamily="34" charset="0"/>
              </a:rPr>
              <a:t>, 2013</a:t>
            </a:r>
          </a:p>
          <a:p>
            <a:endParaRPr lang="en-US" dirty="0">
              <a:latin typeface="Calibri" panose="020F0502020204030204" pitchFamily="34" charset="0"/>
            </a:endParaRPr>
          </a:p>
          <a:p>
            <a:pPr>
              <a:buFont typeface="Wingdings" panose="05000000000000000000" pitchFamily="2" charset="2"/>
              <a:buChar char="Ø"/>
            </a:pPr>
            <a:r>
              <a:rPr lang="en-US" dirty="0" smtClean="0">
                <a:solidFill>
                  <a:srgbClr val="990033"/>
                </a:solidFill>
                <a:latin typeface="Calibri" panose="020F0502020204030204" pitchFamily="34" charset="0"/>
              </a:rPr>
              <a:t>More research needed </a:t>
            </a:r>
            <a:r>
              <a:rPr lang="en-US" dirty="0" smtClean="0">
                <a:latin typeface="Calibri" panose="020F0502020204030204" pitchFamily="34" charset="0"/>
              </a:rPr>
              <a:t>to know if this might generalize to listening in communicative situations</a:t>
            </a:r>
          </a:p>
        </p:txBody>
      </p:sp>
      <p:sp>
        <p:nvSpPr>
          <p:cNvPr id="4" name="TextBox 3"/>
          <p:cNvSpPr txBox="1"/>
          <p:nvPr/>
        </p:nvSpPr>
        <p:spPr>
          <a:xfrm>
            <a:off x="2362200" y="5404725"/>
            <a:ext cx="5228924" cy="461665"/>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2400" cap="small" dirty="0" smtClean="0">
                <a:solidFill>
                  <a:srgbClr val="990033"/>
                </a:solidFill>
                <a:latin typeface="Calibri" panose="020F0502020204030204" pitchFamily="34" charset="0"/>
              </a:rPr>
              <a:t>Word recognition </a:t>
            </a:r>
            <a:r>
              <a:rPr lang="en-US" sz="2400" dirty="0" smtClean="0">
                <a:solidFill>
                  <a:srgbClr val="990033"/>
                </a:solidFill>
                <a:latin typeface="Calibri" panose="020F0502020204030204" pitchFamily="34" charset="0"/>
              </a:rPr>
              <a:t>(listening, processing)</a:t>
            </a:r>
            <a:endParaRPr lang="en-US" sz="2400" dirty="0">
              <a:solidFill>
                <a:srgbClr val="990033"/>
              </a:solidFill>
              <a:latin typeface="Calibri" panose="020F0502020204030204" pitchFamily="34" charset="0"/>
            </a:endParaRPr>
          </a:p>
        </p:txBody>
      </p:sp>
    </p:spTree>
    <p:extLst>
      <p:ext uri="{BB962C8B-B14F-4D97-AF65-F5344CB8AC3E}">
        <p14:creationId xmlns:p14="http://schemas.microsoft.com/office/powerpoint/2010/main" val="26061593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2400" dirty="0" smtClean="0"/>
              <a:t>Bi-modal input</a:t>
            </a:r>
            <a:endParaRPr lang="en-US" sz="2400" dirty="0"/>
          </a:p>
        </p:txBody>
      </p:sp>
      <p:sp>
        <p:nvSpPr>
          <p:cNvPr id="6" name="Text Placeholder 5"/>
          <p:cNvSpPr>
            <a:spLocks noGrp="1"/>
          </p:cNvSpPr>
          <p:nvPr>
            <p:ph type="body" sz="half" idx="2"/>
          </p:nvPr>
        </p:nvSpPr>
        <p:spPr/>
        <p:txBody>
          <a:bodyPr/>
          <a:lstStyle/>
          <a:p>
            <a:endParaRPr lang="en-US" dirty="0"/>
          </a:p>
        </p:txBody>
      </p:sp>
      <p:sp>
        <p:nvSpPr>
          <p:cNvPr id="8" name="Rectangle 7"/>
          <p:cNvSpPr/>
          <p:nvPr/>
        </p:nvSpPr>
        <p:spPr>
          <a:xfrm>
            <a:off x="1752600" y="4267200"/>
            <a:ext cx="3249672" cy="369332"/>
          </a:xfrm>
          <a:prstGeom prst="rect">
            <a:avLst/>
          </a:prstGeom>
        </p:spPr>
        <p:txBody>
          <a:bodyPr wrap="none">
            <a:spAutoFit/>
          </a:bodyPr>
          <a:lstStyle/>
          <a:p>
            <a:r>
              <a:rPr lang="en-US" i="1" dirty="0"/>
              <a:t>Laura</a:t>
            </a:r>
            <a:r>
              <a:rPr lang="en-US" dirty="0"/>
              <a:t> (Otto Preminger, 1944).</a:t>
            </a:r>
          </a:p>
        </p:txBody>
      </p:sp>
      <p:pic>
        <p:nvPicPr>
          <p:cNvPr id="11" name="Picture Placeholder 10"/>
          <p:cNvPicPr>
            <a:picLocks noGrp="1" noChangeAspect="1"/>
          </p:cNvPicPr>
          <p:nvPr>
            <p:ph type="pic" idx="1"/>
          </p:nvPr>
        </p:nvPicPr>
        <p:blipFill>
          <a:blip r:embed="rId3">
            <a:extLst>
              <a:ext uri="{28A0092B-C50C-407E-A947-70E740481C1C}">
                <a14:useLocalDpi xmlns:a14="http://schemas.microsoft.com/office/drawing/2010/main" val="0"/>
              </a:ext>
            </a:extLst>
          </a:blip>
          <a:srcRect l="314" r="314"/>
          <a:stretch>
            <a:fillRect/>
          </a:stretch>
        </p:blipFill>
        <p:spPr>
          <a:xfrm>
            <a:off x="1792288" y="152400"/>
            <a:ext cx="5486400" cy="4114800"/>
          </a:xfrm>
        </p:spPr>
      </p:pic>
    </p:spTree>
    <p:extLst>
      <p:ext uri="{BB962C8B-B14F-4D97-AF65-F5344CB8AC3E}">
        <p14:creationId xmlns:p14="http://schemas.microsoft.com/office/powerpoint/2010/main" val="1522632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Bi-modal input?</a:t>
            </a:r>
            <a:endParaRPr lang="en-US" dirty="0"/>
          </a:p>
        </p:txBody>
      </p:sp>
      <p:sp>
        <p:nvSpPr>
          <p:cNvPr id="3" name="Content Placeholder 2"/>
          <p:cNvSpPr>
            <a:spLocks noGrp="1"/>
          </p:cNvSpPr>
          <p:nvPr>
            <p:ph idx="1"/>
          </p:nvPr>
        </p:nvSpPr>
        <p:spPr>
          <a:xfrm>
            <a:off x="457200" y="1981200"/>
            <a:ext cx="8305800" cy="4343400"/>
          </a:xfrm>
        </p:spPr>
        <p:txBody>
          <a:bodyPr>
            <a:normAutofit/>
          </a:bodyPr>
          <a:lstStyle/>
          <a:p>
            <a:r>
              <a:rPr lang="en-US" sz="2400" dirty="0" smtClean="0">
                <a:latin typeface="Calibri" panose="020F0502020204030204" pitchFamily="34" charset="0"/>
              </a:rPr>
              <a:t>Variation, reductions, connected speech, unfamiliar dialect or accent are challenging </a:t>
            </a:r>
            <a:r>
              <a:rPr lang="en-US" sz="1800" dirty="0" smtClean="0">
                <a:solidFill>
                  <a:srgbClr val="0070C0"/>
                </a:solidFill>
                <a:latin typeface="Calibri" panose="020F0502020204030204" pitchFamily="34" charset="0"/>
              </a:rPr>
              <a:t>(</a:t>
            </a:r>
            <a:r>
              <a:rPr lang="en-US" sz="1800" dirty="0" err="1" smtClean="0">
                <a:solidFill>
                  <a:srgbClr val="0070C0"/>
                </a:solidFill>
                <a:latin typeface="Calibri" panose="020F0502020204030204" pitchFamily="34" charset="0"/>
              </a:rPr>
              <a:t>Connine</a:t>
            </a:r>
            <a:r>
              <a:rPr lang="en-US" sz="1800" dirty="0" smtClean="0">
                <a:solidFill>
                  <a:srgbClr val="0070C0"/>
                </a:solidFill>
                <a:latin typeface="Calibri" panose="020F0502020204030204" pitchFamily="34" charset="0"/>
              </a:rPr>
              <a:t>, </a:t>
            </a:r>
            <a:r>
              <a:rPr lang="en-US" sz="1800" dirty="0" err="1" smtClean="0">
                <a:solidFill>
                  <a:srgbClr val="0070C0"/>
                </a:solidFill>
                <a:latin typeface="Calibri" panose="020F0502020204030204" pitchFamily="34" charset="0"/>
              </a:rPr>
              <a:t>Blasko</a:t>
            </a:r>
            <a:r>
              <a:rPr lang="en-US" sz="1800" dirty="0" smtClean="0">
                <a:solidFill>
                  <a:srgbClr val="0070C0"/>
                </a:solidFill>
                <a:latin typeface="Calibri" panose="020F0502020204030204" pitchFamily="34" charset="0"/>
              </a:rPr>
              <a:t>, &amp; </a:t>
            </a:r>
            <a:r>
              <a:rPr lang="en-US" sz="1800" dirty="0" err="1" smtClean="0">
                <a:solidFill>
                  <a:srgbClr val="0070C0"/>
                </a:solidFill>
                <a:latin typeface="Calibri" panose="020F0502020204030204" pitchFamily="34" charset="0"/>
              </a:rPr>
              <a:t>Titone</a:t>
            </a:r>
            <a:r>
              <a:rPr lang="en-US" sz="1800" dirty="0" smtClean="0">
                <a:solidFill>
                  <a:srgbClr val="0070C0"/>
                </a:solidFill>
                <a:latin typeface="Calibri" panose="020F0502020204030204" pitchFamily="34" charset="0"/>
              </a:rPr>
              <a:t>, 1993; Sumner &amp; Samuel, 2005; </a:t>
            </a:r>
            <a:r>
              <a:rPr lang="en-US" sz="1800" dirty="0" err="1" smtClean="0">
                <a:solidFill>
                  <a:srgbClr val="0070C0"/>
                </a:solidFill>
                <a:latin typeface="Calibri" panose="020F0502020204030204" pitchFamily="34" charset="0"/>
              </a:rPr>
              <a:t>Floccia</a:t>
            </a:r>
            <a:r>
              <a:rPr lang="en-US" sz="1800" dirty="0" smtClean="0">
                <a:solidFill>
                  <a:srgbClr val="0070C0"/>
                </a:solidFill>
                <a:latin typeface="Calibri" panose="020F0502020204030204" pitchFamily="34" charset="0"/>
              </a:rPr>
              <a:t> et al., 2006; </a:t>
            </a:r>
            <a:r>
              <a:rPr lang="en-US" sz="1800" dirty="0" err="1" smtClean="0">
                <a:solidFill>
                  <a:srgbClr val="0070C0"/>
                </a:solidFill>
                <a:latin typeface="Calibri" panose="020F0502020204030204" pitchFamily="34" charset="0"/>
              </a:rPr>
              <a:t>Ikeno</a:t>
            </a:r>
            <a:r>
              <a:rPr lang="en-US" sz="1800" dirty="0" smtClean="0">
                <a:solidFill>
                  <a:srgbClr val="0070C0"/>
                </a:solidFill>
                <a:latin typeface="Calibri" panose="020F0502020204030204" pitchFamily="34" charset="0"/>
              </a:rPr>
              <a:t> &amp; Hansen, 2007; </a:t>
            </a:r>
            <a:r>
              <a:rPr lang="en-US" sz="1800" dirty="0" err="1" smtClean="0">
                <a:solidFill>
                  <a:srgbClr val="0070C0"/>
                </a:solidFill>
                <a:latin typeface="Calibri" panose="020F0502020204030204" pitchFamily="34" charset="0"/>
              </a:rPr>
              <a:t>Tamati</a:t>
            </a:r>
            <a:r>
              <a:rPr lang="en-US" sz="1800" dirty="0" smtClean="0">
                <a:solidFill>
                  <a:srgbClr val="0070C0"/>
                </a:solidFill>
                <a:latin typeface="Calibri" panose="020F0502020204030204" pitchFamily="34" charset="0"/>
              </a:rPr>
              <a:t>, 2014; Schmidt, 2009)</a:t>
            </a:r>
          </a:p>
          <a:p>
            <a:r>
              <a:rPr lang="en-US" sz="2400" b="1" dirty="0" smtClean="0">
                <a:latin typeface="Calibri" panose="020F0502020204030204" pitchFamily="34" charset="0"/>
              </a:rPr>
              <a:t>Word identification </a:t>
            </a:r>
            <a:r>
              <a:rPr lang="en-US" sz="2400" dirty="0" smtClean="0">
                <a:latin typeface="Calibri" panose="020F0502020204030204" pitchFamily="34" charset="0"/>
              </a:rPr>
              <a:t>in continuous speech produced by native speakers, </a:t>
            </a:r>
            <a:r>
              <a:rPr lang="en-US" sz="2400" b="1" dirty="0" smtClean="0">
                <a:latin typeface="Calibri" panose="020F0502020204030204" pitchFamily="34" charset="0"/>
              </a:rPr>
              <a:t>is difficult in L2</a:t>
            </a:r>
            <a:r>
              <a:rPr lang="en-US" sz="2400" dirty="0" smtClean="0">
                <a:latin typeface="Calibri" panose="020F0502020204030204" pitchFamily="34" charset="0"/>
              </a:rPr>
              <a:t>, even when all individual words are familiar </a:t>
            </a:r>
            <a:r>
              <a:rPr lang="en-US" sz="1800" dirty="0" smtClean="0">
                <a:solidFill>
                  <a:srgbClr val="0070C0"/>
                </a:solidFill>
                <a:latin typeface="Calibri" panose="020F0502020204030204" pitchFamily="34" charset="0"/>
              </a:rPr>
              <a:t>(Brown, 1990)</a:t>
            </a:r>
          </a:p>
          <a:p>
            <a:r>
              <a:rPr lang="en-US" sz="2400" dirty="0" smtClean="0">
                <a:latin typeface="Calibri" panose="020F0502020204030204" pitchFamily="34" charset="0"/>
              </a:rPr>
              <a:t>The combination of </a:t>
            </a:r>
            <a:r>
              <a:rPr lang="en-US" sz="2400" b="1" dirty="0" smtClean="0">
                <a:latin typeface="Calibri" panose="020F0502020204030204" pitchFamily="34" charset="0"/>
              </a:rPr>
              <a:t>written + audio </a:t>
            </a:r>
            <a:r>
              <a:rPr lang="en-US" sz="2400" dirty="0" smtClean="0">
                <a:latin typeface="Calibri" panose="020F0502020204030204" pitchFamily="34" charset="0"/>
              </a:rPr>
              <a:t>input has the potential to help develop word recognition and segmentation skills by making input more intelligible </a:t>
            </a:r>
            <a:r>
              <a:rPr lang="en-US" sz="1800" dirty="0" smtClean="0">
                <a:solidFill>
                  <a:srgbClr val="0070C0"/>
                </a:solidFill>
                <a:latin typeface="Calibri" panose="020F0502020204030204" pitchFamily="34" charset="0"/>
              </a:rPr>
              <a:t>(</a:t>
            </a:r>
            <a:r>
              <a:rPr lang="de-DE" sz="1800" dirty="0" smtClean="0">
                <a:solidFill>
                  <a:srgbClr val="0070C0"/>
                </a:solidFill>
                <a:latin typeface="Calibri" panose="020F0502020204030204" pitchFamily="34" charset="0"/>
              </a:rPr>
              <a:t>Levi, Winters &amp; Pisoni, 2007; Mitterer &amp; McQueen, 2009; </a:t>
            </a:r>
            <a:r>
              <a:rPr lang="en-US" sz="1800" dirty="0" err="1" smtClean="0">
                <a:solidFill>
                  <a:srgbClr val="0070C0"/>
                </a:solidFill>
                <a:latin typeface="Calibri" panose="020F0502020204030204" pitchFamily="34" charset="0"/>
              </a:rPr>
              <a:t>Escudero</a:t>
            </a:r>
            <a:r>
              <a:rPr lang="en-US" sz="1800" dirty="0" smtClean="0">
                <a:solidFill>
                  <a:srgbClr val="0070C0"/>
                </a:solidFill>
                <a:latin typeface="Calibri" panose="020F0502020204030204" pitchFamily="34" charset="0"/>
              </a:rPr>
              <a:t>, Hayes-Harb &amp; </a:t>
            </a:r>
            <a:r>
              <a:rPr lang="en-US" sz="1800" dirty="0" err="1" smtClean="0">
                <a:solidFill>
                  <a:srgbClr val="0070C0"/>
                </a:solidFill>
                <a:latin typeface="Calibri" panose="020F0502020204030204" pitchFamily="34" charset="0"/>
              </a:rPr>
              <a:t>Mitterer</a:t>
            </a:r>
            <a:r>
              <a:rPr lang="en-US" sz="1800" dirty="0" smtClean="0">
                <a:solidFill>
                  <a:srgbClr val="0070C0"/>
                </a:solidFill>
                <a:latin typeface="Calibri" panose="020F0502020204030204" pitchFamily="34" charset="0"/>
              </a:rPr>
              <a:t>, 2008; </a:t>
            </a:r>
            <a:r>
              <a:rPr lang="en-US" sz="1800" dirty="0">
                <a:solidFill>
                  <a:srgbClr val="0070C0"/>
                </a:solidFill>
                <a:latin typeface="Calibri" panose="020F0502020204030204" pitchFamily="34" charset="0"/>
              </a:rPr>
              <a:t>Showalter and Hayes-</a:t>
            </a:r>
            <a:r>
              <a:rPr lang="en-US" sz="1800" dirty="0" err="1">
                <a:solidFill>
                  <a:srgbClr val="0070C0"/>
                </a:solidFill>
                <a:latin typeface="Calibri" panose="020F0502020204030204" pitchFamily="34" charset="0"/>
              </a:rPr>
              <a:t>Harb</a:t>
            </a:r>
            <a:r>
              <a:rPr lang="en-US" sz="1800" dirty="0">
                <a:solidFill>
                  <a:srgbClr val="0070C0"/>
                </a:solidFill>
                <a:latin typeface="Calibri" panose="020F0502020204030204" pitchFamily="34" charset="0"/>
              </a:rPr>
              <a:t>, 2013)</a:t>
            </a:r>
            <a:endParaRPr lang="de-DE" sz="1800" dirty="0">
              <a:solidFill>
                <a:srgbClr val="0070C0"/>
              </a:solidFill>
              <a:latin typeface="Calibri" panose="020F0502020204030204" pitchFamily="34" charset="0"/>
            </a:endParaRPr>
          </a:p>
        </p:txBody>
      </p:sp>
      <p:sp>
        <p:nvSpPr>
          <p:cNvPr id="4" name="TextBox 3"/>
          <p:cNvSpPr txBox="1"/>
          <p:nvPr/>
        </p:nvSpPr>
        <p:spPr>
          <a:xfrm>
            <a:off x="3886200" y="914399"/>
            <a:ext cx="5181600" cy="461665"/>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2400" cap="small" dirty="0" smtClean="0">
                <a:solidFill>
                  <a:srgbClr val="990033"/>
                </a:solidFill>
                <a:latin typeface="Calibri" panose="020F0502020204030204" pitchFamily="34" charset="0"/>
              </a:rPr>
              <a:t>Word recognition </a:t>
            </a:r>
            <a:r>
              <a:rPr lang="en-US" sz="2400" dirty="0" smtClean="0">
                <a:solidFill>
                  <a:srgbClr val="990033"/>
                </a:solidFill>
                <a:latin typeface="Calibri" panose="020F0502020204030204" pitchFamily="34" charset="0"/>
              </a:rPr>
              <a:t>(listening, processing)</a:t>
            </a:r>
            <a:endParaRPr lang="en-US" sz="2400" dirty="0">
              <a:solidFill>
                <a:srgbClr val="990033"/>
              </a:solidFill>
              <a:latin typeface="Calibri" panose="020F0502020204030204" pitchFamily="34" charset="0"/>
            </a:endParaRPr>
          </a:p>
        </p:txBody>
      </p:sp>
    </p:spTree>
    <p:extLst>
      <p:ext uri="{BB962C8B-B14F-4D97-AF65-F5344CB8AC3E}">
        <p14:creationId xmlns:p14="http://schemas.microsoft.com/office/powerpoint/2010/main" val="36095080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Bi-modal input studies &amp; listening</a:t>
            </a:r>
            <a:endParaRPr lang="en-US" dirty="0"/>
          </a:p>
        </p:txBody>
      </p:sp>
      <p:sp>
        <p:nvSpPr>
          <p:cNvPr id="3" name="Content Placeholder 2"/>
          <p:cNvSpPr>
            <a:spLocks noGrp="1"/>
          </p:cNvSpPr>
          <p:nvPr>
            <p:ph idx="1"/>
          </p:nvPr>
        </p:nvSpPr>
        <p:spPr>
          <a:xfrm>
            <a:off x="457200" y="1981200"/>
            <a:ext cx="8305800" cy="4114800"/>
          </a:xfrm>
        </p:spPr>
        <p:txBody>
          <a:bodyPr>
            <a:normAutofit/>
          </a:bodyPr>
          <a:lstStyle/>
          <a:p>
            <a:r>
              <a:rPr lang="en-US" sz="2400" dirty="0" smtClean="0">
                <a:latin typeface="Calibri" panose="020F0502020204030204" pitchFamily="34" charset="0"/>
              </a:rPr>
              <a:t>Overall positive influence of captioned (vs. non captioned) </a:t>
            </a:r>
            <a:r>
              <a:rPr lang="en-US" sz="2400" dirty="0">
                <a:latin typeface="Calibri" panose="020F0502020204030204" pitchFamily="34" charset="0"/>
              </a:rPr>
              <a:t>media on </a:t>
            </a:r>
            <a:r>
              <a:rPr lang="en-US" sz="2400" dirty="0" smtClean="0">
                <a:latin typeface="Calibri" panose="020F0502020204030204" pitchFamily="34" charset="0"/>
              </a:rPr>
              <a:t>comprehension </a:t>
            </a:r>
            <a:r>
              <a:rPr lang="en-US" sz="2000" dirty="0" smtClean="0">
                <a:solidFill>
                  <a:srgbClr val="0070C0"/>
                </a:solidFill>
                <a:latin typeface="Calibri" panose="020F0502020204030204" pitchFamily="34" charset="0"/>
              </a:rPr>
              <a:t>(e.g. </a:t>
            </a:r>
            <a:r>
              <a:rPr lang="en-US" sz="2000" dirty="0">
                <a:solidFill>
                  <a:srgbClr val="0070C0"/>
                </a:solidFill>
                <a:latin typeface="Calibri" panose="020F0502020204030204" pitchFamily="34" charset="0"/>
              </a:rPr>
              <a:t>television </a:t>
            </a:r>
            <a:r>
              <a:rPr lang="en-US" sz="2000" dirty="0" smtClean="0">
                <a:solidFill>
                  <a:srgbClr val="0070C0"/>
                </a:solidFill>
                <a:latin typeface="Calibri" panose="020F0502020204030204" pitchFamily="34" charset="0"/>
              </a:rPr>
              <a:t>Teletext captions, </a:t>
            </a:r>
            <a:r>
              <a:rPr lang="en-US" sz="2000" dirty="0" err="1" smtClean="0">
                <a:solidFill>
                  <a:srgbClr val="0070C0"/>
                </a:solidFill>
                <a:latin typeface="Calibri" panose="020F0502020204030204" pitchFamily="34" charset="0"/>
              </a:rPr>
              <a:t>Vanderplank</a:t>
            </a:r>
            <a:r>
              <a:rPr lang="en-US" sz="2000" dirty="0" smtClean="0">
                <a:solidFill>
                  <a:srgbClr val="0070C0"/>
                </a:solidFill>
                <a:latin typeface="Calibri" panose="020F0502020204030204" pitchFamily="34" charset="0"/>
              </a:rPr>
              <a:t>, 1988</a:t>
            </a:r>
            <a:r>
              <a:rPr lang="en-US" sz="2000" dirty="0">
                <a:solidFill>
                  <a:srgbClr val="0070C0"/>
                </a:solidFill>
                <a:latin typeface="Calibri" panose="020F0502020204030204" pitchFamily="34" charset="0"/>
              </a:rPr>
              <a:t>; Markham, 1989; Markham et al., 2001; </a:t>
            </a:r>
            <a:r>
              <a:rPr lang="en-US" sz="2000" dirty="0" err="1" smtClean="0">
                <a:solidFill>
                  <a:srgbClr val="0070C0"/>
                </a:solidFill>
                <a:latin typeface="Calibri" panose="020F0502020204030204" pitchFamily="34" charset="0"/>
              </a:rPr>
              <a:t>Winke</a:t>
            </a:r>
            <a:r>
              <a:rPr lang="en-US" sz="2000" dirty="0" smtClean="0">
                <a:solidFill>
                  <a:srgbClr val="0070C0"/>
                </a:solidFill>
                <a:latin typeface="Calibri" panose="020F0502020204030204" pitchFamily="34" charset="0"/>
              </a:rPr>
              <a:t> et al., 2010; Montero-Perez et. al.’s meta-analysis</a:t>
            </a:r>
            <a:r>
              <a:rPr lang="en-US" sz="2000" dirty="0">
                <a:solidFill>
                  <a:srgbClr val="0070C0"/>
                </a:solidFill>
                <a:latin typeface="Calibri" panose="020F0502020204030204" pitchFamily="34" charset="0"/>
              </a:rPr>
              <a:t>, </a:t>
            </a:r>
            <a:r>
              <a:rPr lang="en-US" sz="2000" dirty="0" smtClean="0">
                <a:solidFill>
                  <a:srgbClr val="0070C0"/>
                </a:solidFill>
                <a:latin typeface="Calibri" panose="020F0502020204030204" pitchFamily="34" charset="0"/>
              </a:rPr>
              <a:t>2013)</a:t>
            </a:r>
          </a:p>
          <a:p>
            <a:r>
              <a:rPr lang="en-US" sz="2400" dirty="0" smtClean="0">
                <a:latin typeface="Calibri" panose="020F0502020204030204" pitchFamily="34" charset="0"/>
              </a:rPr>
              <a:t>What </a:t>
            </a:r>
            <a:r>
              <a:rPr lang="en-US" sz="2400" dirty="0">
                <a:latin typeface="Calibri" panose="020F0502020204030204" pitchFamily="34" charset="0"/>
              </a:rPr>
              <a:t>about </a:t>
            </a:r>
            <a:r>
              <a:rPr lang="en-US" sz="2400" i="1" dirty="0" smtClean="0">
                <a:latin typeface="Calibri" panose="020F0502020204030204" pitchFamily="34" charset="0"/>
              </a:rPr>
              <a:t>segmentation</a:t>
            </a:r>
            <a:r>
              <a:rPr lang="en-US" sz="2400" dirty="0" smtClean="0">
                <a:latin typeface="Calibri" panose="020F0502020204030204" pitchFamily="34" charset="0"/>
              </a:rPr>
              <a:t> and </a:t>
            </a:r>
            <a:r>
              <a:rPr lang="en-US" sz="2400" i="1" dirty="0" smtClean="0">
                <a:latin typeface="Calibri" panose="020F0502020204030204" pitchFamily="34" charset="0"/>
              </a:rPr>
              <a:t>word recognition</a:t>
            </a:r>
            <a:r>
              <a:rPr lang="en-US" sz="2400" dirty="0" smtClean="0">
                <a:latin typeface="Calibri" panose="020F0502020204030204" pitchFamily="34" charset="0"/>
              </a:rPr>
              <a:t>? </a:t>
            </a:r>
          </a:p>
          <a:p>
            <a:pPr lvl="1"/>
            <a:r>
              <a:rPr lang="en-US" sz="2000" dirty="0" smtClean="0">
                <a:latin typeface="Calibri" panose="020F0502020204030204" pitchFamily="34" charset="0"/>
              </a:rPr>
              <a:t>Written measures; No control group </a:t>
            </a:r>
            <a:r>
              <a:rPr lang="en-US" sz="2000" b="1" dirty="0" smtClean="0">
                <a:latin typeface="Calibri" panose="020F0502020204030204" pitchFamily="34" charset="0"/>
              </a:rPr>
              <a:t>without sound</a:t>
            </a:r>
            <a:endParaRPr lang="en-US" sz="2000" dirty="0" smtClean="0">
              <a:latin typeface="Calibri" panose="020F0502020204030204" pitchFamily="34" charset="0"/>
            </a:endParaRPr>
          </a:p>
          <a:p>
            <a:endParaRPr lang="en-US" sz="2400" dirty="0" smtClean="0">
              <a:latin typeface="Calibri" panose="020F0502020204030204" pitchFamily="34" charset="0"/>
            </a:endParaRPr>
          </a:p>
          <a:p>
            <a:pPr>
              <a:buFont typeface="Wingdings" panose="05000000000000000000" pitchFamily="2" charset="2"/>
              <a:buChar char="Ø"/>
            </a:pPr>
            <a:r>
              <a:rPr lang="en-US" sz="2400" dirty="0" smtClean="0">
                <a:latin typeface="Calibri" panose="020F0502020204030204" pitchFamily="34" charset="0"/>
              </a:rPr>
              <a:t>Is it really because of improved *segmentation</a:t>
            </a:r>
            <a:r>
              <a:rPr lang="en-US" sz="2400" dirty="0">
                <a:latin typeface="Calibri" panose="020F0502020204030204" pitchFamily="34" charset="0"/>
              </a:rPr>
              <a:t>* and word recognition </a:t>
            </a:r>
            <a:r>
              <a:rPr lang="en-US" sz="2400" dirty="0" smtClean="0">
                <a:latin typeface="Calibri" panose="020F0502020204030204" pitchFamily="34" charset="0"/>
              </a:rPr>
              <a:t>skills? Or just due to the fact that they have a text and can read, even without listening?</a:t>
            </a:r>
          </a:p>
        </p:txBody>
      </p:sp>
    </p:spTree>
    <p:extLst>
      <p:ext uri="{BB962C8B-B14F-4D97-AF65-F5344CB8AC3E}">
        <p14:creationId xmlns:p14="http://schemas.microsoft.com/office/powerpoint/2010/main" val="6896528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0" y="4267199"/>
            <a:ext cx="5791200" cy="2205455"/>
          </a:xfrm>
        </p:spPr>
        <p:txBody>
          <a:bodyPr>
            <a:normAutofit/>
          </a:bodyPr>
          <a:lstStyle/>
          <a:p>
            <a:pPr algn="ctr"/>
            <a:r>
              <a:rPr lang="en-US" sz="4800" dirty="0"/>
              <a:t>Is this true? </a:t>
            </a:r>
          </a:p>
        </p:txBody>
      </p:sp>
      <p:grpSp>
        <p:nvGrpSpPr>
          <p:cNvPr id="4" name="Group 3"/>
          <p:cNvGrpSpPr/>
          <p:nvPr/>
        </p:nvGrpSpPr>
        <p:grpSpPr>
          <a:xfrm>
            <a:off x="363382" y="1256579"/>
            <a:ext cx="3669207" cy="1779426"/>
            <a:chOff x="383946" y="695818"/>
            <a:chExt cx="3253196" cy="1627571"/>
          </a:xfrm>
        </p:grpSpPr>
        <p:sp>
          <p:nvSpPr>
            <p:cNvPr id="5" name="Oval Callout 4"/>
            <p:cNvSpPr/>
            <p:nvPr/>
          </p:nvSpPr>
          <p:spPr>
            <a:xfrm rot="342313">
              <a:off x="383946" y="695818"/>
              <a:ext cx="3253196" cy="1627571"/>
            </a:xfrm>
            <a:prstGeom prst="wedgeEllipseCallout">
              <a:avLst>
                <a:gd name="adj1" fmla="val 74486"/>
                <a:gd name="adj2" fmla="val 23704"/>
              </a:avLst>
            </a:prstGeom>
            <a:solidFill>
              <a:srgbClr val="4D4D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6" name="TextBox 5"/>
            <p:cNvSpPr txBox="1"/>
            <p:nvPr/>
          </p:nvSpPr>
          <p:spPr>
            <a:xfrm rot="43028">
              <a:off x="475970" y="818599"/>
              <a:ext cx="2900122" cy="1266800"/>
            </a:xfrm>
            <a:prstGeom prst="rect">
              <a:avLst/>
            </a:prstGeom>
            <a:noFill/>
          </p:spPr>
          <p:txBody>
            <a:bodyPr wrap="square" rtlCol="0">
              <a:spAutoFit/>
            </a:bodyPr>
            <a:lstStyle/>
            <a:p>
              <a:pPr algn="ctr"/>
              <a:r>
                <a:rPr lang="en-US" sz="2800" dirty="0" smtClean="0">
                  <a:solidFill>
                    <a:schemeClr val="bg1"/>
                  </a:solidFill>
                </a:rPr>
                <a:t>Psycholinguistics doesn’t “ask the right questions”!</a:t>
              </a:r>
              <a:endParaRPr lang="en-US" sz="2800" dirty="0">
                <a:solidFill>
                  <a:schemeClr val="bg1"/>
                </a:solidFill>
              </a:endParaRPr>
            </a:p>
          </p:txBody>
        </p:sp>
      </p:grpSp>
      <p:grpSp>
        <p:nvGrpSpPr>
          <p:cNvPr id="9" name="Group 8"/>
          <p:cNvGrpSpPr/>
          <p:nvPr/>
        </p:nvGrpSpPr>
        <p:grpSpPr>
          <a:xfrm>
            <a:off x="4953000" y="952814"/>
            <a:ext cx="3806643" cy="2018985"/>
            <a:chOff x="5169993" y="936018"/>
            <a:chExt cx="3589650" cy="1779425"/>
          </a:xfrm>
        </p:grpSpPr>
        <p:sp>
          <p:nvSpPr>
            <p:cNvPr id="7" name="Oval Callout 6"/>
            <p:cNvSpPr/>
            <p:nvPr/>
          </p:nvSpPr>
          <p:spPr>
            <a:xfrm rot="342313">
              <a:off x="5169993" y="936018"/>
              <a:ext cx="3589650" cy="1779425"/>
            </a:xfrm>
            <a:prstGeom prst="wedgeEllipseCallout">
              <a:avLst>
                <a:gd name="adj1" fmla="val -52349"/>
                <a:gd name="adj2" fmla="val 87496"/>
              </a:avLst>
            </a:prstGeom>
            <a:solidFill>
              <a:srgbClr val="4D4D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8" name="TextBox 7"/>
            <p:cNvSpPr txBox="1"/>
            <p:nvPr/>
          </p:nvSpPr>
          <p:spPr>
            <a:xfrm rot="43028">
              <a:off x="5242002" y="1324055"/>
              <a:ext cx="3427519" cy="1220660"/>
            </a:xfrm>
            <a:prstGeom prst="rect">
              <a:avLst/>
            </a:prstGeom>
            <a:noFill/>
          </p:spPr>
          <p:txBody>
            <a:bodyPr wrap="square" rtlCol="0">
              <a:spAutoFit/>
            </a:bodyPr>
            <a:lstStyle/>
            <a:p>
              <a:pPr algn="ctr"/>
              <a:r>
                <a:rPr lang="en-US" sz="2800" dirty="0" smtClean="0">
                  <a:solidFill>
                    <a:schemeClr val="bg1"/>
                  </a:solidFill>
                </a:rPr>
                <a:t>Teaching doesn’t take research findings into account!</a:t>
              </a:r>
              <a:endParaRPr lang="en-US" sz="2800" dirty="0">
                <a:solidFill>
                  <a:schemeClr val="bg1"/>
                </a:solidFill>
              </a:endParaRPr>
            </a:p>
          </p:txBody>
        </p:sp>
      </p:grpSp>
      <p:pic>
        <p:nvPicPr>
          <p:cNvPr id="3074" name="Picture 2" descr="File:Hear speak see no evil Toshogu.jpg"/>
          <p:cNvPicPr>
            <a:picLocks noChangeAspect="1" noChangeArrowheads="1"/>
          </p:cNvPicPr>
          <p:nvPr/>
        </p:nvPicPr>
        <p:blipFill rotWithShape="1">
          <a:blip r:embed="rId3">
            <a:extLst>
              <a:ext uri="{28A0092B-C50C-407E-A947-70E740481C1C}">
                <a14:useLocalDpi xmlns:a14="http://schemas.microsoft.com/office/drawing/2010/main" val="0"/>
              </a:ext>
            </a:extLst>
          </a:blip>
          <a:srcRect l="47489" r="3339"/>
          <a:stretch/>
        </p:blipFill>
        <p:spPr bwMode="auto">
          <a:xfrm>
            <a:off x="134783" y="4343400"/>
            <a:ext cx="2719449" cy="2129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23771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Research is needed</a:t>
            </a:r>
            <a:endParaRPr lang="en-US" dirty="0"/>
          </a:p>
        </p:txBody>
      </p:sp>
      <p:sp>
        <p:nvSpPr>
          <p:cNvPr id="3" name="Content Placeholder 2"/>
          <p:cNvSpPr>
            <a:spLocks noGrp="1"/>
          </p:cNvSpPr>
          <p:nvPr>
            <p:ph idx="1"/>
          </p:nvPr>
        </p:nvSpPr>
        <p:spPr>
          <a:xfrm>
            <a:off x="406400" y="1981200"/>
            <a:ext cx="8432800" cy="3810000"/>
          </a:xfrm>
        </p:spPr>
        <p:txBody>
          <a:bodyPr>
            <a:normAutofit/>
          </a:bodyPr>
          <a:lstStyle/>
          <a:p>
            <a:pPr>
              <a:lnSpc>
                <a:spcPct val="110000"/>
              </a:lnSpc>
            </a:pPr>
            <a:r>
              <a:rPr lang="en-US" sz="2400" dirty="0" smtClean="0">
                <a:solidFill>
                  <a:srgbClr val="0070C0"/>
                </a:solidFill>
                <a:latin typeface="Calibri" panose="020F0502020204030204" pitchFamily="34" charset="0"/>
              </a:rPr>
              <a:t>Markham (1999</a:t>
            </a:r>
            <a:r>
              <a:rPr lang="en-US" sz="2400" dirty="0">
                <a:solidFill>
                  <a:srgbClr val="0070C0"/>
                </a:solidFill>
                <a:latin typeface="Calibri" panose="020F0502020204030204" pitchFamily="34" charset="0"/>
              </a:rPr>
              <a:t>)</a:t>
            </a:r>
            <a:r>
              <a:rPr lang="en-US" sz="2400" dirty="0" smtClean="0">
                <a:solidFill>
                  <a:srgbClr val="0070C0"/>
                </a:solidFill>
                <a:latin typeface="Calibri" panose="020F0502020204030204" pitchFamily="34" charset="0"/>
              </a:rPr>
              <a:t> </a:t>
            </a:r>
            <a:r>
              <a:rPr lang="en-US" sz="2400" dirty="0" smtClean="0">
                <a:latin typeface="Calibri" panose="020F0502020204030204" pitchFamily="34" charset="0"/>
              </a:rPr>
              <a:t>used a </a:t>
            </a:r>
            <a:r>
              <a:rPr lang="en-US" sz="2400" i="1" dirty="0" smtClean="0">
                <a:latin typeface="Calibri" panose="020F0502020204030204" pitchFamily="34" charset="0"/>
              </a:rPr>
              <a:t>listening</a:t>
            </a:r>
            <a:r>
              <a:rPr lang="en-US" sz="2400" dirty="0" smtClean="0">
                <a:latin typeface="Calibri" panose="020F0502020204030204" pitchFamily="34" charset="0"/>
              </a:rPr>
              <a:t> multiple choice </a:t>
            </a:r>
          </a:p>
          <a:p>
            <a:pPr>
              <a:lnSpc>
                <a:spcPct val="110000"/>
              </a:lnSpc>
            </a:pPr>
            <a:r>
              <a:rPr lang="fr-FR" sz="2400" kern="1200" dirty="0" smtClean="0">
                <a:solidFill>
                  <a:srgbClr val="0070C0"/>
                </a:solidFill>
                <a:latin typeface="Calibri" panose="020F0502020204030204" pitchFamily="34" charset="0"/>
              </a:rPr>
              <a:t>Charles and </a:t>
            </a:r>
            <a:r>
              <a:rPr lang="fr-FR" sz="2400" kern="1200" dirty="0" err="1" smtClean="0">
                <a:solidFill>
                  <a:srgbClr val="0070C0"/>
                </a:solidFill>
                <a:latin typeface="Calibri" panose="020F0502020204030204" pitchFamily="34" charset="0"/>
              </a:rPr>
              <a:t>Trenkic</a:t>
            </a:r>
            <a:r>
              <a:rPr lang="fr-FR" sz="2400" kern="1200" dirty="0" smtClean="0">
                <a:solidFill>
                  <a:srgbClr val="0070C0"/>
                </a:solidFill>
                <a:latin typeface="Calibri" panose="020F0502020204030204" pitchFamily="34" charset="0"/>
              </a:rPr>
              <a:t> (2015): </a:t>
            </a:r>
            <a:r>
              <a:rPr lang="fr-FR" sz="2400" kern="1200" dirty="0" err="1" smtClean="0">
                <a:latin typeface="Calibri" panose="020F0502020204030204" pitchFamily="34" charset="0"/>
              </a:rPr>
              <a:t>improvements</a:t>
            </a:r>
            <a:r>
              <a:rPr lang="fr-FR" sz="2400" kern="1200" dirty="0" smtClean="0">
                <a:latin typeface="Calibri" panose="020F0502020204030204" pitchFamily="34" charset="0"/>
              </a:rPr>
              <a:t> due to </a:t>
            </a:r>
            <a:r>
              <a:rPr lang="en-US" sz="2400" b="1" dirty="0" smtClean="0">
                <a:latin typeface="Calibri" panose="020F0502020204030204" pitchFamily="34" charset="0"/>
              </a:rPr>
              <a:t>better segmentation skills</a:t>
            </a:r>
            <a:r>
              <a:rPr lang="en-US" sz="2400" dirty="0" smtClean="0">
                <a:latin typeface="Calibri" panose="020F0502020204030204" pitchFamily="34" charset="0"/>
              </a:rPr>
              <a:t>, and not *just* to the fact that learners were provided with written input</a:t>
            </a:r>
          </a:p>
          <a:p>
            <a:pPr lvl="1">
              <a:lnSpc>
                <a:spcPct val="110000"/>
              </a:lnSpc>
            </a:pPr>
            <a:r>
              <a:rPr lang="en-US" sz="2200" dirty="0" smtClean="0">
                <a:latin typeface="Calibri" panose="020F0502020204030204" pitchFamily="34" charset="0"/>
              </a:rPr>
              <a:t>Good assessment task for lexical access and segmentation via shadowing </a:t>
            </a:r>
            <a:r>
              <a:rPr lang="en-US" sz="2000" dirty="0" smtClean="0">
                <a:solidFill>
                  <a:srgbClr val="0070C0"/>
                </a:solidFill>
                <a:latin typeface="Calibri" panose="020F0502020204030204" pitchFamily="34" charset="0"/>
              </a:rPr>
              <a:t>(</a:t>
            </a:r>
            <a:r>
              <a:rPr lang="en-US" sz="2000" dirty="0" err="1" smtClean="0">
                <a:solidFill>
                  <a:srgbClr val="0070C0"/>
                </a:solidFill>
                <a:latin typeface="Calibri" panose="020F0502020204030204" pitchFamily="34" charset="0"/>
              </a:rPr>
              <a:t>Mitterer</a:t>
            </a:r>
            <a:r>
              <a:rPr lang="en-US" sz="2000" dirty="0" smtClean="0">
                <a:solidFill>
                  <a:srgbClr val="0070C0"/>
                </a:solidFill>
                <a:latin typeface="Calibri" panose="020F0502020204030204" pitchFamily="34" charset="0"/>
              </a:rPr>
              <a:t> &amp; McQueen 2009)</a:t>
            </a:r>
            <a:endParaRPr lang="en-US" sz="1800" dirty="0" smtClean="0">
              <a:solidFill>
                <a:srgbClr val="0070C0"/>
              </a:solidFill>
              <a:latin typeface="Calibri" panose="020F0502020204030204" pitchFamily="34" charset="0"/>
            </a:endParaRPr>
          </a:p>
          <a:p>
            <a:pPr lvl="1">
              <a:lnSpc>
                <a:spcPct val="110000"/>
              </a:lnSpc>
            </a:pPr>
            <a:r>
              <a:rPr lang="en-US" sz="2200" dirty="0" smtClean="0">
                <a:latin typeface="Calibri" panose="020F0502020204030204" pitchFamily="34" charset="0"/>
              </a:rPr>
              <a:t>Good controls (“No sound” group!)</a:t>
            </a:r>
          </a:p>
          <a:p>
            <a:pPr lvl="1">
              <a:lnSpc>
                <a:spcPct val="110000"/>
              </a:lnSpc>
            </a:pPr>
            <a:r>
              <a:rPr lang="en-US" sz="2200" dirty="0" smtClean="0">
                <a:latin typeface="Calibri" panose="020F0502020204030204" pitchFamily="34" charset="0"/>
              </a:rPr>
              <a:t>Generalization to new utterances and new speakers</a:t>
            </a:r>
          </a:p>
        </p:txBody>
      </p:sp>
      <p:sp>
        <p:nvSpPr>
          <p:cNvPr id="6" name="Rectangle 5"/>
          <p:cNvSpPr/>
          <p:nvPr/>
        </p:nvSpPr>
        <p:spPr>
          <a:xfrm>
            <a:off x="251085" y="5638800"/>
            <a:ext cx="8648700" cy="954107"/>
          </a:xfrm>
          <a:prstGeom prst="rect">
            <a:avLst/>
          </a:prstGeom>
          <a:solidFill>
            <a:schemeClr val="accent5"/>
          </a:solidFill>
          <a:ln>
            <a:solidFill>
              <a:schemeClr val="accent1">
                <a:lumMod val="75000"/>
              </a:schemeClr>
            </a:solidFill>
          </a:ln>
        </p:spPr>
        <p:txBody>
          <a:bodyPr wrap="square">
            <a:spAutoFit/>
          </a:bodyPr>
          <a:lstStyle/>
          <a:p>
            <a:pPr algn="ctr"/>
            <a:r>
              <a:rPr lang="fr-FR" dirty="0">
                <a:solidFill>
                  <a:schemeClr val="tx1"/>
                </a:solidFill>
                <a:latin typeface="Segoe UI Semilight" panose="020B0402040204020203" pitchFamily="34" charset="0"/>
                <a:cs typeface="Segoe UI Semilight" panose="020B0402040204020203" pitchFamily="34" charset="0"/>
              </a:rPr>
              <a:t>Charles, T. and </a:t>
            </a:r>
            <a:r>
              <a:rPr lang="fr-FR" dirty="0" err="1">
                <a:solidFill>
                  <a:schemeClr val="tx1"/>
                </a:solidFill>
                <a:latin typeface="Segoe UI Semilight" panose="020B0402040204020203" pitchFamily="34" charset="0"/>
                <a:cs typeface="Segoe UI Semilight" panose="020B0402040204020203" pitchFamily="34" charset="0"/>
              </a:rPr>
              <a:t>Trenkic</a:t>
            </a:r>
            <a:r>
              <a:rPr lang="fr-FR" dirty="0">
                <a:solidFill>
                  <a:schemeClr val="tx1"/>
                </a:solidFill>
                <a:latin typeface="Segoe UI Semilight" panose="020B0402040204020203" pitchFamily="34" charset="0"/>
                <a:cs typeface="Segoe UI Semilight" panose="020B0402040204020203" pitchFamily="34" charset="0"/>
              </a:rPr>
              <a:t>, D. (2015). </a:t>
            </a:r>
            <a:r>
              <a:rPr lang="en-US" b="1" i="1" dirty="0">
                <a:solidFill>
                  <a:schemeClr val="tx1"/>
                </a:solidFill>
                <a:latin typeface="Segoe UI Semilight" panose="020B0402040204020203" pitchFamily="34" charset="0"/>
                <a:cs typeface="Segoe UI Semilight" panose="020B0402040204020203" pitchFamily="34" charset="0"/>
              </a:rPr>
              <a:t>Speech Segmentation in a Second Language: The Role of Bi-modal Input</a:t>
            </a:r>
            <a:r>
              <a:rPr lang="en-US" dirty="0">
                <a:solidFill>
                  <a:schemeClr val="tx1"/>
                </a:solidFill>
                <a:latin typeface="Segoe UI Semilight" panose="020B0402040204020203" pitchFamily="34" charset="0"/>
                <a:cs typeface="Segoe UI Semilight" panose="020B0402040204020203" pitchFamily="34" charset="0"/>
              </a:rPr>
              <a:t>. In: Y. Gambier, A. </a:t>
            </a:r>
            <a:r>
              <a:rPr lang="en-US" dirty="0" err="1">
                <a:solidFill>
                  <a:schemeClr val="tx1"/>
                </a:solidFill>
                <a:latin typeface="Segoe UI Semilight" panose="020B0402040204020203" pitchFamily="34" charset="0"/>
                <a:cs typeface="Segoe UI Semilight" panose="020B0402040204020203" pitchFamily="34" charset="0"/>
              </a:rPr>
              <a:t>Caimi</a:t>
            </a:r>
            <a:r>
              <a:rPr lang="en-US" dirty="0">
                <a:solidFill>
                  <a:schemeClr val="tx1"/>
                </a:solidFill>
                <a:latin typeface="Segoe UI Semilight" panose="020B0402040204020203" pitchFamily="34" charset="0"/>
                <a:cs typeface="Segoe UI Semilight" panose="020B0402040204020203" pitchFamily="34" charset="0"/>
              </a:rPr>
              <a:t> &amp; C. </a:t>
            </a:r>
            <a:r>
              <a:rPr lang="en-US" dirty="0" err="1">
                <a:solidFill>
                  <a:schemeClr val="tx1"/>
                </a:solidFill>
                <a:latin typeface="Segoe UI Semilight" panose="020B0402040204020203" pitchFamily="34" charset="0"/>
                <a:cs typeface="Segoe UI Semilight" panose="020B0402040204020203" pitchFamily="34" charset="0"/>
              </a:rPr>
              <a:t>Mariotti</a:t>
            </a:r>
            <a:r>
              <a:rPr lang="en-US" dirty="0">
                <a:solidFill>
                  <a:schemeClr val="tx1"/>
                </a:solidFill>
                <a:latin typeface="Segoe UI Semilight" panose="020B0402040204020203" pitchFamily="34" charset="0"/>
                <a:cs typeface="Segoe UI Semilight" panose="020B0402040204020203" pitchFamily="34" charset="0"/>
              </a:rPr>
              <a:t> (eds.) Subtitles and Language Learning (pp. 173-197). Bern: Peter Lang.</a:t>
            </a:r>
          </a:p>
        </p:txBody>
      </p:sp>
    </p:spTree>
    <p:extLst>
      <p:ext uri="{BB962C8B-B14F-4D97-AF65-F5344CB8AC3E}">
        <p14:creationId xmlns:p14="http://schemas.microsoft.com/office/powerpoint/2010/main" val="33499736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50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dirty="0"/>
              <a:t>Charles and </a:t>
            </a:r>
            <a:r>
              <a:rPr lang="en-US" dirty="0" err="1"/>
              <a:t>Trenkic</a:t>
            </a:r>
            <a:r>
              <a:rPr lang="en-US" dirty="0"/>
              <a:t> (2015</a:t>
            </a:r>
            <a:r>
              <a:rPr lang="en-US" dirty="0" smtClean="0"/>
              <a:t>): </a:t>
            </a:r>
            <a:r>
              <a:rPr lang="en-US" altLang="en-US" dirty="0" smtClean="0"/>
              <a:t>Results</a:t>
            </a:r>
          </a:p>
        </p:txBody>
      </p:sp>
      <p:sp>
        <p:nvSpPr>
          <p:cNvPr id="5" name="TextBox 4"/>
          <p:cNvSpPr txBox="1"/>
          <p:nvPr/>
        </p:nvSpPr>
        <p:spPr>
          <a:xfrm>
            <a:off x="6858000" y="1812399"/>
            <a:ext cx="2286000" cy="3170099"/>
          </a:xfrm>
          <a:prstGeom prst="rect">
            <a:avLst/>
          </a:prstGeom>
          <a:noFill/>
        </p:spPr>
        <p:txBody>
          <a:bodyPr wrap="square">
            <a:spAutoFit/>
          </a:bodyPr>
          <a:lstStyle/>
          <a:p>
            <a:pPr eaLnBrk="1" hangingPunct="1">
              <a:defRPr/>
            </a:pPr>
            <a:r>
              <a:rPr lang="en-US" sz="2000" dirty="0" smtClean="0">
                <a:latin typeface="Calibri" panose="020F0502020204030204" pitchFamily="34" charset="0"/>
              </a:rPr>
              <a:t>Group * Time Interaction </a:t>
            </a:r>
          </a:p>
          <a:p>
            <a:pPr eaLnBrk="1" hangingPunct="1">
              <a:defRPr/>
            </a:pPr>
            <a:endParaRPr lang="en-US" sz="2000" dirty="0">
              <a:latin typeface="Calibri" panose="020F0502020204030204" pitchFamily="34" charset="0"/>
            </a:endParaRPr>
          </a:p>
          <a:p>
            <a:pPr eaLnBrk="1" hangingPunct="1">
              <a:defRPr/>
            </a:pPr>
            <a:r>
              <a:rPr lang="en-US" sz="2000" dirty="0" smtClean="0">
                <a:latin typeface="Calibri" panose="020F0502020204030204" pitchFamily="34" charset="0"/>
              </a:rPr>
              <a:t>Bimodal </a:t>
            </a:r>
            <a:r>
              <a:rPr lang="en-US" sz="2000" dirty="0">
                <a:latin typeface="Calibri" panose="020F0502020204030204" pitchFamily="34" charset="0"/>
              </a:rPr>
              <a:t>group outperformed other groups in all cases, for all items:</a:t>
            </a:r>
          </a:p>
          <a:p>
            <a:pPr marL="285750" indent="-285750" eaLnBrk="1" hangingPunct="1">
              <a:buFont typeface="Arial" panose="020B0604020202020204" pitchFamily="34" charset="0"/>
              <a:buChar char="•"/>
              <a:defRPr/>
            </a:pPr>
            <a:r>
              <a:rPr lang="en-US" sz="2000" b="1" dirty="0">
                <a:latin typeface="Calibri" panose="020F0502020204030204" pitchFamily="34" charset="0"/>
              </a:rPr>
              <a:t>old </a:t>
            </a:r>
            <a:r>
              <a:rPr lang="en-US" sz="2000" dirty="0">
                <a:latin typeface="Calibri" panose="020F0502020204030204" pitchFamily="34" charset="0"/>
              </a:rPr>
              <a:t>items</a:t>
            </a:r>
            <a:r>
              <a:rPr lang="en-US" sz="2000" b="1" dirty="0">
                <a:latin typeface="Calibri" panose="020F0502020204030204" pitchFamily="34" charset="0"/>
              </a:rPr>
              <a:t>, </a:t>
            </a:r>
          </a:p>
          <a:p>
            <a:pPr marL="285750" indent="-285750" eaLnBrk="1" hangingPunct="1">
              <a:buFont typeface="Arial" panose="020B0604020202020204" pitchFamily="34" charset="0"/>
              <a:buChar char="•"/>
              <a:defRPr/>
            </a:pPr>
            <a:r>
              <a:rPr lang="en-US" sz="2000" b="1" dirty="0">
                <a:latin typeface="Calibri" panose="020F0502020204030204" pitchFamily="34" charset="0"/>
              </a:rPr>
              <a:t>new </a:t>
            </a:r>
            <a:r>
              <a:rPr lang="en-US" sz="2000" dirty="0">
                <a:latin typeface="Calibri" panose="020F0502020204030204" pitchFamily="34" charset="0"/>
              </a:rPr>
              <a:t>items</a:t>
            </a:r>
            <a:r>
              <a:rPr lang="en-US" sz="2000" b="1" dirty="0">
                <a:latin typeface="Calibri" panose="020F0502020204030204" pitchFamily="34" charset="0"/>
              </a:rPr>
              <a:t> </a:t>
            </a:r>
            <a:r>
              <a:rPr lang="en-US" sz="2000" dirty="0">
                <a:latin typeface="Calibri" panose="020F0502020204030204" pitchFamily="34" charset="0"/>
              </a:rPr>
              <a:t>and </a:t>
            </a:r>
          </a:p>
          <a:p>
            <a:pPr marL="285750" indent="-285750" eaLnBrk="1" hangingPunct="1">
              <a:buFont typeface="Arial" panose="020B0604020202020204" pitchFamily="34" charset="0"/>
              <a:buChar char="•"/>
              <a:defRPr/>
            </a:pPr>
            <a:r>
              <a:rPr lang="en-US" sz="2000" b="1" dirty="0">
                <a:latin typeface="Calibri" panose="020F0502020204030204" pitchFamily="34" charset="0"/>
              </a:rPr>
              <a:t>brand-new</a:t>
            </a:r>
            <a:r>
              <a:rPr lang="en-US" sz="2000" dirty="0">
                <a:latin typeface="Calibri" panose="020F0502020204030204" pitchFamily="34" charset="0"/>
              </a:rPr>
              <a:t> items</a:t>
            </a:r>
          </a:p>
        </p:txBody>
      </p:sp>
      <p:sp>
        <p:nvSpPr>
          <p:cNvPr id="50181" name="TextBox 5"/>
          <p:cNvSpPr txBox="1">
            <a:spLocks noChangeArrowheads="1"/>
          </p:cNvSpPr>
          <p:nvPr/>
        </p:nvSpPr>
        <p:spPr bwMode="auto">
          <a:xfrm>
            <a:off x="685800" y="5715000"/>
            <a:ext cx="7772400" cy="646113"/>
          </a:xfrm>
          <a:prstGeom prst="rect">
            <a:avLst/>
          </a:prstGeom>
          <a:solidFill>
            <a:schemeClr val="accent5">
              <a:lumMod val="90000"/>
            </a:schemeClr>
          </a:solidFill>
          <a:ln w="9525">
            <a:solidFill>
              <a:srgbClr val="000000"/>
            </a:solidFill>
            <a:miter lim="800000"/>
            <a:headEnd/>
            <a:tailEnd/>
          </a:ln>
        </p:spPr>
        <p:txBody>
          <a:bodyPr>
            <a:spAutoFit/>
          </a:bodyPr>
          <a:lstStyle>
            <a:lvl1pPr>
              <a:spcBef>
                <a:spcPct val="20000"/>
              </a:spcBef>
              <a:buClr>
                <a:schemeClr val="tx2"/>
              </a:buClr>
              <a:buSzPct val="70000"/>
              <a:buFont typeface="Wingdings" pitchFamily="2" charset="2"/>
              <a:buChar char="¡"/>
              <a:defRPr sz="2900">
                <a:solidFill>
                  <a:schemeClr val="tx1"/>
                </a:solidFill>
                <a:latin typeface="Verdana" pitchFamily="34" charset="0"/>
              </a:defRPr>
            </a:lvl1pPr>
            <a:lvl2pPr marL="742950" indent="-285750">
              <a:spcBef>
                <a:spcPct val="20000"/>
              </a:spcBef>
              <a:buClr>
                <a:schemeClr val="accent2"/>
              </a:buClr>
              <a:buSzPct val="70000"/>
              <a:buFont typeface="Wingdings" pitchFamily="2" charset="2"/>
              <a:buChar char="l"/>
              <a:defRPr sz="2500">
                <a:solidFill>
                  <a:schemeClr val="tx1"/>
                </a:solidFill>
                <a:latin typeface="Verdana" pitchFamily="34" charset="0"/>
              </a:defRPr>
            </a:lvl2pPr>
            <a:lvl3pPr marL="1143000" indent="-228600">
              <a:spcBef>
                <a:spcPct val="20000"/>
              </a:spcBef>
              <a:buClr>
                <a:schemeClr val="tx2"/>
              </a:buClr>
              <a:buSzPct val="65000"/>
              <a:buFont typeface="Wingdings" pitchFamily="2" charset="2"/>
              <a:buChar char="¡"/>
              <a:defRPr sz="2200">
                <a:solidFill>
                  <a:schemeClr val="tx1"/>
                </a:solidFill>
                <a:latin typeface="Verdana" pitchFamily="34" charset="0"/>
              </a:defRPr>
            </a:lvl3pPr>
            <a:lvl4pPr marL="1600200" indent="-228600">
              <a:spcBef>
                <a:spcPct val="20000"/>
              </a:spcBef>
              <a:buClr>
                <a:schemeClr val="accent2"/>
              </a:buClr>
              <a:buSzPct val="70000"/>
              <a:buFont typeface="Wingdings" pitchFamily="2" charset="2"/>
              <a:buChar char="l"/>
              <a:defRPr sz="1900">
                <a:solidFill>
                  <a:schemeClr val="tx1"/>
                </a:solidFill>
                <a:latin typeface="Verdana" pitchFamily="34" charset="0"/>
              </a:defRPr>
            </a:lvl4pPr>
            <a:lvl5pPr marL="2057400" indent="-228600">
              <a:spcBef>
                <a:spcPct val="20000"/>
              </a:spcBef>
              <a:buClr>
                <a:schemeClr val="tx2"/>
              </a:buClr>
              <a:buSzPct val="60000"/>
              <a:buFont typeface="Wingdings" pitchFamily="2" charset="2"/>
              <a:buChar char="¡"/>
              <a:defRPr sz="19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9pPr>
          </a:lstStyle>
          <a:p>
            <a:pPr eaLnBrk="1" hangingPunct="1">
              <a:spcBef>
                <a:spcPct val="0"/>
              </a:spcBef>
              <a:buClrTx/>
              <a:buSzTx/>
              <a:buFontTx/>
              <a:buNone/>
              <a:defRPr/>
            </a:pPr>
            <a:r>
              <a:rPr lang="en-US" altLang="en-US" sz="1800" dirty="0" smtClean="0">
                <a:latin typeface="Calibri" panose="020F0502020204030204" pitchFamily="34" charset="0"/>
              </a:rPr>
              <a:t>Conclusion: captions helped with segmentation of spoken input, and the effect really is about </a:t>
            </a:r>
            <a:r>
              <a:rPr lang="en-US" altLang="en-US" sz="1800" b="1" dirty="0" smtClean="0">
                <a:latin typeface="Calibri" panose="020F0502020204030204" pitchFamily="34" charset="0"/>
              </a:rPr>
              <a:t>*spoken input*</a:t>
            </a:r>
            <a:r>
              <a:rPr lang="en-US" altLang="en-US" sz="1800" dirty="0" smtClean="0">
                <a:latin typeface="Calibri" panose="020F0502020204030204" pitchFamily="34" charset="0"/>
              </a:rPr>
              <a:t>, not about general comprehension. </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981200"/>
            <a:ext cx="6052964" cy="3448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bwMode="auto">
          <a:xfrm>
            <a:off x="1411596" y="3581399"/>
            <a:ext cx="228600" cy="1266825"/>
          </a:xfrm>
          <a:prstGeom prst="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smtClean="0">
              <a:ln>
                <a:noFill/>
              </a:ln>
              <a:solidFill>
                <a:schemeClr val="tx1"/>
              </a:solidFill>
              <a:effectLst/>
              <a:latin typeface="Arial" charset="0"/>
              <a:ea typeface="ＭＳ Ｐゴシック" pitchFamily="1" charset="-128"/>
            </a:endParaRPr>
          </a:p>
        </p:txBody>
      </p:sp>
      <p:sp>
        <p:nvSpPr>
          <p:cNvPr id="10" name="Rectangle 9"/>
          <p:cNvSpPr/>
          <p:nvPr/>
        </p:nvSpPr>
        <p:spPr bwMode="auto">
          <a:xfrm>
            <a:off x="2438400" y="2609850"/>
            <a:ext cx="228600" cy="2241426"/>
          </a:xfrm>
          <a:prstGeom prst="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smtClean="0">
              <a:ln>
                <a:noFill/>
              </a:ln>
              <a:solidFill>
                <a:schemeClr val="tx1"/>
              </a:solidFill>
              <a:effectLst/>
              <a:latin typeface="Arial" charset="0"/>
              <a:ea typeface="ＭＳ Ｐゴシック" pitchFamily="1" charset="-128"/>
            </a:endParaRPr>
          </a:p>
        </p:txBody>
      </p:sp>
      <p:sp>
        <p:nvSpPr>
          <p:cNvPr id="11" name="Rectangle 10"/>
          <p:cNvSpPr/>
          <p:nvPr/>
        </p:nvSpPr>
        <p:spPr bwMode="auto">
          <a:xfrm>
            <a:off x="3483682" y="2457451"/>
            <a:ext cx="228600" cy="2393826"/>
          </a:xfrm>
          <a:prstGeom prst="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smtClean="0">
              <a:ln>
                <a:noFill/>
              </a:ln>
              <a:solidFill>
                <a:schemeClr val="tx1"/>
              </a:solidFill>
              <a:effectLst/>
              <a:latin typeface="Arial" charset="0"/>
              <a:ea typeface="ＭＳ Ｐゴシック" pitchFamily="1" charset="-128"/>
            </a:endParaRPr>
          </a:p>
        </p:txBody>
      </p:sp>
      <p:sp>
        <p:nvSpPr>
          <p:cNvPr id="12" name="Rectangle 11"/>
          <p:cNvSpPr/>
          <p:nvPr/>
        </p:nvSpPr>
        <p:spPr bwMode="auto">
          <a:xfrm>
            <a:off x="4495800" y="2311525"/>
            <a:ext cx="228600" cy="2539751"/>
          </a:xfrm>
          <a:prstGeom prst="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smtClean="0">
              <a:ln>
                <a:noFill/>
              </a:ln>
              <a:solidFill>
                <a:schemeClr val="tx1"/>
              </a:solidFill>
              <a:effectLst/>
              <a:latin typeface="Arial" charset="0"/>
              <a:ea typeface="ＭＳ Ｐゴシック" pitchFamily="1" charset="-128"/>
            </a:endParaRPr>
          </a:p>
        </p:txBody>
      </p:sp>
      <p:sp>
        <p:nvSpPr>
          <p:cNvPr id="13" name="Rectangle 12"/>
          <p:cNvSpPr/>
          <p:nvPr/>
        </p:nvSpPr>
        <p:spPr bwMode="auto">
          <a:xfrm>
            <a:off x="5562600" y="3269454"/>
            <a:ext cx="914400" cy="235745"/>
          </a:xfrm>
          <a:prstGeom prst="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smtClean="0">
              <a:ln>
                <a:noFill/>
              </a:ln>
              <a:solidFill>
                <a:schemeClr val="tx1"/>
              </a:solidFill>
              <a:effectLst/>
              <a:latin typeface="Arial" charset="0"/>
              <a:ea typeface="ＭＳ Ｐゴシック" pitchFamily="1" charset="-128"/>
            </a:endParaRPr>
          </a:p>
        </p:txBody>
      </p:sp>
      <p:sp>
        <p:nvSpPr>
          <p:cNvPr id="14" name="Rectangle 13"/>
          <p:cNvSpPr/>
          <p:nvPr/>
        </p:nvSpPr>
        <p:spPr bwMode="auto">
          <a:xfrm>
            <a:off x="4953000" y="2743200"/>
            <a:ext cx="228600" cy="2108076"/>
          </a:xfrm>
          <a:prstGeom prst="rect">
            <a:avLst/>
          </a:prstGeom>
          <a:noFill/>
          <a:ln w="2857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smtClean="0">
              <a:ln>
                <a:noFill/>
              </a:ln>
              <a:solidFill>
                <a:schemeClr val="tx1"/>
              </a:solidFill>
              <a:effectLst/>
              <a:latin typeface="Arial" charset="0"/>
              <a:ea typeface="ＭＳ Ｐゴシック" pitchFamily="1" charset="-128"/>
            </a:endParaRPr>
          </a:p>
        </p:txBody>
      </p:sp>
      <p:sp>
        <p:nvSpPr>
          <p:cNvPr id="15" name="Rectangle 14"/>
          <p:cNvSpPr/>
          <p:nvPr/>
        </p:nvSpPr>
        <p:spPr bwMode="auto">
          <a:xfrm>
            <a:off x="5562600" y="3886200"/>
            <a:ext cx="914400" cy="235745"/>
          </a:xfrm>
          <a:prstGeom prst="rect">
            <a:avLst/>
          </a:prstGeom>
          <a:noFill/>
          <a:ln w="2857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smtClean="0">
              <a:ln>
                <a:noFill/>
              </a:ln>
              <a:solidFill>
                <a:schemeClr val="tx1"/>
              </a:solidFill>
              <a:effectLst/>
              <a:latin typeface="Arial" charset="0"/>
              <a:ea typeface="ＭＳ Ｐゴシック" pitchFamily="1" charset="-128"/>
            </a:endParaRPr>
          </a:p>
        </p:txBody>
      </p:sp>
      <p:sp>
        <p:nvSpPr>
          <p:cNvPr id="16" name="Rectangle 15"/>
          <p:cNvSpPr/>
          <p:nvPr/>
        </p:nvSpPr>
        <p:spPr bwMode="auto">
          <a:xfrm>
            <a:off x="3924300" y="3429000"/>
            <a:ext cx="228600" cy="1422276"/>
          </a:xfrm>
          <a:prstGeom prst="rect">
            <a:avLst/>
          </a:prstGeom>
          <a:noFill/>
          <a:ln w="2857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smtClean="0">
              <a:ln>
                <a:noFill/>
              </a:ln>
              <a:solidFill>
                <a:schemeClr val="tx1"/>
              </a:solidFill>
              <a:effectLst/>
              <a:latin typeface="Arial" charset="0"/>
              <a:ea typeface="ＭＳ Ｐゴシック" pitchFamily="1" charset="-128"/>
            </a:endParaRPr>
          </a:p>
        </p:txBody>
      </p:sp>
      <p:sp>
        <p:nvSpPr>
          <p:cNvPr id="17" name="Rectangle 16"/>
          <p:cNvSpPr/>
          <p:nvPr/>
        </p:nvSpPr>
        <p:spPr bwMode="auto">
          <a:xfrm>
            <a:off x="2895600" y="3276600"/>
            <a:ext cx="228600" cy="1574677"/>
          </a:xfrm>
          <a:prstGeom prst="rect">
            <a:avLst/>
          </a:prstGeom>
          <a:noFill/>
          <a:ln w="2857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smtClean="0">
              <a:ln>
                <a:noFill/>
              </a:ln>
              <a:solidFill>
                <a:schemeClr val="tx1"/>
              </a:solidFill>
              <a:effectLst/>
              <a:latin typeface="Arial" charset="0"/>
              <a:ea typeface="ＭＳ Ｐゴシック" pitchFamily="1" charset="-128"/>
            </a:endParaRPr>
          </a:p>
        </p:txBody>
      </p:sp>
      <p:sp>
        <p:nvSpPr>
          <p:cNvPr id="18" name="Rectangle 17"/>
          <p:cNvSpPr/>
          <p:nvPr/>
        </p:nvSpPr>
        <p:spPr bwMode="auto">
          <a:xfrm>
            <a:off x="1876420" y="3048000"/>
            <a:ext cx="228600" cy="1800224"/>
          </a:xfrm>
          <a:prstGeom prst="rect">
            <a:avLst/>
          </a:prstGeom>
          <a:noFill/>
          <a:ln w="2857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smtClean="0">
              <a:ln>
                <a:noFill/>
              </a:ln>
              <a:solidFill>
                <a:schemeClr val="tx1"/>
              </a:solidFill>
              <a:effectLst/>
              <a:latin typeface="Arial" charset="0"/>
              <a:ea typeface="ＭＳ Ｐゴシック" pitchFamily="1" charset="-128"/>
            </a:endParaRPr>
          </a:p>
        </p:txBody>
      </p:sp>
      <p:sp>
        <p:nvSpPr>
          <p:cNvPr id="19" name="Rectangle 18"/>
          <p:cNvSpPr/>
          <p:nvPr/>
        </p:nvSpPr>
        <p:spPr bwMode="auto">
          <a:xfrm>
            <a:off x="5562600" y="3574255"/>
            <a:ext cx="1066800" cy="235745"/>
          </a:xfrm>
          <a:prstGeom prst="rect">
            <a:avLst/>
          </a:prstGeom>
          <a:noFill/>
          <a:ln w="9525" cap="flat" cmpd="sng" algn="ctr">
            <a:solidFill>
              <a:schemeClr val="bg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smtClean="0">
              <a:ln>
                <a:noFill/>
              </a:ln>
              <a:solidFill>
                <a:schemeClr val="tx1"/>
              </a:solidFill>
              <a:effectLst/>
              <a:latin typeface="Arial" charset="0"/>
              <a:ea typeface="ＭＳ Ｐゴシック" pitchFamily="1" charset="-128"/>
            </a:endParaRPr>
          </a:p>
        </p:txBody>
      </p:sp>
      <p:sp>
        <p:nvSpPr>
          <p:cNvPr id="20" name="Rectangle 19"/>
          <p:cNvSpPr/>
          <p:nvPr/>
        </p:nvSpPr>
        <p:spPr bwMode="auto">
          <a:xfrm>
            <a:off x="4724400" y="2457451"/>
            <a:ext cx="228600" cy="2393825"/>
          </a:xfrm>
          <a:prstGeom prst="rect">
            <a:avLst/>
          </a:prstGeom>
          <a:noFill/>
          <a:ln w="9525" cap="flat" cmpd="sng" algn="ctr">
            <a:solidFill>
              <a:schemeClr val="bg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smtClean="0">
              <a:ln>
                <a:noFill/>
              </a:ln>
              <a:solidFill>
                <a:schemeClr val="tx1"/>
              </a:solidFill>
              <a:effectLst/>
              <a:latin typeface="Arial" charset="0"/>
              <a:ea typeface="ＭＳ Ｐゴシック" pitchFamily="1" charset="-128"/>
            </a:endParaRPr>
          </a:p>
        </p:txBody>
      </p:sp>
      <p:sp>
        <p:nvSpPr>
          <p:cNvPr id="21" name="Rectangle 20"/>
          <p:cNvSpPr/>
          <p:nvPr/>
        </p:nvSpPr>
        <p:spPr bwMode="auto">
          <a:xfrm>
            <a:off x="3695700" y="2895600"/>
            <a:ext cx="228600" cy="1955676"/>
          </a:xfrm>
          <a:prstGeom prst="rect">
            <a:avLst/>
          </a:prstGeom>
          <a:noFill/>
          <a:ln w="9525" cap="flat" cmpd="sng" algn="ctr">
            <a:solidFill>
              <a:schemeClr val="bg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smtClean="0">
              <a:ln>
                <a:noFill/>
              </a:ln>
              <a:solidFill>
                <a:schemeClr val="tx1"/>
              </a:solidFill>
              <a:effectLst/>
              <a:latin typeface="Arial" charset="0"/>
              <a:ea typeface="ＭＳ Ｐゴシック" pitchFamily="1" charset="-128"/>
            </a:endParaRPr>
          </a:p>
        </p:txBody>
      </p:sp>
      <p:sp>
        <p:nvSpPr>
          <p:cNvPr id="22" name="Rectangle 21"/>
          <p:cNvSpPr/>
          <p:nvPr/>
        </p:nvSpPr>
        <p:spPr bwMode="auto">
          <a:xfrm>
            <a:off x="2667000" y="2895600"/>
            <a:ext cx="228600" cy="1955677"/>
          </a:xfrm>
          <a:prstGeom prst="rect">
            <a:avLst/>
          </a:prstGeom>
          <a:noFill/>
          <a:ln w="9525" cap="flat" cmpd="sng" algn="ctr">
            <a:solidFill>
              <a:schemeClr val="bg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smtClean="0">
              <a:ln>
                <a:noFill/>
              </a:ln>
              <a:solidFill>
                <a:schemeClr val="tx1"/>
              </a:solidFill>
              <a:effectLst/>
              <a:latin typeface="Arial" charset="0"/>
              <a:ea typeface="ＭＳ Ｐゴシック" pitchFamily="1" charset="-128"/>
            </a:endParaRPr>
          </a:p>
        </p:txBody>
      </p:sp>
      <p:sp>
        <p:nvSpPr>
          <p:cNvPr id="23" name="Rectangle 22"/>
          <p:cNvSpPr/>
          <p:nvPr/>
        </p:nvSpPr>
        <p:spPr bwMode="auto">
          <a:xfrm>
            <a:off x="1647820" y="3175435"/>
            <a:ext cx="228600" cy="1672789"/>
          </a:xfrm>
          <a:prstGeom prst="rect">
            <a:avLst/>
          </a:prstGeom>
          <a:noFill/>
          <a:ln w="9525" cap="flat" cmpd="sng" algn="ctr">
            <a:solidFill>
              <a:schemeClr val="bg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smtClean="0">
              <a:ln>
                <a:noFill/>
              </a:ln>
              <a:solidFill>
                <a:schemeClr val="tx1"/>
              </a:solidFill>
              <a:effectLst/>
              <a:latin typeface="Arial" charset="0"/>
              <a:ea typeface="ＭＳ Ｐゴシック" pitchFamily="1" charset="-128"/>
            </a:endParaRPr>
          </a:p>
        </p:txBody>
      </p:sp>
      <p:sp>
        <p:nvSpPr>
          <p:cNvPr id="9" name="TextBox 8"/>
          <p:cNvSpPr txBox="1"/>
          <p:nvPr/>
        </p:nvSpPr>
        <p:spPr>
          <a:xfrm rot="16200000">
            <a:off x="-754841" y="3182034"/>
            <a:ext cx="2387350" cy="646331"/>
          </a:xfrm>
          <a:prstGeom prst="rect">
            <a:avLst/>
          </a:prstGeom>
          <a:noFill/>
        </p:spPr>
        <p:txBody>
          <a:bodyPr wrap="square" rtlCol="0">
            <a:spAutoFit/>
          </a:bodyPr>
          <a:lstStyle/>
          <a:p>
            <a:pPr algn="ctr"/>
            <a:r>
              <a:rPr lang="en-US" dirty="0" smtClean="0"/>
              <a:t>Proportion correctly repeated words</a:t>
            </a:r>
            <a:endParaRPr lang="en-US" dirty="0"/>
          </a:p>
        </p:txBody>
      </p:sp>
      <p:sp>
        <p:nvSpPr>
          <p:cNvPr id="24" name="TextBox 23"/>
          <p:cNvSpPr txBox="1"/>
          <p:nvPr/>
        </p:nvSpPr>
        <p:spPr>
          <a:xfrm>
            <a:off x="3862538" y="757535"/>
            <a:ext cx="5228924" cy="461665"/>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2400" cap="small" dirty="0" smtClean="0">
                <a:solidFill>
                  <a:srgbClr val="990033"/>
                </a:solidFill>
                <a:latin typeface="Calibri" panose="020F0502020204030204" pitchFamily="34" charset="0"/>
              </a:rPr>
              <a:t>Word recognition </a:t>
            </a:r>
            <a:r>
              <a:rPr lang="en-US" sz="2400" dirty="0" smtClean="0">
                <a:solidFill>
                  <a:srgbClr val="990033"/>
                </a:solidFill>
                <a:latin typeface="Calibri" panose="020F0502020204030204" pitchFamily="34" charset="0"/>
              </a:rPr>
              <a:t>(listening, processing)</a:t>
            </a:r>
            <a:endParaRPr lang="en-US" sz="2400" dirty="0">
              <a:solidFill>
                <a:srgbClr val="990033"/>
              </a:solidFill>
              <a:latin typeface="Calibri" panose="020F0502020204030204" pitchFamily="34" charset="0"/>
            </a:endParaRPr>
          </a:p>
        </p:txBody>
      </p:sp>
      <p:sp>
        <p:nvSpPr>
          <p:cNvPr id="3" name="Rectangle 2"/>
          <p:cNvSpPr/>
          <p:nvPr/>
        </p:nvSpPr>
        <p:spPr>
          <a:xfrm>
            <a:off x="5562600" y="4875252"/>
            <a:ext cx="788999" cy="369332"/>
          </a:xfrm>
          <a:prstGeom prst="rect">
            <a:avLst/>
          </a:prstGeom>
        </p:spPr>
        <p:txBody>
          <a:bodyPr wrap="none">
            <a:spAutoFit/>
          </a:bodyPr>
          <a:lstStyle/>
          <a:p>
            <a:r>
              <a:rPr lang="en-US" dirty="0">
                <a:latin typeface="Calibri" panose="020F0502020204030204" pitchFamily="34" charset="0"/>
                <a:ea typeface="Segoe UI" panose="020B0502040204020203" pitchFamily="34" charset="0"/>
                <a:cs typeface="Segoe UI" panose="020B0502040204020203" pitchFamily="34" charset="0"/>
              </a:rPr>
              <a:t>N = 12</a:t>
            </a:r>
            <a:endParaRPr lang="en-US" dirty="0"/>
          </a:p>
        </p:txBody>
      </p:sp>
      <p:sp>
        <p:nvSpPr>
          <p:cNvPr id="4" name="Rectangle 3"/>
          <p:cNvSpPr/>
          <p:nvPr/>
        </p:nvSpPr>
        <p:spPr>
          <a:xfrm>
            <a:off x="208550" y="316468"/>
            <a:ext cx="5438220" cy="369332"/>
          </a:xfrm>
          <a:prstGeom prst="rect">
            <a:avLst/>
          </a:prstGeom>
          <a:solidFill>
            <a:schemeClr val="bg1"/>
          </a:solidFill>
        </p:spPr>
        <p:txBody>
          <a:bodyPr wrap="none">
            <a:spAutoFit/>
          </a:bodyPr>
          <a:lstStyle/>
          <a:p>
            <a:r>
              <a:rPr lang="en-US" dirty="0" smtClean="0"/>
              <a:t>See also </a:t>
            </a:r>
            <a:r>
              <a:rPr lang="en-US" dirty="0" err="1" smtClean="0"/>
              <a:t>Wisniewska</a:t>
            </a:r>
            <a:r>
              <a:rPr lang="en-US" dirty="0"/>
              <a:t> </a:t>
            </a:r>
            <a:r>
              <a:rPr lang="en-US" dirty="0" smtClean="0"/>
              <a:t>&amp; Mora talk, Friday, 12:00pm:</a:t>
            </a:r>
            <a:endParaRPr lang="en-US" dirty="0"/>
          </a:p>
        </p:txBody>
      </p:sp>
      <p:sp>
        <p:nvSpPr>
          <p:cNvPr id="25" name="TextBox 24"/>
          <p:cNvSpPr txBox="1"/>
          <p:nvPr/>
        </p:nvSpPr>
        <p:spPr>
          <a:xfrm>
            <a:off x="5562600" y="234315"/>
            <a:ext cx="3517900" cy="461665"/>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2400" cap="small" dirty="0" smtClean="0">
                <a:solidFill>
                  <a:srgbClr val="990033"/>
                </a:solidFill>
                <a:latin typeface="Calibri" panose="020F0502020204030204" pitchFamily="34" charset="0"/>
              </a:rPr>
              <a:t>Phono-lexical acquisition?</a:t>
            </a:r>
            <a:endParaRPr lang="en-US" sz="2400" cap="small" dirty="0">
              <a:solidFill>
                <a:srgbClr val="990033"/>
              </a:solidFill>
              <a:latin typeface="Calibri" panose="020F0502020204030204" pitchFamily="34" charset="0"/>
            </a:endParaRPr>
          </a:p>
        </p:txBody>
      </p:sp>
    </p:spTree>
    <p:extLst>
      <p:ext uri="{BB962C8B-B14F-4D97-AF65-F5344CB8AC3E}">
        <p14:creationId xmlns:p14="http://schemas.microsoft.com/office/powerpoint/2010/main" val="26937470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018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1" grpId="0" animBg="1"/>
      <p:bldP spid="2"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2" y="4406900"/>
            <a:ext cx="8116888" cy="1362075"/>
          </a:xfrm>
        </p:spPr>
        <p:txBody>
          <a:bodyPr/>
          <a:lstStyle/>
          <a:p>
            <a:r>
              <a:rPr lang="en-US" dirty="0" smtClean="0"/>
              <a:t>2. Executive functions and individual differences</a:t>
            </a:r>
            <a:endParaRPr lang="en-US" dirty="0"/>
          </a:p>
        </p:txBody>
      </p:sp>
      <p:sp>
        <p:nvSpPr>
          <p:cNvPr id="3" name="Text Placeholder 2"/>
          <p:cNvSpPr>
            <a:spLocks noGrp="1"/>
          </p:cNvSpPr>
          <p:nvPr>
            <p:ph type="body" idx="1"/>
          </p:nvPr>
        </p:nvSpPr>
        <p:spPr/>
        <p:txBody>
          <a:bodyPr/>
          <a:lstStyle/>
          <a:p>
            <a:endParaRPr lang="en-US" dirty="0"/>
          </a:p>
        </p:txBody>
      </p:sp>
      <p:pic>
        <p:nvPicPr>
          <p:cNvPr id="4" name="Picture 2" descr="https://www.wlu.ca/cms/images/2267/istock_000019902429mediu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2362200"/>
            <a:ext cx="205740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948612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9800"/>
            <a:ext cx="8177213" cy="736600"/>
          </a:xfrm>
        </p:spPr>
        <p:txBody>
          <a:bodyPr>
            <a:normAutofit/>
          </a:bodyPr>
          <a:lstStyle/>
          <a:p>
            <a:r>
              <a:rPr lang="en-US" dirty="0" smtClean="0"/>
              <a:t>Executive functions</a:t>
            </a:r>
            <a:endParaRPr lang="en-US" dirty="0"/>
          </a:p>
        </p:txBody>
      </p:sp>
      <p:sp>
        <p:nvSpPr>
          <p:cNvPr id="3" name="Content Placeholder 2"/>
          <p:cNvSpPr>
            <a:spLocks noGrp="1"/>
          </p:cNvSpPr>
          <p:nvPr>
            <p:ph idx="1"/>
          </p:nvPr>
        </p:nvSpPr>
        <p:spPr>
          <a:xfrm>
            <a:off x="457200" y="1600200"/>
            <a:ext cx="8229600" cy="3124200"/>
          </a:xfrm>
        </p:spPr>
        <p:txBody>
          <a:bodyPr>
            <a:normAutofit lnSpcReduction="10000"/>
          </a:bodyPr>
          <a:lstStyle/>
          <a:p>
            <a:r>
              <a:rPr lang="en-US" dirty="0">
                <a:latin typeface="Calibri" panose="020F0502020204030204" pitchFamily="34" charset="0"/>
              </a:rPr>
              <a:t>Higher-level cognitive skills we use to control and coordinate our other cognitive abilities and </a:t>
            </a:r>
            <a:r>
              <a:rPr lang="en-US" dirty="0" smtClean="0">
                <a:latin typeface="Calibri" panose="020F0502020204030204" pitchFamily="34" charset="0"/>
              </a:rPr>
              <a:t>behaviors</a:t>
            </a:r>
          </a:p>
          <a:p>
            <a:pPr marL="342900" lvl="1" indent="-342900">
              <a:buFontTx/>
              <a:buChar char="•"/>
            </a:pPr>
            <a:r>
              <a:rPr lang="ca-ES" sz="2800" b="1" dirty="0">
                <a:latin typeface="Calibri" panose="020F0502020204030204" pitchFamily="34" charset="0"/>
              </a:rPr>
              <a:t>Attention control</a:t>
            </a:r>
            <a:r>
              <a:rPr lang="ca-ES" sz="2800" dirty="0">
                <a:latin typeface="Calibri" panose="020F0502020204030204" pitchFamily="34" charset="0"/>
              </a:rPr>
              <a:t> </a:t>
            </a:r>
            <a:r>
              <a:rPr lang="ca-ES" sz="2800" b="1" dirty="0">
                <a:latin typeface="Calibri" panose="020F0502020204030204" pitchFamily="34" charset="0"/>
              </a:rPr>
              <a:t>(AC</a:t>
            </a:r>
            <a:r>
              <a:rPr lang="ca-ES" sz="2800" b="1" dirty="0" smtClean="0">
                <a:latin typeface="Calibri" panose="020F0502020204030204" pitchFamily="34" charset="0"/>
              </a:rPr>
              <a:t>)</a:t>
            </a:r>
            <a:r>
              <a:rPr lang="ca-ES" sz="2000" dirty="0">
                <a:solidFill>
                  <a:srgbClr val="0070C0"/>
                </a:solidFill>
                <a:latin typeface="Calibri" panose="020F0502020204030204" pitchFamily="34" charset="0"/>
              </a:rPr>
              <a:t> (</a:t>
            </a:r>
            <a:r>
              <a:rPr lang="en-GB" sz="2000" dirty="0" err="1">
                <a:solidFill>
                  <a:srgbClr val="0070C0"/>
                </a:solidFill>
                <a:latin typeface="Calibri" panose="020F0502020204030204" pitchFamily="34" charset="0"/>
              </a:rPr>
              <a:t>Segalowitz</a:t>
            </a:r>
            <a:r>
              <a:rPr lang="en-GB" sz="2000" dirty="0">
                <a:solidFill>
                  <a:srgbClr val="0070C0"/>
                </a:solidFill>
                <a:latin typeface="Calibri" panose="020F0502020204030204" pitchFamily="34" charset="0"/>
              </a:rPr>
              <a:t> &amp; </a:t>
            </a:r>
            <a:r>
              <a:rPr lang="en-GB" sz="2000" dirty="0" err="1">
                <a:solidFill>
                  <a:srgbClr val="0070C0"/>
                </a:solidFill>
                <a:latin typeface="Calibri" panose="020F0502020204030204" pitchFamily="34" charset="0"/>
              </a:rPr>
              <a:t>Frenkiel</a:t>
            </a:r>
            <a:r>
              <a:rPr lang="en-GB" sz="2000" dirty="0">
                <a:solidFill>
                  <a:srgbClr val="0070C0"/>
                </a:solidFill>
                <a:latin typeface="Calibri" panose="020F0502020204030204" pitchFamily="34" charset="0"/>
              </a:rPr>
              <a:t>-Fishman, 2005)</a:t>
            </a:r>
            <a:endParaRPr lang="ca-ES" sz="2000" dirty="0">
              <a:solidFill>
                <a:srgbClr val="0070C0"/>
              </a:solidFill>
              <a:latin typeface="Calibri" panose="020F0502020204030204" pitchFamily="34" charset="0"/>
            </a:endParaRPr>
          </a:p>
          <a:p>
            <a:pPr lvl="1"/>
            <a:r>
              <a:rPr lang="ca-ES" dirty="0" smtClean="0">
                <a:latin typeface="Calibri" panose="020F0502020204030204" pitchFamily="34" charset="0"/>
              </a:rPr>
              <a:t>Cocktail-party effect </a:t>
            </a:r>
          </a:p>
          <a:p>
            <a:pPr lvl="1"/>
            <a:r>
              <a:rPr lang="ca-ES" dirty="0" smtClean="0">
                <a:latin typeface="Calibri" panose="020F0502020204030204" pitchFamily="34" charset="0"/>
              </a:rPr>
              <a:t>Noticing </a:t>
            </a:r>
            <a:r>
              <a:rPr lang="ca-ES" sz="2000" dirty="0" smtClean="0">
                <a:solidFill>
                  <a:srgbClr val="0070C0"/>
                </a:solidFill>
                <a:latin typeface="Calibri" panose="020F0502020204030204" pitchFamily="34" charset="0"/>
              </a:rPr>
              <a:t>(Mora </a:t>
            </a:r>
            <a:r>
              <a:rPr lang="ca-ES" sz="2000" dirty="0">
                <a:solidFill>
                  <a:srgbClr val="0070C0"/>
                </a:solidFill>
                <a:latin typeface="Calibri" panose="020F0502020204030204" pitchFamily="34" charset="0"/>
              </a:rPr>
              <a:t>&amp; Gilabert, </a:t>
            </a:r>
            <a:r>
              <a:rPr lang="ca-ES" sz="2000" dirty="0" smtClean="0">
                <a:solidFill>
                  <a:srgbClr val="0070C0"/>
                </a:solidFill>
                <a:latin typeface="Calibri" panose="020F0502020204030204" pitchFamily="34" charset="0"/>
              </a:rPr>
              <a:t>2012; Safronova </a:t>
            </a:r>
            <a:r>
              <a:rPr lang="ca-ES" sz="2000" dirty="0">
                <a:solidFill>
                  <a:srgbClr val="0070C0"/>
                </a:solidFill>
                <a:latin typeface="Calibri" panose="020F0502020204030204" pitchFamily="34" charset="0"/>
              </a:rPr>
              <a:t>&amp; Mora, </a:t>
            </a:r>
            <a:r>
              <a:rPr lang="ca-ES" sz="2000" dirty="0" smtClean="0">
                <a:solidFill>
                  <a:srgbClr val="0070C0"/>
                </a:solidFill>
                <a:latin typeface="Calibri" panose="020F0502020204030204" pitchFamily="34" charset="0"/>
              </a:rPr>
              <a:t>2013) </a:t>
            </a:r>
            <a:endParaRPr lang="ca-ES" sz="2000" dirty="0" smtClean="0">
              <a:latin typeface="Calibri" panose="020F0502020204030204" pitchFamily="34" charset="0"/>
            </a:endParaRPr>
          </a:p>
          <a:p>
            <a:pPr lvl="1"/>
            <a:r>
              <a:rPr lang="ca-ES" i="1" dirty="0" smtClean="0">
                <a:latin typeface="Calibri" panose="020F0502020204030204" pitchFamily="34" charset="0"/>
              </a:rPr>
              <a:t>idea</a:t>
            </a:r>
            <a:r>
              <a:rPr lang="ca-ES" dirty="0" smtClean="0">
                <a:latin typeface="Calibri" panose="020F0502020204030204" pitchFamily="34" charset="0"/>
              </a:rPr>
              <a:t> as [aidi:]</a:t>
            </a:r>
            <a:r>
              <a:rPr lang="en-US" dirty="0">
                <a:latin typeface="Calibri" panose="020F0502020204030204" pitchFamily="34" charset="0"/>
              </a:rPr>
              <a:t> </a:t>
            </a:r>
            <a:r>
              <a:rPr lang="en-US" dirty="0" smtClean="0">
                <a:latin typeface="Calibri" panose="020F0502020204030204" pitchFamily="34" charset="0"/>
              </a:rPr>
              <a:t>  or </a:t>
            </a:r>
            <a:r>
              <a:rPr lang="en-US" i="1" dirty="0" smtClean="0">
                <a:latin typeface="Calibri" panose="020F0502020204030204" pitchFamily="34" charset="0"/>
              </a:rPr>
              <a:t>consequence</a:t>
            </a:r>
            <a:r>
              <a:rPr lang="en-US" dirty="0" smtClean="0">
                <a:latin typeface="Calibri" panose="020F0502020204030204" pitchFamily="34" charset="0"/>
              </a:rPr>
              <a:t> as “</a:t>
            </a:r>
            <a:r>
              <a:rPr lang="en-US" dirty="0" err="1" smtClean="0">
                <a:latin typeface="Calibri" panose="020F0502020204030204" pitchFamily="34" charset="0"/>
              </a:rPr>
              <a:t>con</a:t>
            </a:r>
            <a:r>
              <a:rPr lang="en-US" b="1" dirty="0" err="1" smtClean="0">
                <a:latin typeface="Calibri" panose="020F0502020204030204" pitchFamily="34" charset="0"/>
              </a:rPr>
              <a:t>SE</a:t>
            </a:r>
            <a:r>
              <a:rPr lang="en-US" dirty="0" err="1" smtClean="0">
                <a:latin typeface="Calibri" panose="020F0502020204030204" pitchFamily="34" charset="0"/>
              </a:rPr>
              <a:t>quence</a:t>
            </a:r>
            <a:r>
              <a:rPr lang="en-US" dirty="0" smtClean="0">
                <a:latin typeface="Calibri" panose="020F0502020204030204" pitchFamily="34" charset="0"/>
              </a:rPr>
              <a:t>”</a:t>
            </a:r>
            <a:endParaRPr lang="en-US" dirty="0">
              <a:solidFill>
                <a:schemeClr val="bg1"/>
              </a:solidFill>
              <a:latin typeface="Calibri" panose="020F0502020204030204" pitchFamily="34" charset="0"/>
            </a:endParaRPr>
          </a:p>
        </p:txBody>
      </p:sp>
    </p:spTree>
    <p:extLst>
      <p:ext uri="{BB962C8B-B14F-4D97-AF65-F5344CB8AC3E}">
        <p14:creationId xmlns:p14="http://schemas.microsoft.com/office/powerpoint/2010/main" val="24836641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9800"/>
            <a:ext cx="8177213" cy="736600"/>
          </a:xfrm>
        </p:spPr>
        <p:txBody>
          <a:bodyPr>
            <a:normAutofit/>
          </a:bodyPr>
          <a:lstStyle/>
          <a:p>
            <a:r>
              <a:rPr lang="en-US" dirty="0" smtClean="0"/>
              <a:t>Executive functions</a:t>
            </a:r>
            <a:endParaRPr lang="en-US" dirty="0"/>
          </a:p>
        </p:txBody>
      </p:sp>
      <p:sp>
        <p:nvSpPr>
          <p:cNvPr id="3" name="Content Placeholder 2"/>
          <p:cNvSpPr>
            <a:spLocks noGrp="1"/>
          </p:cNvSpPr>
          <p:nvPr>
            <p:ph idx="1"/>
          </p:nvPr>
        </p:nvSpPr>
        <p:spPr>
          <a:xfrm>
            <a:off x="457200" y="1600200"/>
            <a:ext cx="8229600" cy="4724400"/>
          </a:xfrm>
        </p:spPr>
        <p:txBody>
          <a:bodyPr>
            <a:normAutofit lnSpcReduction="10000"/>
          </a:bodyPr>
          <a:lstStyle/>
          <a:p>
            <a:r>
              <a:rPr lang="en-US" dirty="0">
                <a:latin typeface="Calibri" panose="020F0502020204030204" pitchFamily="34" charset="0"/>
              </a:rPr>
              <a:t>Higher-level cognitive skills we use to control and coordinate our other cognitive abilities and </a:t>
            </a:r>
            <a:r>
              <a:rPr lang="en-US" dirty="0" smtClean="0">
                <a:latin typeface="Calibri" panose="020F0502020204030204" pitchFamily="34" charset="0"/>
              </a:rPr>
              <a:t>behaviors</a:t>
            </a:r>
          </a:p>
          <a:p>
            <a:pPr marL="342900" lvl="1" indent="-342900">
              <a:buFontTx/>
              <a:buChar char="•"/>
            </a:pPr>
            <a:r>
              <a:rPr lang="ca-ES" sz="2800" b="1" dirty="0">
                <a:latin typeface="Calibri" panose="020F0502020204030204" pitchFamily="34" charset="0"/>
              </a:rPr>
              <a:t>Attention control</a:t>
            </a:r>
            <a:r>
              <a:rPr lang="ca-ES" sz="2800" dirty="0">
                <a:latin typeface="Calibri" panose="020F0502020204030204" pitchFamily="34" charset="0"/>
              </a:rPr>
              <a:t> </a:t>
            </a:r>
            <a:r>
              <a:rPr lang="ca-ES" sz="2800" b="1" dirty="0">
                <a:latin typeface="Calibri" panose="020F0502020204030204" pitchFamily="34" charset="0"/>
              </a:rPr>
              <a:t>(AC</a:t>
            </a:r>
            <a:r>
              <a:rPr lang="ca-ES" sz="2800" b="1" dirty="0" smtClean="0">
                <a:latin typeface="Calibri" panose="020F0502020204030204" pitchFamily="34" charset="0"/>
              </a:rPr>
              <a:t>)</a:t>
            </a:r>
            <a:r>
              <a:rPr lang="ca-ES" sz="2000" dirty="0">
                <a:solidFill>
                  <a:srgbClr val="0070C0"/>
                </a:solidFill>
                <a:latin typeface="Calibri" panose="020F0502020204030204" pitchFamily="34" charset="0"/>
              </a:rPr>
              <a:t> (</a:t>
            </a:r>
            <a:r>
              <a:rPr lang="en-GB" sz="2000" dirty="0" err="1">
                <a:solidFill>
                  <a:srgbClr val="0070C0"/>
                </a:solidFill>
                <a:latin typeface="Calibri" panose="020F0502020204030204" pitchFamily="34" charset="0"/>
              </a:rPr>
              <a:t>Segalowitz</a:t>
            </a:r>
            <a:r>
              <a:rPr lang="en-GB" sz="2000" dirty="0">
                <a:solidFill>
                  <a:srgbClr val="0070C0"/>
                </a:solidFill>
                <a:latin typeface="Calibri" panose="020F0502020204030204" pitchFamily="34" charset="0"/>
              </a:rPr>
              <a:t> &amp; </a:t>
            </a:r>
            <a:r>
              <a:rPr lang="en-GB" sz="2000" dirty="0" err="1">
                <a:solidFill>
                  <a:srgbClr val="0070C0"/>
                </a:solidFill>
                <a:latin typeface="Calibri" panose="020F0502020204030204" pitchFamily="34" charset="0"/>
              </a:rPr>
              <a:t>Frenkiel</a:t>
            </a:r>
            <a:r>
              <a:rPr lang="en-GB" sz="2000" dirty="0">
                <a:solidFill>
                  <a:srgbClr val="0070C0"/>
                </a:solidFill>
                <a:latin typeface="Calibri" panose="020F0502020204030204" pitchFamily="34" charset="0"/>
              </a:rPr>
              <a:t>-Fishman, 2005)</a:t>
            </a:r>
            <a:endParaRPr lang="ca-ES" sz="2000" dirty="0">
              <a:solidFill>
                <a:srgbClr val="0070C0"/>
              </a:solidFill>
              <a:latin typeface="Calibri" panose="020F0502020204030204" pitchFamily="34" charset="0"/>
            </a:endParaRPr>
          </a:p>
          <a:p>
            <a:pPr lvl="1"/>
            <a:r>
              <a:rPr lang="ca-ES" dirty="0" smtClean="0">
                <a:latin typeface="Calibri" panose="020F0502020204030204" pitchFamily="34" charset="0"/>
              </a:rPr>
              <a:t>Cocktail-party effect </a:t>
            </a:r>
          </a:p>
          <a:p>
            <a:pPr lvl="1"/>
            <a:r>
              <a:rPr lang="ca-ES" dirty="0" smtClean="0">
                <a:latin typeface="Calibri" panose="020F0502020204030204" pitchFamily="34" charset="0"/>
              </a:rPr>
              <a:t>Noticing </a:t>
            </a:r>
            <a:r>
              <a:rPr lang="ca-ES" sz="2000" dirty="0" smtClean="0">
                <a:solidFill>
                  <a:srgbClr val="0070C0"/>
                </a:solidFill>
                <a:latin typeface="Calibri" panose="020F0502020204030204" pitchFamily="34" charset="0"/>
              </a:rPr>
              <a:t>(Mora </a:t>
            </a:r>
            <a:r>
              <a:rPr lang="ca-ES" sz="2000" dirty="0">
                <a:solidFill>
                  <a:srgbClr val="0070C0"/>
                </a:solidFill>
                <a:latin typeface="Calibri" panose="020F0502020204030204" pitchFamily="34" charset="0"/>
              </a:rPr>
              <a:t>&amp; Gilabert, </a:t>
            </a:r>
            <a:r>
              <a:rPr lang="ca-ES" sz="2000" dirty="0" smtClean="0">
                <a:solidFill>
                  <a:srgbClr val="0070C0"/>
                </a:solidFill>
                <a:latin typeface="Calibri" panose="020F0502020204030204" pitchFamily="34" charset="0"/>
              </a:rPr>
              <a:t>2012; Safronova </a:t>
            </a:r>
            <a:r>
              <a:rPr lang="ca-ES" sz="2000" dirty="0">
                <a:solidFill>
                  <a:srgbClr val="0070C0"/>
                </a:solidFill>
                <a:latin typeface="Calibri" panose="020F0502020204030204" pitchFamily="34" charset="0"/>
              </a:rPr>
              <a:t>&amp; Mora, </a:t>
            </a:r>
            <a:r>
              <a:rPr lang="ca-ES" sz="2000" dirty="0" smtClean="0">
                <a:solidFill>
                  <a:srgbClr val="0070C0"/>
                </a:solidFill>
                <a:latin typeface="Calibri" panose="020F0502020204030204" pitchFamily="34" charset="0"/>
              </a:rPr>
              <a:t>2013) </a:t>
            </a:r>
            <a:endParaRPr lang="ca-ES" sz="2000" dirty="0" smtClean="0">
              <a:latin typeface="Calibri" panose="020F0502020204030204" pitchFamily="34" charset="0"/>
            </a:endParaRPr>
          </a:p>
          <a:p>
            <a:pPr lvl="1"/>
            <a:r>
              <a:rPr lang="ca-ES" i="1" dirty="0" smtClean="0">
                <a:latin typeface="Calibri" panose="020F0502020204030204" pitchFamily="34" charset="0"/>
              </a:rPr>
              <a:t>idea</a:t>
            </a:r>
            <a:r>
              <a:rPr lang="ca-ES" dirty="0" smtClean="0">
                <a:latin typeface="Calibri" panose="020F0502020204030204" pitchFamily="34" charset="0"/>
              </a:rPr>
              <a:t> as [aidi:]   </a:t>
            </a:r>
            <a:r>
              <a:rPr lang="en-US" dirty="0" smtClean="0">
                <a:latin typeface="Calibri" panose="020F0502020204030204" pitchFamily="34" charset="0"/>
              </a:rPr>
              <a:t>or </a:t>
            </a:r>
            <a:r>
              <a:rPr lang="en-US" i="1" dirty="0" smtClean="0">
                <a:latin typeface="Calibri" panose="020F0502020204030204" pitchFamily="34" charset="0"/>
              </a:rPr>
              <a:t>consequence</a:t>
            </a:r>
            <a:r>
              <a:rPr lang="en-US" dirty="0" smtClean="0">
                <a:latin typeface="Calibri" panose="020F0502020204030204" pitchFamily="34" charset="0"/>
              </a:rPr>
              <a:t> </a:t>
            </a:r>
            <a:r>
              <a:rPr lang="en-US" dirty="0">
                <a:latin typeface="Calibri" panose="020F0502020204030204" pitchFamily="34" charset="0"/>
              </a:rPr>
              <a:t>as “</a:t>
            </a:r>
            <a:r>
              <a:rPr lang="en-US" dirty="0" err="1">
                <a:latin typeface="Calibri" panose="020F0502020204030204" pitchFamily="34" charset="0"/>
              </a:rPr>
              <a:t>con</a:t>
            </a:r>
            <a:r>
              <a:rPr lang="en-US" b="1" dirty="0" err="1">
                <a:latin typeface="Calibri" panose="020F0502020204030204" pitchFamily="34" charset="0"/>
              </a:rPr>
              <a:t>SE</a:t>
            </a:r>
            <a:r>
              <a:rPr lang="en-US" dirty="0" err="1">
                <a:latin typeface="Calibri" panose="020F0502020204030204" pitchFamily="34" charset="0"/>
              </a:rPr>
              <a:t>quence</a:t>
            </a:r>
            <a:r>
              <a:rPr lang="en-US" dirty="0" smtClean="0">
                <a:latin typeface="Calibri" panose="020F0502020204030204" pitchFamily="34" charset="0"/>
              </a:rPr>
              <a:t>”</a:t>
            </a:r>
            <a:endParaRPr lang="ca-ES" dirty="0" smtClean="0">
              <a:latin typeface="Calibri" panose="020F0502020204030204" pitchFamily="34" charset="0"/>
            </a:endParaRPr>
          </a:p>
          <a:p>
            <a:r>
              <a:rPr lang="ca-ES" b="1" dirty="0" smtClean="0">
                <a:latin typeface="Calibri" panose="020F0502020204030204" pitchFamily="34" charset="0"/>
              </a:rPr>
              <a:t>Inhibition skill </a:t>
            </a:r>
            <a:r>
              <a:rPr lang="en-US" sz="2000" dirty="0" smtClean="0">
                <a:solidFill>
                  <a:srgbClr val="0070C0"/>
                </a:solidFill>
                <a:latin typeface="Calibri" panose="020F0502020204030204" pitchFamily="34" charset="0"/>
              </a:rPr>
              <a:t>(</a:t>
            </a:r>
            <a:r>
              <a:rPr lang="en-US" sz="2000" dirty="0">
                <a:solidFill>
                  <a:srgbClr val="0070C0"/>
                </a:solidFill>
                <a:latin typeface="Calibri" panose="020F0502020204030204" pitchFamily="34" charset="0"/>
              </a:rPr>
              <a:t>Friedman and Miyake </a:t>
            </a:r>
            <a:r>
              <a:rPr lang="en-US" sz="2000" dirty="0" smtClean="0">
                <a:solidFill>
                  <a:srgbClr val="0070C0"/>
                </a:solidFill>
                <a:latin typeface="Calibri" panose="020F0502020204030204" pitchFamily="34" charset="0"/>
              </a:rPr>
              <a:t>2004; </a:t>
            </a:r>
            <a:r>
              <a:rPr lang="en-GB" sz="2000" dirty="0" smtClean="0">
                <a:solidFill>
                  <a:srgbClr val="0070C0"/>
                </a:solidFill>
                <a:latin typeface="Calibri" panose="020F0502020204030204" pitchFamily="34" charset="0"/>
              </a:rPr>
              <a:t>Lev-Ari </a:t>
            </a:r>
            <a:r>
              <a:rPr lang="en-GB" sz="2000" dirty="0">
                <a:solidFill>
                  <a:srgbClr val="0070C0"/>
                </a:solidFill>
                <a:latin typeface="Calibri" panose="020F0502020204030204" pitchFamily="34" charset="0"/>
              </a:rPr>
              <a:t>&amp; </a:t>
            </a:r>
            <a:r>
              <a:rPr lang="en-GB" sz="2000" dirty="0" err="1">
                <a:solidFill>
                  <a:srgbClr val="0070C0"/>
                </a:solidFill>
                <a:latin typeface="Calibri" panose="020F0502020204030204" pitchFamily="34" charset="0"/>
              </a:rPr>
              <a:t>Peperkamp</a:t>
            </a:r>
            <a:r>
              <a:rPr lang="en-GB" sz="2000" dirty="0">
                <a:solidFill>
                  <a:srgbClr val="0070C0"/>
                </a:solidFill>
                <a:latin typeface="Calibri" panose="020F0502020204030204" pitchFamily="34" charset="0"/>
              </a:rPr>
              <a:t>, 2013)</a:t>
            </a:r>
            <a:endParaRPr lang="ca-ES" sz="2000" dirty="0">
              <a:latin typeface="Calibri" panose="020F0502020204030204" pitchFamily="34" charset="0"/>
            </a:endParaRPr>
          </a:p>
          <a:p>
            <a:pPr lvl="1"/>
            <a:r>
              <a:rPr lang="en-US" dirty="0">
                <a:latin typeface="Calibri" panose="020F0502020204030204" pitchFamily="34" charset="0"/>
              </a:rPr>
              <a:t>Suppress </a:t>
            </a:r>
            <a:r>
              <a:rPr lang="en-US" dirty="0" smtClean="0">
                <a:latin typeface="Calibri" panose="020F0502020204030204" pitchFamily="34" charset="0"/>
              </a:rPr>
              <a:t>an automatic response, resist interference</a:t>
            </a:r>
          </a:p>
          <a:p>
            <a:pPr lvl="1"/>
            <a:r>
              <a:rPr lang="en-US" dirty="0" smtClean="0">
                <a:latin typeface="Calibri" panose="020F0502020204030204" pitchFamily="34" charset="0"/>
              </a:rPr>
              <a:t>Reduce L1-based processing</a:t>
            </a:r>
            <a:endParaRPr lang="en-US" dirty="0">
              <a:latin typeface="Calibri" panose="020F0502020204030204" pitchFamily="34" charset="0"/>
            </a:endParaRPr>
          </a:p>
        </p:txBody>
      </p:sp>
    </p:spTree>
    <p:extLst>
      <p:ext uri="{BB962C8B-B14F-4D97-AF65-F5344CB8AC3E}">
        <p14:creationId xmlns:p14="http://schemas.microsoft.com/office/powerpoint/2010/main" val="2083495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939800"/>
            <a:ext cx="8177213" cy="812800"/>
          </a:xfrm>
        </p:spPr>
        <p:txBody>
          <a:bodyPr/>
          <a:lstStyle/>
          <a:p>
            <a:r>
              <a:rPr lang="en-US" dirty="0" smtClean="0"/>
              <a:t>Executive functions and L2 phonology</a:t>
            </a:r>
            <a:endParaRPr lang="en-US" dirty="0"/>
          </a:p>
        </p:txBody>
      </p:sp>
      <p:sp>
        <p:nvSpPr>
          <p:cNvPr id="5" name="Content Placeholder 4"/>
          <p:cNvSpPr>
            <a:spLocks noGrp="1"/>
          </p:cNvSpPr>
          <p:nvPr>
            <p:ph idx="1"/>
          </p:nvPr>
        </p:nvSpPr>
        <p:spPr>
          <a:xfrm>
            <a:off x="457200" y="1600200"/>
            <a:ext cx="8482230" cy="5257800"/>
          </a:xfrm>
        </p:spPr>
        <p:txBody>
          <a:bodyPr>
            <a:normAutofit/>
          </a:bodyPr>
          <a:lstStyle/>
          <a:p>
            <a:r>
              <a:rPr lang="en-US" sz="2400" dirty="0" smtClean="0">
                <a:latin typeface="Calibri" panose="020F0502020204030204" pitchFamily="34" charset="0"/>
              </a:rPr>
              <a:t>Complex relationship</a:t>
            </a:r>
          </a:p>
          <a:p>
            <a:endParaRPr lang="en-US" sz="2400" dirty="0" smtClean="0">
              <a:latin typeface="Calibri" panose="020F0502020204030204" pitchFamily="34" charset="0"/>
            </a:endParaRPr>
          </a:p>
          <a:p>
            <a:endParaRPr lang="en-US" sz="2400" dirty="0">
              <a:latin typeface="Calibri" panose="020F0502020204030204" pitchFamily="34" charset="0"/>
            </a:endParaRPr>
          </a:p>
          <a:p>
            <a:endParaRPr lang="en-US" sz="2400" dirty="0" smtClean="0">
              <a:latin typeface="Calibri" panose="020F0502020204030204" pitchFamily="34" charset="0"/>
            </a:endParaRPr>
          </a:p>
          <a:p>
            <a:endParaRPr lang="en-US" sz="2400" dirty="0">
              <a:latin typeface="Calibri" panose="020F0502020204030204" pitchFamily="34" charset="0"/>
            </a:endParaRPr>
          </a:p>
          <a:p>
            <a:endParaRPr lang="en-US" sz="2400" dirty="0" smtClean="0">
              <a:latin typeface="Calibri" panose="020F0502020204030204" pitchFamily="34" charset="0"/>
            </a:endParaRPr>
          </a:p>
          <a:p>
            <a:pPr marL="0" indent="0">
              <a:buNone/>
            </a:pPr>
            <a:endParaRPr lang="en-US" sz="2400" dirty="0" smtClean="0">
              <a:latin typeface="Calibri" panose="020F0502020204030204" pitchFamily="34" charset="0"/>
            </a:endParaRPr>
          </a:p>
          <a:p>
            <a:r>
              <a:rPr lang="en-US" sz="2400" dirty="0" smtClean="0">
                <a:latin typeface="Calibri" panose="020F0502020204030204" pitchFamily="34" charset="0"/>
              </a:rPr>
              <a:t>Relationships are multiple, modest (will we ever explain </a:t>
            </a:r>
            <a:r>
              <a:rPr lang="en-US" sz="2400" dirty="0">
                <a:latin typeface="Calibri" panose="020F0502020204030204" pitchFamily="34" charset="0"/>
              </a:rPr>
              <a:t>&gt;</a:t>
            </a:r>
            <a:r>
              <a:rPr lang="en-US" sz="2400" dirty="0" smtClean="0">
                <a:latin typeface="Calibri" panose="020F0502020204030204" pitchFamily="34" charset="0"/>
              </a:rPr>
              <a:t> 20% of variance?), depend on task demands and learning contexts </a:t>
            </a:r>
            <a:r>
              <a:rPr lang="en-US" sz="1900" dirty="0" smtClean="0">
                <a:solidFill>
                  <a:srgbClr val="0070C0"/>
                </a:solidFill>
                <a:latin typeface="Calibri" panose="020F0502020204030204" pitchFamily="34" charset="0"/>
              </a:rPr>
              <a:t>(e.g. Darcy &amp; Mora, 2017)</a:t>
            </a:r>
            <a:r>
              <a:rPr lang="en-US" sz="2400" dirty="0">
                <a:latin typeface="Calibri" panose="020F0502020204030204" pitchFamily="34" charset="0"/>
              </a:rPr>
              <a:t> </a:t>
            </a:r>
            <a:r>
              <a:rPr lang="en-US" sz="2400" dirty="0" smtClean="0">
                <a:latin typeface="Calibri" panose="020F0502020204030204" pitchFamily="34" charset="0"/>
              </a:rPr>
              <a:t> and </a:t>
            </a:r>
            <a:r>
              <a:rPr lang="en-US" sz="2400" dirty="0" smtClean="0">
                <a:solidFill>
                  <a:srgbClr val="990033"/>
                </a:solidFill>
                <a:latin typeface="Calibri" panose="020F0502020204030204" pitchFamily="34" charset="0"/>
              </a:rPr>
              <a:t>need further research!</a:t>
            </a:r>
          </a:p>
          <a:p>
            <a:r>
              <a:rPr lang="en-US" sz="2400" dirty="0" smtClean="0">
                <a:latin typeface="Calibri" panose="020F0502020204030204" pitchFamily="34" charset="0"/>
              </a:rPr>
              <a:t>What about causality relationships? </a:t>
            </a:r>
            <a:r>
              <a:rPr lang="en-US" sz="2400" dirty="0" smtClean="0">
                <a:solidFill>
                  <a:srgbClr val="990033"/>
                </a:solidFill>
                <a:latin typeface="Calibri" panose="020F0502020204030204" pitchFamily="34" charset="0"/>
              </a:rPr>
              <a:t>Need the research! </a:t>
            </a:r>
          </a:p>
        </p:txBody>
      </p:sp>
      <p:grpSp>
        <p:nvGrpSpPr>
          <p:cNvPr id="29" name="Group 28"/>
          <p:cNvGrpSpPr/>
          <p:nvPr/>
        </p:nvGrpSpPr>
        <p:grpSpPr>
          <a:xfrm>
            <a:off x="3349389" y="2425687"/>
            <a:ext cx="2060811" cy="656712"/>
            <a:chOff x="88624" y="298903"/>
            <a:chExt cx="2476500" cy="656712"/>
          </a:xfrm>
        </p:grpSpPr>
        <p:sp>
          <p:nvSpPr>
            <p:cNvPr id="4" name="Oval 3"/>
            <p:cNvSpPr/>
            <p:nvPr/>
          </p:nvSpPr>
          <p:spPr>
            <a:xfrm>
              <a:off x="88624" y="298903"/>
              <a:ext cx="2476500" cy="656712"/>
            </a:xfrm>
            <a:prstGeom prst="ellipse">
              <a:avLst/>
            </a:prstGeom>
            <a:solidFill>
              <a:srgbClr val="31B6FD">
                <a:alpha val="18824"/>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773677" y="448490"/>
              <a:ext cx="1106393" cy="369332"/>
            </a:xfrm>
            <a:prstGeom prst="rect">
              <a:avLst/>
            </a:prstGeom>
          </p:spPr>
          <p:txBody>
            <a:bodyPr wrap="none">
              <a:spAutoFit/>
            </a:bodyPr>
            <a:lstStyle/>
            <a:p>
              <a:r>
                <a:rPr lang="en-US" b="1" dirty="0">
                  <a:latin typeface="Calibri" panose="020F0502020204030204" pitchFamily="34" charset="0"/>
                </a:rPr>
                <a:t>inhibition</a:t>
              </a:r>
              <a:endParaRPr lang="en-US" dirty="0"/>
            </a:p>
          </p:txBody>
        </p:sp>
      </p:grpSp>
      <p:grpSp>
        <p:nvGrpSpPr>
          <p:cNvPr id="31" name="Group 30"/>
          <p:cNvGrpSpPr/>
          <p:nvPr/>
        </p:nvGrpSpPr>
        <p:grpSpPr>
          <a:xfrm>
            <a:off x="165886" y="3218840"/>
            <a:ext cx="2476500" cy="656712"/>
            <a:chOff x="6858000" y="304800"/>
            <a:chExt cx="2476500" cy="656712"/>
          </a:xfrm>
        </p:grpSpPr>
        <p:sp>
          <p:nvSpPr>
            <p:cNvPr id="6" name="Oval 5"/>
            <p:cNvSpPr/>
            <p:nvPr/>
          </p:nvSpPr>
          <p:spPr>
            <a:xfrm>
              <a:off x="6858000" y="304800"/>
              <a:ext cx="2476500" cy="656712"/>
            </a:xfrm>
            <a:prstGeom prst="ellipse">
              <a:avLst/>
            </a:prstGeom>
            <a:solidFill>
              <a:srgbClr val="31B6FD">
                <a:alpha val="18824"/>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200200" y="448490"/>
              <a:ext cx="1870127" cy="369332"/>
            </a:xfrm>
            <a:prstGeom prst="rect">
              <a:avLst/>
            </a:prstGeom>
          </p:spPr>
          <p:txBody>
            <a:bodyPr wrap="none">
              <a:spAutoFit/>
            </a:bodyPr>
            <a:lstStyle/>
            <a:p>
              <a:r>
                <a:rPr lang="en-US" b="1" dirty="0">
                  <a:latin typeface="Calibri" panose="020F0502020204030204" pitchFamily="34" charset="0"/>
                </a:rPr>
                <a:t>working memory </a:t>
              </a:r>
              <a:endParaRPr lang="en-US" dirty="0"/>
            </a:p>
          </p:txBody>
        </p:sp>
      </p:grpSp>
      <p:grpSp>
        <p:nvGrpSpPr>
          <p:cNvPr id="30" name="Group 29"/>
          <p:cNvGrpSpPr/>
          <p:nvPr/>
        </p:nvGrpSpPr>
        <p:grpSpPr>
          <a:xfrm>
            <a:off x="6917231" y="2993036"/>
            <a:ext cx="2114550" cy="656712"/>
            <a:chOff x="3276600" y="0"/>
            <a:chExt cx="2114550" cy="656712"/>
          </a:xfrm>
        </p:grpSpPr>
        <p:sp>
          <p:nvSpPr>
            <p:cNvPr id="7" name="Oval 6"/>
            <p:cNvSpPr/>
            <p:nvPr/>
          </p:nvSpPr>
          <p:spPr>
            <a:xfrm>
              <a:off x="3276600" y="0"/>
              <a:ext cx="2114550" cy="656712"/>
            </a:xfrm>
            <a:prstGeom prst="ellipse">
              <a:avLst/>
            </a:prstGeom>
            <a:solidFill>
              <a:srgbClr val="31B6FD">
                <a:alpha val="18824"/>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443611" y="143690"/>
              <a:ext cx="1855188" cy="369332"/>
            </a:xfrm>
            <a:prstGeom prst="rect">
              <a:avLst/>
            </a:prstGeom>
          </p:spPr>
          <p:txBody>
            <a:bodyPr wrap="none">
              <a:spAutoFit/>
            </a:bodyPr>
            <a:lstStyle/>
            <a:p>
              <a:r>
                <a:rPr lang="en-US" b="1" dirty="0">
                  <a:latin typeface="Calibri" panose="020F0502020204030204" pitchFamily="34" charset="0"/>
                </a:rPr>
                <a:t>attention control </a:t>
              </a:r>
              <a:endParaRPr lang="en-US" dirty="0"/>
            </a:p>
          </p:txBody>
        </p:sp>
      </p:grpSp>
      <p:sp>
        <p:nvSpPr>
          <p:cNvPr id="10" name="Rectangle 9"/>
          <p:cNvSpPr/>
          <p:nvPr/>
        </p:nvSpPr>
        <p:spPr>
          <a:xfrm>
            <a:off x="3054113" y="3560386"/>
            <a:ext cx="3013312" cy="707886"/>
          </a:xfrm>
          <a:prstGeom prst="rect">
            <a:avLst/>
          </a:prstGeom>
          <a:ln>
            <a:solidFill>
              <a:srgbClr val="990033"/>
            </a:solidFill>
          </a:ln>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2000" b="1" cap="small" dirty="0">
                <a:solidFill>
                  <a:srgbClr val="990033"/>
                </a:solidFill>
                <a:latin typeface="Calibri" panose="020F0502020204030204" pitchFamily="34" charset="0"/>
              </a:rPr>
              <a:t>L2 </a:t>
            </a:r>
            <a:r>
              <a:rPr lang="en-US" sz="2000" b="1" cap="small" dirty="0" smtClean="0">
                <a:solidFill>
                  <a:srgbClr val="990033"/>
                </a:solidFill>
                <a:latin typeface="Calibri" panose="020F0502020204030204" pitchFamily="34" charset="0"/>
              </a:rPr>
              <a:t>fluency &amp; phonological </a:t>
            </a:r>
            <a:r>
              <a:rPr lang="en-US" sz="2000" b="1" cap="small" dirty="0">
                <a:solidFill>
                  <a:srgbClr val="990033"/>
                </a:solidFill>
                <a:latin typeface="Calibri" panose="020F0502020204030204" pitchFamily="34" charset="0"/>
              </a:rPr>
              <a:t>processing </a:t>
            </a:r>
            <a:r>
              <a:rPr lang="en-US" sz="2000" b="1" cap="small" dirty="0" smtClean="0">
                <a:solidFill>
                  <a:srgbClr val="990033"/>
                </a:solidFill>
                <a:latin typeface="Calibri" panose="020F0502020204030204" pitchFamily="34" charset="0"/>
              </a:rPr>
              <a:t>accuracy</a:t>
            </a:r>
            <a:endParaRPr lang="en-US" sz="2000" b="1" cap="small" dirty="0">
              <a:solidFill>
                <a:srgbClr val="990033"/>
              </a:solidFill>
              <a:latin typeface="Calibri" panose="020F0502020204030204" pitchFamily="34" charset="0"/>
            </a:endParaRPr>
          </a:p>
        </p:txBody>
      </p:sp>
      <p:cxnSp>
        <p:nvCxnSpPr>
          <p:cNvPr id="12" name="Straight Arrow Connector 11"/>
          <p:cNvCxnSpPr>
            <a:stCxn id="4" idx="4"/>
            <a:endCxn id="10" idx="0"/>
          </p:cNvCxnSpPr>
          <p:nvPr/>
        </p:nvCxnSpPr>
        <p:spPr bwMode="auto">
          <a:xfrm>
            <a:off x="4379795" y="3082399"/>
            <a:ext cx="180974" cy="477987"/>
          </a:xfrm>
          <a:prstGeom prst="straightConnector1">
            <a:avLst/>
          </a:prstGeom>
          <a:solidFill>
            <a:schemeClr val="accent1"/>
          </a:solidFill>
          <a:ln w="28575" cap="flat" cmpd="sng" algn="ctr">
            <a:solidFill>
              <a:srgbClr val="C00000"/>
            </a:solidFill>
            <a:prstDash val="solid"/>
            <a:round/>
            <a:headEnd type="oval" w="med" len="med"/>
            <a:tailEnd type="oval" w="med" len="med"/>
          </a:ln>
          <a:effectLst/>
        </p:spPr>
      </p:cxnSp>
      <p:cxnSp>
        <p:nvCxnSpPr>
          <p:cNvPr id="16" name="Straight Arrow Connector 15"/>
          <p:cNvCxnSpPr>
            <a:stCxn id="6" idx="5"/>
            <a:endCxn id="10" idx="1"/>
          </p:cNvCxnSpPr>
          <p:nvPr/>
        </p:nvCxnSpPr>
        <p:spPr bwMode="auto">
          <a:xfrm>
            <a:off x="2279711" y="3779379"/>
            <a:ext cx="774402" cy="134950"/>
          </a:xfrm>
          <a:prstGeom prst="straightConnector1">
            <a:avLst/>
          </a:prstGeom>
          <a:solidFill>
            <a:schemeClr val="accent1"/>
          </a:solidFill>
          <a:ln w="28575" cap="flat" cmpd="sng" algn="ctr">
            <a:solidFill>
              <a:srgbClr val="C00000"/>
            </a:solidFill>
            <a:prstDash val="solid"/>
            <a:round/>
            <a:headEnd type="oval" w="med" len="med"/>
            <a:tailEnd type="oval" w="med" len="med"/>
          </a:ln>
          <a:effectLst/>
        </p:spPr>
      </p:cxnSp>
      <p:sp>
        <p:nvSpPr>
          <p:cNvPr id="22" name="Rectangle 21"/>
          <p:cNvSpPr/>
          <p:nvPr/>
        </p:nvSpPr>
        <p:spPr>
          <a:xfrm>
            <a:off x="4114800" y="3787914"/>
            <a:ext cx="2590800" cy="707886"/>
          </a:xfrm>
          <a:prstGeom prst="rect">
            <a:avLst/>
          </a:prstGeom>
          <a:ln>
            <a:solidFill>
              <a:srgbClr val="990033"/>
            </a:solidFill>
          </a:ln>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2000" b="1" cap="small" dirty="0">
                <a:solidFill>
                  <a:srgbClr val="990033"/>
                </a:solidFill>
                <a:latin typeface="Calibri" panose="020F0502020204030204" pitchFamily="34" charset="0"/>
              </a:rPr>
              <a:t>L2 phonological </a:t>
            </a:r>
            <a:r>
              <a:rPr lang="en-US" sz="2000" b="1" cap="small" dirty="0" smtClean="0">
                <a:solidFill>
                  <a:srgbClr val="990033"/>
                </a:solidFill>
                <a:latin typeface="Calibri" panose="020F0502020204030204" pitchFamily="34" charset="0"/>
              </a:rPr>
              <a:t>Learning (Gain scores)</a:t>
            </a:r>
            <a:endParaRPr lang="en-US" sz="2000" b="1" cap="small" dirty="0">
              <a:solidFill>
                <a:srgbClr val="990033"/>
              </a:solidFill>
              <a:latin typeface="Calibri" panose="020F0502020204030204" pitchFamily="34" charset="0"/>
            </a:endParaRPr>
          </a:p>
        </p:txBody>
      </p:sp>
      <p:sp>
        <p:nvSpPr>
          <p:cNvPr id="25" name="Rectangle 24"/>
          <p:cNvSpPr/>
          <p:nvPr/>
        </p:nvSpPr>
        <p:spPr>
          <a:xfrm>
            <a:off x="-3412" y="2522645"/>
            <a:ext cx="2381625" cy="830997"/>
          </a:xfrm>
          <a:prstGeom prst="rect">
            <a:avLst/>
          </a:prstGeom>
        </p:spPr>
        <p:txBody>
          <a:bodyPr wrap="square">
            <a:spAutoFit/>
          </a:bodyPr>
          <a:lstStyle/>
          <a:p>
            <a:pPr marL="6350" lvl="1"/>
            <a:r>
              <a:rPr lang="en-US" sz="1600" dirty="0">
                <a:solidFill>
                  <a:srgbClr val="0070C0"/>
                </a:solidFill>
                <a:latin typeface="Calibri" panose="020F0502020204030204" pitchFamily="34" charset="0"/>
              </a:rPr>
              <a:t>(</a:t>
            </a:r>
            <a:r>
              <a:rPr lang="en-US" sz="1600" dirty="0" smtClean="0">
                <a:solidFill>
                  <a:srgbClr val="0070C0"/>
                </a:solidFill>
                <a:latin typeface="Calibri" panose="020F0502020204030204" pitchFamily="34" charset="0"/>
              </a:rPr>
              <a:t>Darcy et al., </a:t>
            </a:r>
            <a:r>
              <a:rPr lang="en-US" sz="1600" dirty="0">
                <a:solidFill>
                  <a:srgbClr val="0070C0"/>
                </a:solidFill>
                <a:latin typeface="Calibri" panose="020F0502020204030204" pitchFamily="34" charset="0"/>
              </a:rPr>
              <a:t>2015; </a:t>
            </a:r>
            <a:r>
              <a:rPr lang="en-US" sz="1600" dirty="0" err="1">
                <a:solidFill>
                  <a:srgbClr val="0070C0"/>
                </a:solidFill>
                <a:latin typeface="Calibri" panose="020F0502020204030204" pitchFamily="34" charset="0"/>
              </a:rPr>
              <a:t>Trofimovich</a:t>
            </a:r>
            <a:r>
              <a:rPr lang="en-US" sz="1600" dirty="0">
                <a:solidFill>
                  <a:srgbClr val="0070C0"/>
                </a:solidFill>
                <a:latin typeface="Calibri" panose="020F0502020204030204" pitchFamily="34" charset="0"/>
              </a:rPr>
              <a:t> &amp; </a:t>
            </a:r>
            <a:r>
              <a:rPr lang="en-US" sz="1600" dirty="0" err="1">
                <a:solidFill>
                  <a:srgbClr val="0070C0"/>
                </a:solidFill>
                <a:latin typeface="Calibri" panose="020F0502020204030204" pitchFamily="34" charset="0"/>
              </a:rPr>
              <a:t>Gatbonton</a:t>
            </a:r>
            <a:r>
              <a:rPr lang="en-US" sz="1600" dirty="0">
                <a:solidFill>
                  <a:srgbClr val="0070C0"/>
                </a:solidFill>
                <a:latin typeface="Calibri" panose="020F0502020204030204" pitchFamily="34" charset="0"/>
              </a:rPr>
              <a:t>, 2006)</a:t>
            </a:r>
            <a:r>
              <a:rPr lang="en-US" sz="1600" dirty="0">
                <a:latin typeface="Calibri" panose="020F0502020204030204" pitchFamily="34" charset="0"/>
              </a:rPr>
              <a:t> </a:t>
            </a:r>
          </a:p>
        </p:txBody>
      </p:sp>
      <p:sp>
        <p:nvSpPr>
          <p:cNvPr id="26" name="Rectangle 25"/>
          <p:cNvSpPr/>
          <p:nvPr/>
        </p:nvSpPr>
        <p:spPr>
          <a:xfrm>
            <a:off x="0" y="3875552"/>
            <a:ext cx="2642386" cy="338554"/>
          </a:xfrm>
          <a:prstGeom prst="rect">
            <a:avLst/>
          </a:prstGeom>
        </p:spPr>
        <p:txBody>
          <a:bodyPr wrap="square">
            <a:spAutoFit/>
          </a:bodyPr>
          <a:lstStyle/>
          <a:p>
            <a:pPr marL="6350" lvl="1"/>
            <a:r>
              <a:rPr lang="en-US" sz="1600" dirty="0">
                <a:solidFill>
                  <a:srgbClr val="0070C0"/>
                </a:solidFill>
                <a:latin typeface="Calibri" panose="020F0502020204030204" pitchFamily="34" charset="0"/>
              </a:rPr>
              <a:t>(</a:t>
            </a:r>
            <a:r>
              <a:rPr lang="en-US" sz="1600" dirty="0" smtClean="0">
                <a:solidFill>
                  <a:srgbClr val="0070C0"/>
                </a:solidFill>
                <a:latin typeface="Calibri" panose="020F0502020204030204" pitchFamily="34" charset="0"/>
              </a:rPr>
              <a:t>O’Brien et al., 2007)</a:t>
            </a:r>
            <a:endParaRPr lang="en-US" sz="1600" dirty="0">
              <a:latin typeface="Calibri" panose="020F0502020204030204" pitchFamily="34" charset="0"/>
            </a:endParaRPr>
          </a:p>
        </p:txBody>
      </p:sp>
      <p:sp>
        <p:nvSpPr>
          <p:cNvPr id="27" name="Rectangle 26"/>
          <p:cNvSpPr/>
          <p:nvPr/>
        </p:nvSpPr>
        <p:spPr>
          <a:xfrm>
            <a:off x="2642386" y="2083739"/>
            <a:ext cx="2920214" cy="338554"/>
          </a:xfrm>
          <a:prstGeom prst="rect">
            <a:avLst/>
          </a:prstGeom>
        </p:spPr>
        <p:txBody>
          <a:bodyPr wrap="square">
            <a:spAutoFit/>
          </a:bodyPr>
          <a:lstStyle/>
          <a:p>
            <a:pPr marL="60325" lvl="1"/>
            <a:r>
              <a:rPr lang="en-US" sz="1600" dirty="0">
                <a:solidFill>
                  <a:srgbClr val="0070C0"/>
                </a:solidFill>
                <a:latin typeface="Calibri" panose="020F0502020204030204" pitchFamily="34" charset="0"/>
              </a:rPr>
              <a:t>(Darcy, Mora &amp; Daidone, 2016)</a:t>
            </a:r>
            <a:endParaRPr lang="en-US" dirty="0">
              <a:solidFill>
                <a:srgbClr val="0070C0"/>
              </a:solidFill>
              <a:latin typeface="Calibri" panose="020F0502020204030204" pitchFamily="34" charset="0"/>
            </a:endParaRPr>
          </a:p>
        </p:txBody>
      </p:sp>
      <p:sp>
        <p:nvSpPr>
          <p:cNvPr id="28" name="Rectangle 27"/>
          <p:cNvSpPr/>
          <p:nvPr/>
        </p:nvSpPr>
        <p:spPr>
          <a:xfrm>
            <a:off x="6485529" y="2359831"/>
            <a:ext cx="2701689" cy="584775"/>
          </a:xfrm>
          <a:prstGeom prst="rect">
            <a:avLst/>
          </a:prstGeom>
        </p:spPr>
        <p:txBody>
          <a:bodyPr wrap="square">
            <a:spAutoFit/>
          </a:bodyPr>
          <a:lstStyle/>
          <a:p>
            <a:pPr marL="6350" lvl="1"/>
            <a:r>
              <a:rPr lang="en-US" sz="1600" dirty="0">
                <a:solidFill>
                  <a:srgbClr val="0070C0"/>
                </a:solidFill>
                <a:latin typeface="Calibri" panose="020F0502020204030204" pitchFamily="34" charset="0"/>
              </a:rPr>
              <a:t>(</a:t>
            </a:r>
            <a:r>
              <a:rPr lang="en-US" sz="1600" dirty="0" err="1">
                <a:solidFill>
                  <a:srgbClr val="0070C0"/>
                </a:solidFill>
                <a:latin typeface="Calibri" panose="020F0502020204030204" pitchFamily="34" charset="0"/>
              </a:rPr>
              <a:t>Gökgöz</a:t>
            </a:r>
            <a:r>
              <a:rPr lang="en-US" sz="1600" dirty="0">
                <a:solidFill>
                  <a:srgbClr val="0070C0"/>
                </a:solidFill>
                <a:latin typeface="Calibri" panose="020F0502020204030204" pitchFamily="34" charset="0"/>
              </a:rPr>
              <a:t>-Kurt, </a:t>
            </a:r>
            <a:r>
              <a:rPr lang="en-US" sz="1600" dirty="0" smtClean="0">
                <a:solidFill>
                  <a:srgbClr val="0070C0"/>
                </a:solidFill>
                <a:latin typeface="Calibri" panose="020F0502020204030204" pitchFamily="34" charset="0"/>
              </a:rPr>
              <a:t>2016)</a:t>
            </a:r>
            <a:r>
              <a:rPr lang="en-US" sz="1600" dirty="0" smtClean="0">
                <a:latin typeface="Calibri" panose="020F0502020204030204" pitchFamily="34" charset="0"/>
              </a:rPr>
              <a:t> </a:t>
            </a:r>
            <a:endParaRPr lang="en-US" sz="1600" dirty="0">
              <a:latin typeface="Calibri" panose="020F0502020204030204" pitchFamily="34" charset="0"/>
            </a:endParaRPr>
          </a:p>
          <a:p>
            <a:pPr marL="6350" lvl="1"/>
            <a:r>
              <a:rPr lang="en-US" sz="1600" dirty="0">
                <a:solidFill>
                  <a:srgbClr val="0070C0"/>
                </a:solidFill>
                <a:latin typeface="Calibri" panose="020F0502020204030204" pitchFamily="34" charset="0"/>
              </a:rPr>
              <a:t>(Garcia-Amaya, </a:t>
            </a:r>
            <a:r>
              <a:rPr lang="en-US" sz="1600" dirty="0" smtClean="0">
                <a:solidFill>
                  <a:srgbClr val="0070C0"/>
                </a:solidFill>
                <a:latin typeface="Calibri" panose="020F0502020204030204" pitchFamily="34" charset="0"/>
              </a:rPr>
              <a:t>2012)</a:t>
            </a:r>
            <a:endParaRPr lang="en-US" sz="1600" dirty="0">
              <a:solidFill>
                <a:srgbClr val="0070C0"/>
              </a:solidFill>
              <a:latin typeface="Calibri" panose="020F0502020204030204" pitchFamily="34" charset="0"/>
            </a:endParaRPr>
          </a:p>
        </p:txBody>
      </p:sp>
      <p:cxnSp>
        <p:nvCxnSpPr>
          <p:cNvPr id="13" name="Straight Arrow Connector 12"/>
          <p:cNvCxnSpPr>
            <a:stCxn id="7" idx="3"/>
            <a:endCxn id="22" idx="3"/>
          </p:cNvCxnSpPr>
          <p:nvPr/>
        </p:nvCxnSpPr>
        <p:spPr bwMode="auto">
          <a:xfrm flipH="1">
            <a:off x="6705600" y="3553575"/>
            <a:ext cx="521300" cy="588282"/>
          </a:xfrm>
          <a:prstGeom prst="straightConnector1">
            <a:avLst/>
          </a:prstGeom>
          <a:solidFill>
            <a:schemeClr val="accent1"/>
          </a:solidFill>
          <a:ln w="38100" cap="flat" cmpd="sng" algn="ctr">
            <a:solidFill>
              <a:srgbClr val="C00000"/>
            </a:solidFill>
            <a:prstDash val="solid"/>
            <a:round/>
            <a:headEnd type="oval" w="med" len="med"/>
            <a:tailEnd type="oval" w="med" len="med"/>
          </a:ln>
          <a:effectLst/>
        </p:spPr>
      </p:cxnSp>
    </p:spTree>
    <p:extLst>
      <p:ext uri="{BB962C8B-B14F-4D97-AF65-F5344CB8AC3E}">
        <p14:creationId xmlns:p14="http://schemas.microsoft.com/office/powerpoint/2010/main" val="42355900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2"/>
      <p:bldP spid="22" grpId="0" animBg="1"/>
      <p:bldP spid="25" grpId="0"/>
      <p:bldP spid="26" grpId="0"/>
      <p:bldP spid="27" grpId="0"/>
      <p:bldP spid="2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Connected speech processing and attention control</a:t>
            </a:r>
            <a:endParaRPr lang="en-US" dirty="0"/>
          </a:p>
        </p:txBody>
      </p:sp>
      <p:sp>
        <p:nvSpPr>
          <p:cNvPr id="3" name="Content Placeholder 2"/>
          <p:cNvSpPr>
            <a:spLocks noGrp="1"/>
          </p:cNvSpPr>
          <p:nvPr>
            <p:ph idx="1"/>
          </p:nvPr>
        </p:nvSpPr>
        <p:spPr>
          <a:xfrm>
            <a:off x="457200" y="2362200"/>
            <a:ext cx="8305800" cy="3962400"/>
          </a:xfrm>
        </p:spPr>
        <p:txBody>
          <a:bodyPr>
            <a:normAutofit/>
          </a:bodyPr>
          <a:lstStyle/>
          <a:p>
            <a:r>
              <a:rPr lang="en-US" sz="2400" dirty="0" err="1">
                <a:latin typeface="Calibri" panose="020F0502020204030204" pitchFamily="34" charset="0"/>
              </a:rPr>
              <a:t>Burcu</a:t>
            </a:r>
            <a:r>
              <a:rPr lang="en-US" sz="2400" dirty="0">
                <a:latin typeface="Calibri" panose="020F0502020204030204" pitchFamily="34" charset="0"/>
              </a:rPr>
              <a:t> </a:t>
            </a:r>
            <a:r>
              <a:rPr lang="en-US" sz="2400" dirty="0" err="1">
                <a:latin typeface="Calibri" panose="020F0502020204030204" pitchFamily="34" charset="0"/>
              </a:rPr>
              <a:t>Gökgöz</a:t>
            </a:r>
            <a:r>
              <a:rPr lang="en-US" sz="2400" dirty="0">
                <a:latin typeface="Calibri" panose="020F0502020204030204" pitchFamily="34" charset="0"/>
              </a:rPr>
              <a:t>-Kurt’s Ph.D. Dissertation (2016)</a:t>
            </a:r>
          </a:p>
          <a:p>
            <a:pPr lvl="1"/>
            <a:r>
              <a:rPr lang="en-US" sz="2000" dirty="0" smtClean="0">
                <a:solidFill>
                  <a:schemeClr val="bg1">
                    <a:lumMod val="50000"/>
                  </a:schemeClr>
                </a:solidFill>
                <a:latin typeface="Calibri" panose="020F0502020204030204" pitchFamily="34" charset="0"/>
              </a:rPr>
              <a:t>Does explicit training lead to gains in connected speech perception?</a:t>
            </a:r>
          </a:p>
          <a:p>
            <a:pPr lvl="1"/>
            <a:r>
              <a:rPr lang="en-US" sz="2000" dirty="0" smtClean="0">
                <a:latin typeface="Calibri" panose="020F0502020204030204" pitchFamily="34" charset="0"/>
              </a:rPr>
              <a:t>Is there a relationship between students’ gain scores and their </a:t>
            </a:r>
            <a:r>
              <a:rPr lang="en-US" sz="2000" b="1" dirty="0" smtClean="0">
                <a:latin typeface="Calibri" panose="020F0502020204030204" pitchFamily="34" charset="0"/>
              </a:rPr>
              <a:t>attention control</a:t>
            </a:r>
            <a:r>
              <a:rPr lang="en-US" sz="2000" dirty="0" smtClean="0">
                <a:latin typeface="Calibri" panose="020F0502020204030204" pitchFamily="34" charset="0"/>
              </a:rPr>
              <a:t>? </a:t>
            </a:r>
          </a:p>
          <a:p>
            <a:pPr lvl="2"/>
            <a:r>
              <a:rPr lang="en-US" sz="1800" dirty="0" smtClean="0">
                <a:latin typeface="Calibri" panose="020F0502020204030204" pitchFamily="34" charset="0"/>
              </a:rPr>
              <a:t>a) Attention Network Test (ANT) </a:t>
            </a:r>
            <a:r>
              <a:rPr lang="en-US" sz="1800" dirty="0" smtClean="0">
                <a:solidFill>
                  <a:srgbClr val="0070C0"/>
                </a:solidFill>
                <a:latin typeface="Calibri" panose="020F0502020204030204" pitchFamily="34" charset="0"/>
              </a:rPr>
              <a:t>(Fan, et al., 2002; Weaver, </a:t>
            </a:r>
            <a:r>
              <a:rPr lang="en-US" sz="1800" dirty="0" err="1" smtClean="0">
                <a:solidFill>
                  <a:srgbClr val="0070C0"/>
                </a:solidFill>
                <a:latin typeface="Calibri" panose="020F0502020204030204" pitchFamily="34" charset="0"/>
              </a:rPr>
              <a:t>Bédard</a:t>
            </a:r>
            <a:r>
              <a:rPr lang="en-US" sz="1800" dirty="0" smtClean="0">
                <a:solidFill>
                  <a:srgbClr val="0070C0"/>
                </a:solidFill>
                <a:latin typeface="Calibri" panose="020F0502020204030204" pitchFamily="34" charset="0"/>
              </a:rPr>
              <a:t>, &amp; McAuliffe, 2009, 2013)</a:t>
            </a:r>
            <a:r>
              <a:rPr lang="en-US" sz="1800" dirty="0" smtClean="0">
                <a:latin typeface="Calibri" panose="020F0502020204030204" pitchFamily="34" charset="0"/>
              </a:rPr>
              <a:t> </a:t>
            </a:r>
            <a:r>
              <a:rPr lang="en-US" sz="1800" b="1" dirty="0" smtClean="0">
                <a:latin typeface="Calibri" panose="020F0502020204030204" pitchFamily="34" charset="0"/>
              </a:rPr>
              <a:t>[conflict effect]</a:t>
            </a:r>
          </a:p>
          <a:p>
            <a:pPr lvl="2"/>
            <a:r>
              <a:rPr lang="en-US" sz="1800" dirty="0" smtClean="0">
                <a:latin typeface="Calibri" panose="020F0502020204030204" pitchFamily="34" charset="0"/>
              </a:rPr>
              <a:t>b) Speech-Based Attention Switching Task </a:t>
            </a:r>
            <a:r>
              <a:rPr lang="en-US" sz="1800" dirty="0" smtClean="0">
                <a:solidFill>
                  <a:srgbClr val="0070C0"/>
                </a:solidFill>
                <a:latin typeface="Calibri" panose="020F0502020204030204" pitchFamily="34" charset="0"/>
              </a:rPr>
              <a:t>(Mora &amp; Darcy, 2017; Darcy, Park &amp; Yang, 2015) </a:t>
            </a:r>
            <a:r>
              <a:rPr lang="en-US" sz="1800" b="1" dirty="0" smtClean="0">
                <a:latin typeface="Calibri" panose="020F0502020204030204" pitchFamily="34" charset="0"/>
              </a:rPr>
              <a:t>[switch cost effect]</a:t>
            </a:r>
          </a:p>
          <a:p>
            <a:pPr>
              <a:buFont typeface="Wingdings" panose="05000000000000000000" pitchFamily="2" charset="2"/>
              <a:buChar char="Ø"/>
            </a:pPr>
            <a:r>
              <a:rPr lang="en-US" sz="2400" dirty="0" smtClean="0">
                <a:latin typeface="Calibri" panose="020F0502020204030204" pitchFamily="34" charset="0"/>
              </a:rPr>
              <a:t>If there is a relationship (more efficient attention control and gains on the listening task), we expect negative correlations</a:t>
            </a:r>
          </a:p>
          <a:p>
            <a:pPr lvl="1">
              <a:buFont typeface="Wingdings" panose="05000000000000000000" pitchFamily="2" charset="2"/>
              <a:buChar char="Ø"/>
            </a:pPr>
            <a:r>
              <a:rPr lang="en-US" sz="2000" dirty="0" smtClean="0">
                <a:latin typeface="Calibri" panose="020F0502020204030204" pitchFamily="34" charset="0"/>
              </a:rPr>
              <a:t>more efficient attention control is indexed by smaller values of effect</a:t>
            </a:r>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5486400" y="3311402"/>
            <a:ext cx="3508698" cy="1489198"/>
          </a:xfrm>
          <a:prstGeom prst="rect">
            <a:avLst/>
          </a:prstGeom>
        </p:spPr>
      </p:pic>
      <p:sp>
        <p:nvSpPr>
          <p:cNvPr id="6" name="Oval 5"/>
          <p:cNvSpPr/>
          <p:nvPr/>
        </p:nvSpPr>
        <p:spPr>
          <a:xfrm>
            <a:off x="6285885" y="3311402"/>
            <a:ext cx="929464" cy="1604891"/>
          </a:xfrm>
          <a:prstGeom prst="ellipse">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ounded Rectangle 6"/>
          <p:cNvSpPr/>
          <p:nvPr/>
        </p:nvSpPr>
        <p:spPr>
          <a:xfrm>
            <a:off x="3958902" y="1676400"/>
            <a:ext cx="5108898" cy="1464231"/>
          </a:xfrm>
          <a:prstGeom prst="roundRect">
            <a:avLst/>
          </a:prstGeom>
          <a:solidFill>
            <a:schemeClr val="bg1"/>
          </a:solidFill>
          <a:ln w="28575">
            <a:solidFill>
              <a:srgbClr val="C00000"/>
            </a:solidFill>
          </a:ln>
        </p:spPr>
        <p:txBody>
          <a:bodyPr wrap="square">
            <a:spAutoFit/>
          </a:bodyPr>
          <a:lstStyle/>
          <a:p>
            <a:pPr algn="ctr"/>
            <a:r>
              <a:rPr lang="en-US" sz="2000" b="1" dirty="0" smtClean="0">
                <a:latin typeface="Calibri" panose="020F0502020204030204" pitchFamily="34" charset="0"/>
              </a:rPr>
              <a:t>Significant negative correlations: </a:t>
            </a:r>
          </a:p>
          <a:p>
            <a:pPr algn="ctr"/>
            <a:r>
              <a:rPr lang="en-US" sz="2000" b="1" dirty="0" smtClean="0">
                <a:latin typeface="Calibri" panose="020F0502020204030204" pitchFamily="34" charset="0"/>
              </a:rPr>
              <a:t>The </a:t>
            </a:r>
            <a:r>
              <a:rPr lang="en-US" sz="2000" b="1" dirty="0">
                <a:latin typeface="Calibri" panose="020F0502020204030204" pitchFamily="34" charset="0"/>
              </a:rPr>
              <a:t>more efficient the attention </a:t>
            </a:r>
            <a:r>
              <a:rPr lang="en-US" sz="2000" b="1" dirty="0" smtClean="0">
                <a:latin typeface="Calibri" panose="020F0502020204030204" pitchFamily="34" charset="0"/>
              </a:rPr>
              <a:t>control, </a:t>
            </a:r>
            <a:r>
              <a:rPr lang="en-US" sz="2000" b="1" dirty="0">
                <a:latin typeface="Calibri" panose="020F0502020204030204" pitchFamily="34" charset="0"/>
              </a:rPr>
              <a:t>the more gains were made between the pre-and post-test </a:t>
            </a:r>
            <a:r>
              <a:rPr lang="en-US" sz="2000" b="1" dirty="0" smtClean="0">
                <a:latin typeface="Calibri" panose="020F0502020204030204" pitchFamily="34" charset="0"/>
              </a:rPr>
              <a:t>(connected </a:t>
            </a:r>
            <a:r>
              <a:rPr lang="en-US" sz="2000" b="1" dirty="0">
                <a:latin typeface="Calibri" panose="020F0502020204030204" pitchFamily="34" charset="0"/>
              </a:rPr>
              <a:t>speech perception </a:t>
            </a:r>
            <a:r>
              <a:rPr lang="en-US" sz="2000" b="1" dirty="0" smtClean="0">
                <a:latin typeface="Calibri" panose="020F0502020204030204" pitchFamily="34" charset="0"/>
              </a:rPr>
              <a:t>task)</a:t>
            </a:r>
            <a:endParaRPr lang="en-US" sz="2000" b="1" dirty="0">
              <a:latin typeface="Calibri" panose="020F0502020204030204" pitchFamily="34" charset="0"/>
            </a:endParaRPr>
          </a:p>
        </p:txBody>
      </p:sp>
    </p:spTree>
    <p:extLst>
      <p:ext uri="{BB962C8B-B14F-4D97-AF65-F5344CB8AC3E}">
        <p14:creationId xmlns:p14="http://schemas.microsoft.com/office/powerpoint/2010/main" val="16415437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Again: cool stuff</a:t>
            </a:r>
            <a:r>
              <a:rPr lang="en-US" dirty="0" smtClean="0">
                <a:sym typeface="Wingdings" panose="05000000000000000000" pitchFamily="2" charset="2"/>
              </a:rPr>
              <a:t/>
            </a:r>
            <a:br>
              <a:rPr lang="en-US" dirty="0" smtClean="0">
                <a:sym typeface="Wingdings" panose="05000000000000000000" pitchFamily="2" charset="2"/>
              </a:rPr>
            </a:br>
            <a:r>
              <a:rPr lang="en-US" dirty="0" smtClean="0">
                <a:sym typeface="Wingdings" panose="05000000000000000000" pitchFamily="2" charset="2"/>
              </a:rPr>
              <a:t>But…</a:t>
            </a:r>
            <a:endParaRPr lang="en-US" dirty="0"/>
          </a:p>
        </p:txBody>
      </p:sp>
      <p:sp>
        <p:nvSpPr>
          <p:cNvPr id="5" name="Text Placeholder 4"/>
          <p:cNvSpPr>
            <a:spLocks noGrp="1"/>
          </p:cNvSpPr>
          <p:nvPr>
            <p:ph type="body" idx="1"/>
          </p:nvPr>
        </p:nvSpPr>
        <p:spPr/>
        <p:txBody>
          <a:bodyPr/>
          <a:lstStyle/>
          <a:p>
            <a:endParaRPr lang="en-US"/>
          </a:p>
        </p:txBody>
      </p:sp>
      <p:pic>
        <p:nvPicPr>
          <p:cNvPr id="6" name="Picture 2" descr="https://www.wlu.ca/cms/images/2267/istock_000019902429mediu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3300" y="4381500"/>
            <a:ext cx="1447800" cy="1447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jackson-consulting.com/wp-content/uploads/2013/04/chalk.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516" r="13091"/>
          <a:stretch/>
        </p:blipFill>
        <p:spPr bwMode="auto">
          <a:xfrm>
            <a:off x="7353300" y="2743200"/>
            <a:ext cx="1447800"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007417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Executive functions relate to L2 phonological processing</a:t>
            </a:r>
            <a:endParaRPr lang="en-US" dirty="0"/>
          </a:p>
        </p:txBody>
      </p:sp>
      <p:sp>
        <p:nvSpPr>
          <p:cNvPr id="3" name="Content Placeholder 2"/>
          <p:cNvSpPr>
            <a:spLocks noGrp="1"/>
          </p:cNvSpPr>
          <p:nvPr>
            <p:ph idx="1"/>
          </p:nvPr>
        </p:nvSpPr>
        <p:spPr>
          <a:xfrm>
            <a:off x="457200" y="2209800"/>
            <a:ext cx="8178800" cy="4114800"/>
          </a:xfrm>
        </p:spPr>
        <p:txBody>
          <a:bodyPr>
            <a:normAutofit/>
          </a:bodyPr>
          <a:lstStyle/>
          <a:p>
            <a:pPr>
              <a:buFont typeface="Wingdings" panose="05000000000000000000" pitchFamily="2" charset="2"/>
              <a:buChar char=""/>
            </a:pPr>
            <a:r>
              <a:rPr lang="en-US" kern="1200" dirty="0" smtClean="0">
                <a:latin typeface="Calibri" panose="020F0502020204030204" pitchFamily="34" charset="0"/>
              </a:rPr>
              <a:t>Higher executive functioning </a:t>
            </a:r>
            <a:r>
              <a:rPr lang="en-US" kern="1200" dirty="0" smtClean="0">
                <a:latin typeface="Calibri" panose="020F0502020204030204" pitchFamily="34" charset="0"/>
                <a:sym typeface="Wingdings" panose="05000000000000000000" pitchFamily="2" charset="2"/>
              </a:rPr>
              <a:t> </a:t>
            </a:r>
            <a:r>
              <a:rPr lang="en-US" kern="1200" dirty="0" smtClean="0">
                <a:latin typeface="Calibri" panose="020F0502020204030204" pitchFamily="34" charset="0"/>
              </a:rPr>
              <a:t>more </a:t>
            </a:r>
            <a:r>
              <a:rPr lang="en-US" kern="1200" dirty="0">
                <a:latin typeface="Calibri" panose="020F0502020204030204" pitchFamily="34" charset="0"/>
              </a:rPr>
              <a:t>accurate pronunciation and phonological processing</a:t>
            </a:r>
          </a:p>
          <a:p>
            <a:pPr>
              <a:buFont typeface="Wingdings" panose="05000000000000000000" pitchFamily="2" charset="2"/>
              <a:buChar char=""/>
            </a:pPr>
            <a:r>
              <a:rPr lang="en-US" dirty="0" smtClean="0">
                <a:latin typeface="Calibri" panose="020F0502020204030204" pitchFamily="34" charset="0"/>
              </a:rPr>
              <a:t>Potentially </a:t>
            </a:r>
            <a:r>
              <a:rPr lang="en-US" dirty="0">
                <a:latin typeface="Calibri" panose="020F0502020204030204" pitchFamily="34" charset="0"/>
              </a:rPr>
              <a:t>important consequences for teaching and learning </a:t>
            </a:r>
            <a:r>
              <a:rPr lang="en-US" dirty="0" smtClean="0">
                <a:latin typeface="Calibri" panose="020F0502020204030204" pitchFamily="34" charset="0"/>
              </a:rPr>
              <a:t>pronunciation</a:t>
            </a:r>
            <a:endParaRPr lang="en-US" dirty="0">
              <a:latin typeface="Calibri" panose="020F0502020204030204" pitchFamily="34" charset="0"/>
            </a:endParaRPr>
          </a:p>
          <a:p>
            <a:pPr>
              <a:buFont typeface="Wingdings 2" panose="05020102010507070707" pitchFamily="18" charset="2"/>
              <a:buChar char=""/>
            </a:pPr>
            <a:r>
              <a:rPr lang="en-US" dirty="0" smtClean="0">
                <a:latin typeface="Calibri" panose="020F0502020204030204" pitchFamily="34" charset="0"/>
              </a:rPr>
              <a:t>isolated </a:t>
            </a:r>
            <a:r>
              <a:rPr lang="en-US" dirty="0">
                <a:latin typeface="Calibri" panose="020F0502020204030204" pitchFamily="34" charset="0"/>
              </a:rPr>
              <a:t>dimensions of phonological </a:t>
            </a:r>
            <a:r>
              <a:rPr lang="en-US" dirty="0" smtClean="0">
                <a:latin typeface="Calibri" panose="020F0502020204030204" pitchFamily="34" charset="0"/>
              </a:rPr>
              <a:t>systems, not </a:t>
            </a:r>
            <a:r>
              <a:rPr lang="en-US" dirty="0">
                <a:latin typeface="Calibri" panose="020F0502020204030204" pitchFamily="34" charset="0"/>
              </a:rPr>
              <a:t>intelligibility </a:t>
            </a:r>
            <a:endParaRPr lang="en-US" dirty="0" smtClean="0">
              <a:latin typeface="Calibri" panose="020F0502020204030204" pitchFamily="34" charset="0"/>
            </a:endParaRPr>
          </a:p>
          <a:p>
            <a:pPr>
              <a:buFont typeface="Wingdings" panose="05000000000000000000" pitchFamily="2" charset="2"/>
              <a:buChar char=""/>
            </a:pPr>
            <a:r>
              <a:rPr lang="en-US" dirty="0" smtClean="0">
                <a:latin typeface="Calibri" panose="020F0502020204030204" pitchFamily="34" charset="0"/>
              </a:rPr>
              <a:t>What </a:t>
            </a:r>
            <a:r>
              <a:rPr lang="en-US" dirty="0">
                <a:latin typeface="Calibri" panose="020F0502020204030204" pitchFamily="34" charset="0"/>
              </a:rPr>
              <a:t>is the role of executive functions for developing intelligibility? </a:t>
            </a:r>
          </a:p>
        </p:txBody>
      </p:sp>
    </p:spTree>
    <p:extLst>
      <p:ext uri="{BB962C8B-B14F-4D97-AF65-F5344CB8AC3E}">
        <p14:creationId xmlns:p14="http://schemas.microsoft.com/office/powerpoint/2010/main" val="34586156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executive functions relate to pronunciation </a:t>
            </a:r>
            <a:r>
              <a:rPr lang="en-US" i="1" u="sng" dirty="0" smtClean="0"/>
              <a:t>instruction</a:t>
            </a:r>
            <a:r>
              <a:rPr lang="en-US" dirty="0" smtClean="0"/>
              <a:t>? </a:t>
            </a:r>
            <a:endParaRPr lang="en-US" dirty="0"/>
          </a:p>
        </p:txBody>
      </p:sp>
      <p:sp>
        <p:nvSpPr>
          <p:cNvPr id="3" name="Content Placeholder 2"/>
          <p:cNvSpPr>
            <a:spLocks noGrp="1"/>
          </p:cNvSpPr>
          <p:nvPr>
            <p:ph idx="1"/>
          </p:nvPr>
        </p:nvSpPr>
        <p:spPr>
          <a:xfrm>
            <a:off x="457200" y="2209800"/>
            <a:ext cx="8534400" cy="4495800"/>
          </a:xfrm>
        </p:spPr>
        <p:txBody>
          <a:bodyPr>
            <a:normAutofit fontScale="92500" lnSpcReduction="20000"/>
          </a:bodyPr>
          <a:lstStyle/>
          <a:p>
            <a:r>
              <a:rPr lang="en-US" sz="2600" dirty="0" smtClean="0">
                <a:latin typeface="Calibri" panose="020F0502020204030204" pitchFamily="34" charset="0"/>
              </a:rPr>
              <a:t>Match between learners’ abilities and instruction</a:t>
            </a:r>
            <a:r>
              <a:rPr lang="en-US" sz="2600" dirty="0" smtClean="0">
                <a:solidFill>
                  <a:srgbClr val="0070C0"/>
                </a:solidFill>
                <a:latin typeface="Calibri" panose="020F0502020204030204" pitchFamily="34" charset="0"/>
              </a:rPr>
              <a:t> </a:t>
            </a:r>
            <a:r>
              <a:rPr lang="en-US" sz="2200" dirty="0" smtClean="0">
                <a:solidFill>
                  <a:srgbClr val="0070C0"/>
                </a:solidFill>
                <a:latin typeface="Calibri" panose="020F0502020204030204" pitchFamily="34" charset="0"/>
              </a:rPr>
              <a:t>(Snow 1989)</a:t>
            </a:r>
          </a:p>
          <a:p>
            <a:r>
              <a:rPr lang="en-US" sz="2600" dirty="0" smtClean="0">
                <a:latin typeface="Calibri" panose="020F0502020204030204" pitchFamily="34" charset="0"/>
              </a:rPr>
              <a:t>When learners</a:t>
            </a:r>
            <a:r>
              <a:rPr lang="en-US" sz="2600" dirty="0">
                <a:latin typeface="Calibri" panose="020F0502020204030204" pitchFamily="34" charset="0"/>
              </a:rPr>
              <a:t>’ attention is drawn to phonological </a:t>
            </a:r>
            <a:r>
              <a:rPr lang="en-US" sz="2600" dirty="0" smtClean="0">
                <a:latin typeface="Calibri" panose="020F0502020204030204" pitchFamily="34" charset="0"/>
              </a:rPr>
              <a:t>elements, it helps (indirect evidence). For example:</a:t>
            </a:r>
          </a:p>
          <a:p>
            <a:pPr lvl="1"/>
            <a:r>
              <a:rPr lang="en-US" dirty="0" smtClean="0">
                <a:latin typeface="Calibri" panose="020F0502020204030204" pitchFamily="34" charset="0"/>
              </a:rPr>
              <a:t>Explicit instruction </a:t>
            </a:r>
            <a:r>
              <a:rPr lang="en-US" sz="2000" dirty="0">
                <a:solidFill>
                  <a:srgbClr val="0070C0"/>
                </a:solidFill>
                <a:latin typeface="Calibri" panose="020F0502020204030204" pitchFamily="34" charset="0"/>
              </a:rPr>
              <a:t>(Derwing, Munro &amp; Wiebe, 1998; Gordon, Darcy &amp; </a:t>
            </a:r>
            <a:r>
              <a:rPr lang="en-US" sz="2000" dirty="0" err="1">
                <a:solidFill>
                  <a:srgbClr val="0070C0"/>
                </a:solidFill>
                <a:latin typeface="Calibri" panose="020F0502020204030204" pitchFamily="34" charset="0"/>
              </a:rPr>
              <a:t>Ewert</a:t>
            </a:r>
            <a:r>
              <a:rPr lang="en-US" sz="2000" dirty="0">
                <a:solidFill>
                  <a:srgbClr val="0070C0"/>
                </a:solidFill>
                <a:latin typeface="Calibri" panose="020F0502020204030204" pitchFamily="34" charset="0"/>
              </a:rPr>
              <a:t>, </a:t>
            </a:r>
            <a:r>
              <a:rPr lang="en-US" sz="2000" dirty="0" smtClean="0">
                <a:solidFill>
                  <a:srgbClr val="0070C0"/>
                </a:solidFill>
                <a:latin typeface="Calibri" panose="020F0502020204030204" pitchFamily="34" charset="0"/>
              </a:rPr>
              <a:t>2013)</a:t>
            </a:r>
            <a:endParaRPr lang="en-US" sz="2000" dirty="0" smtClean="0">
              <a:latin typeface="Calibri" panose="020F0502020204030204" pitchFamily="34" charset="0"/>
            </a:endParaRPr>
          </a:p>
          <a:p>
            <a:pPr lvl="1"/>
            <a:r>
              <a:rPr lang="en-US" dirty="0" smtClean="0">
                <a:latin typeface="Calibri" panose="020F0502020204030204" pitchFamily="34" charset="0"/>
              </a:rPr>
              <a:t>Corrective </a:t>
            </a:r>
            <a:r>
              <a:rPr lang="en-US" dirty="0">
                <a:latin typeface="Calibri" panose="020F0502020204030204" pitchFamily="34" charset="0"/>
              </a:rPr>
              <a:t>feedback </a:t>
            </a:r>
            <a:r>
              <a:rPr lang="en-US" sz="2000" dirty="0">
                <a:solidFill>
                  <a:srgbClr val="0070C0"/>
                </a:solidFill>
                <a:latin typeface="Calibri" panose="020F0502020204030204" pitchFamily="34" charset="0"/>
              </a:rPr>
              <a:t>(</a:t>
            </a:r>
            <a:r>
              <a:rPr lang="en-US" sz="2000" dirty="0" err="1">
                <a:solidFill>
                  <a:srgbClr val="0070C0"/>
                </a:solidFill>
                <a:latin typeface="Calibri" panose="020F0502020204030204" pitchFamily="34" charset="0"/>
              </a:rPr>
              <a:t>Hardison</a:t>
            </a:r>
            <a:r>
              <a:rPr lang="en-US" sz="2000" dirty="0">
                <a:solidFill>
                  <a:srgbClr val="0070C0"/>
                </a:solidFill>
                <a:latin typeface="Calibri" panose="020F0502020204030204" pitchFamily="34" charset="0"/>
              </a:rPr>
              <a:t>, 2004; Saito, 2011</a:t>
            </a:r>
            <a:r>
              <a:rPr lang="en-US" sz="2000" dirty="0" smtClean="0">
                <a:solidFill>
                  <a:srgbClr val="0070C0"/>
                </a:solidFill>
                <a:latin typeface="Calibri" panose="020F0502020204030204" pitchFamily="34" charset="0"/>
              </a:rPr>
              <a:t>)</a:t>
            </a:r>
          </a:p>
          <a:p>
            <a:pPr lvl="1"/>
            <a:r>
              <a:rPr lang="en-US" dirty="0" smtClean="0">
                <a:latin typeface="Calibri" panose="020F0502020204030204" pitchFamily="34" charset="0"/>
              </a:rPr>
              <a:t>High </a:t>
            </a:r>
            <a:r>
              <a:rPr lang="en-US" dirty="0">
                <a:latin typeface="Calibri" panose="020F0502020204030204" pitchFamily="34" charset="0"/>
              </a:rPr>
              <a:t>variability training studies </a:t>
            </a:r>
            <a:r>
              <a:rPr lang="en-US" sz="2000" dirty="0" smtClean="0">
                <a:solidFill>
                  <a:srgbClr val="0070C0"/>
                </a:solidFill>
                <a:latin typeface="Calibri" panose="020F0502020204030204" pitchFamily="34" charset="0"/>
              </a:rPr>
              <a:t>(</a:t>
            </a:r>
            <a:r>
              <a:rPr lang="en-US" sz="2000" dirty="0" err="1">
                <a:solidFill>
                  <a:srgbClr val="0070C0"/>
                </a:solidFill>
                <a:latin typeface="Calibri" panose="020F0502020204030204" pitchFamily="34" charset="0"/>
              </a:rPr>
              <a:t>Bradlow</a:t>
            </a:r>
            <a:r>
              <a:rPr lang="en-US" sz="2000" dirty="0">
                <a:solidFill>
                  <a:srgbClr val="0070C0"/>
                </a:solidFill>
                <a:latin typeface="Calibri" panose="020F0502020204030204" pitchFamily="34" charset="0"/>
              </a:rPr>
              <a:t> et al., 1997; </a:t>
            </a:r>
            <a:r>
              <a:rPr lang="en-US" sz="2000" dirty="0" smtClean="0">
                <a:solidFill>
                  <a:srgbClr val="0070C0"/>
                </a:solidFill>
                <a:latin typeface="Calibri" panose="020F0502020204030204" pitchFamily="34" charset="0"/>
              </a:rPr>
              <a:t>Wang et al., </a:t>
            </a:r>
            <a:r>
              <a:rPr lang="en-US" sz="2000" dirty="0">
                <a:solidFill>
                  <a:srgbClr val="0070C0"/>
                </a:solidFill>
                <a:latin typeface="Calibri" panose="020F0502020204030204" pitchFamily="34" charset="0"/>
              </a:rPr>
              <a:t>2003</a:t>
            </a:r>
            <a:r>
              <a:rPr lang="en-US" sz="2000" dirty="0" smtClean="0">
                <a:solidFill>
                  <a:srgbClr val="0070C0"/>
                </a:solidFill>
                <a:latin typeface="Calibri" panose="020F0502020204030204" pitchFamily="34" charset="0"/>
              </a:rPr>
              <a:t>)</a:t>
            </a:r>
          </a:p>
          <a:p>
            <a:pPr lvl="1"/>
            <a:r>
              <a:rPr lang="en-US" dirty="0">
                <a:latin typeface="Calibri" panose="020F0502020204030204" pitchFamily="34" charset="0"/>
              </a:rPr>
              <a:t>Heightened phonological awareness </a:t>
            </a:r>
            <a:r>
              <a:rPr lang="en-US" sz="2000" dirty="0" smtClean="0">
                <a:latin typeface="Calibri" panose="020F0502020204030204" pitchFamily="34" charset="0"/>
              </a:rPr>
              <a:t>relates to </a:t>
            </a:r>
            <a:r>
              <a:rPr lang="en-US" sz="2000" dirty="0">
                <a:latin typeface="Calibri" panose="020F0502020204030204" pitchFamily="34" charset="0"/>
              </a:rPr>
              <a:t>higher pronunciation ratings </a:t>
            </a:r>
            <a:r>
              <a:rPr lang="en-US" sz="2000" dirty="0">
                <a:solidFill>
                  <a:srgbClr val="0070C0"/>
                </a:solidFill>
                <a:latin typeface="Calibri" panose="020F0502020204030204" pitchFamily="34" charset="0"/>
              </a:rPr>
              <a:t>(Kennedy &amp; </a:t>
            </a:r>
            <a:r>
              <a:rPr lang="en-US" sz="2000" dirty="0" err="1">
                <a:solidFill>
                  <a:srgbClr val="0070C0"/>
                </a:solidFill>
                <a:latin typeface="Calibri" panose="020F0502020204030204" pitchFamily="34" charset="0"/>
              </a:rPr>
              <a:t>Trofimovich</a:t>
            </a:r>
            <a:r>
              <a:rPr lang="en-US" sz="2000" dirty="0">
                <a:solidFill>
                  <a:srgbClr val="0070C0"/>
                </a:solidFill>
                <a:latin typeface="Calibri" panose="020F0502020204030204" pitchFamily="34" charset="0"/>
              </a:rPr>
              <a:t>, 2010)</a:t>
            </a:r>
            <a:r>
              <a:rPr lang="en-US" sz="2000" dirty="0">
                <a:latin typeface="Calibri" panose="020F0502020204030204" pitchFamily="34" charset="0"/>
              </a:rPr>
              <a:t>, and is perhaps driven by phonological memory </a:t>
            </a:r>
            <a:r>
              <a:rPr lang="en-US" sz="2000" dirty="0">
                <a:solidFill>
                  <a:srgbClr val="0070C0"/>
                </a:solidFill>
                <a:latin typeface="Calibri" panose="020F0502020204030204" pitchFamily="34" charset="0"/>
              </a:rPr>
              <a:t>(</a:t>
            </a:r>
            <a:r>
              <a:rPr lang="en-US" sz="2000" dirty="0" err="1">
                <a:solidFill>
                  <a:srgbClr val="0070C0"/>
                </a:solidFill>
                <a:latin typeface="Calibri" panose="020F0502020204030204" pitchFamily="34" charset="0"/>
              </a:rPr>
              <a:t>Venkatagiri</a:t>
            </a:r>
            <a:r>
              <a:rPr lang="en-US" sz="2000" dirty="0">
                <a:solidFill>
                  <a:srgbClr val="0070C0"/>
                </a:solidFill>
                <a:latin typeface="Calibri" panose="020F0502020204030204" pitchFamily="34" charset="0"/>
              </a:rPr>
              <a:t> &amp; Levis, 2007)</a:t>
            </a:r>
            <a:r>
              <a:rPr lang="en-US" sz="2000" dirty="0">
                <a:latin typeface="Calibri" panose="020F0502020204030204" pitchFamily="34" charset="0"/>
              </a:rPr>
              <a:t>.</a:t>
            </a:r>
            <a:endParaRPr lang="en-US" sz="2000" dirty="0" smtClean="0">
              <a:latin typeface="Calibri" panose="020F0502020204030204" pitchFamily="34" charset="0"/>
            </a:endParaRPr>
          </a:p>
          <a:p>
            <a:pPr>
              <a:spcBef>
                <a:spcPts val="1200"/>
              </a:spcBef>
            </a:pPr>
            <a:r>
              <a:rPr lang="en-US" sz="2600" dirty="0" smtClean="0">
                <a:latin typeface="Calibri" panose="020F0502020204030204" pitchFamily="34" charset="0"/>
              </a:rPr>
              <a:t>Supports direct link between attention skills and explicit pronunciation teaching (see previous studies) </a:t>
            </a:r>
            <a:r>
              <a:rPr lang="en-US" sz="2600" dirty="0" smtClean="0">
                <a:solidFill>
                  <a:srgbClr val="990033"/>
                </a:solidFill>
                <a:latin typeface="Calibri" panose="020F0502020204030204" pitchFamily="34" charset="0"/>
              </a:rPr>
              <a:t>=&gt; but we need the research!</a:t>
            </a:r>
          </a:p>
        </p:txBody>
      </p:sp>
    </p:spTree>
    <p:extLst>
      <p:ext uri="{BB962C8B-B14F-4D97-AF65-F5344CB8AC3E}">
        <p14:creationId xmlns:p14="http://schemas.microsoft.com/office/powerpoint/2010/main" val="17218392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939800"/>
            <a:ext cx="7186613" cy="1143000"/>
          </a:xfrm>
        </p:spPr>
        <p:txBody>
          <a:bodyPr/>
          <a:lstStyle/>
          <a:p>
            <a:r>
              <a:rPr lang="en-US" dirty="0" smtClean="0"/>
              <a:t>Pronunciation teaching…</a:t>
            </a:r>
            <a:endParaRPr lang="en-US" dirty="0"/>
          </a:p>
        </p:txBody>
      </p:sp>
      <p:sp>
        <p:nvSpPr>
          <p:cNvPr id="3" name="Content Placeholder 2"/>
          <p:cNvSpPr>
            <a:spLocks noGrp="1"/>
          </p:cNvSpPr>
          <p:nvPr>
            <p:ph idx="1"/>
          </p:nvPr>
        </p:nvSpPr>
        <p:spPr>
          <a:xfrm>
            <a:off x="838200" y="2133600"/>
            <a:ext cx="7848600" cy="3697068"/>
          </a:xfrm>
        </p:spPr>
        <p:txBody>
          <a:bodyPr>
            <a:normAutofit fontScale="92500" lnSpcReduction="10000"/>
          </a:bodyPr>
          <a:lstStyle/>
          <a:p>
            <a:r>
              <a:rPr lang="en-US" dirty="0" smtClean="0">
                <a:latin typeface="Calibri" panose="020F0502020204030204" pitchFamily="34" charset="0"/>
              </a:rPr>
              <a:t>achieve </a:t>
            </a:r>
            <a:r>
              <a:rPr lang="en-US" dirty="0">
                <a:latin typeface="Calibri" panose="020F0502020204030204" pitchFamily="34" charset="0"/>
              </a:rPr>
              <a:t>accurate </a:t>
            </a:r>
            <a:r>
              <a:rPr lang="en-US" dirty="0" smtClean="0">
                <a:latin typeface="Calibri" panose="020F0502020204030204" pitchFamily="34" charset="0"/>
              </a:rPr>
              <a:t>pronunciation </a:t>
            </a:r>
          </a:p>
          <a:p>
            <a:pPr lvl="1"/>
            <a:r>
              <a:rPr lang="en-US" dirty="0" smtClean="0">
                <a:latin typeface="Calibri" panose="020F0502020204030204" pitchFamily="34" charset="0"/>
              </a:rPr>
              <a:t>(= so </a:t>
            </a:r>
            <a:r>
              <a:rPr lang="en-US" dirty="0">
                <a:latin typeface="Calibri" panose="020F0502020204030204" pitchFamily="34" charset="0"/>
              </a:rPr>
              <a:t>that their production of sounds, stress, rhythm, and intonation begins to match an </a:t>
            </a:r>
            <a:r>
              <a:rPr lang="en-US" dirty="0" smtClean="0">
                <a:latin typeface="Calibri" panose="020F0502020204030204" pitchFamily="34" charset="0"/>
              </a:rPr>
              <a:t>ideal pattern), </a:t>
            </a:r>
          </a:p>
          <a:p>
            <a:r>
              <a:rPr lang="en-US" dirty="0" smtClean="0">
                <a:latin typeface="Calibri" panose="020F0502020204030204" pitchFamily="34" charset="0"/>
              </a:rPr>
              <a:t>and use it fluently </a:t>
            </a:r>
          </a:p>
          <a:p>
            <a:pPr lvl="1"/>
            <a:r>
              <a:rPr lang="en-US" dirty="0" smtClean="0">
                <a:latin typeface="Calibri" panose="020F0502020204030204" pitchFamily="34" charset="0"/>
              </a:rPr>
              <a:t>(= automatically, without having to concentrate extremely), </a:t>
            </a:r>
          </a:p>
          <a:p>
            <a:r>
              <a:rPr lang="en-US" dirty="0" smtClean="0">
                <a:latin typeface="Calibri" panose="020F0502020204030204" pitchFamily="34" charset="0"/>
              </a:rPr>
              <a:t>in order to achieve comfortable </a:t>
            </a:r>
            <a:r>
              <a:rPr lang="en-US" i="1" dirty="0" smtClean="0">
                <a:latin typeface="Calibri" panose="020F0502020204030204" pitchFamily="34" charset="0"/>
              </a:rPr>
              <a:t>intelligible </a:t>
            </a:r>
            <a:r>
              <a:rPr lang="en-US" dirty="0" smtClean="0">
                <a:latin typeface="Calibri" panose="020F0502020204030204" pitchFamily="34" charset="0"/>
              </a:rPr>
              <a:t>pronunciation </a:t>
            </a:r>
          </a:p>
          <a:p>
            <a:pPr lvl="1"/>
            <a:r>
              <a:rPr lang="en-US" dirty="0" smtClean="0">
                <a:latin typeface="Calibri" panose="020F0502020204030204" pitchFamily="34" charset="0"/>
              </a:rPr>
              <a:t>(= speaking </a:t>
            </a:r>
            <a:r>
              <a:rPr lang="en-US" dirty="0">
                <a:latin typeface="Calibri" panose="020F0502020204030204" pitchFamily="34" charset="0"/>
              </a:rPr>
              <a:t>in a way that most listeners, both native and nonnative </a:t>
            </a:r>
            <a:r>
              <a:rPr lang="en-US" dirty="0" smtClean="0">
                <a:latin typeface="Calibri" panose="020F0502020204030204" pitchFamily="34" charset="0"/>
              </a:rPr>
              <a:t>speakers, can </a:t>
            </a:r>
            <a:r>
              <a:rPr lang="en-US" dirty="0">
                <a:latin typeface="Calibri" panose="020F0502020204030204" pitchFamily="34" charset="0"/>
              </a:rPr>
              <a:t>understand without too much effort or </a:t>
            </a:r>
            <a:r>
              <a:rPr lang="en-US" dirty="0" smtClean="0">
                <a:latin typeface="Calibri" panose="020F0502020204030204" pitchFamily="34" charset="0"/>
              </a:rPr>
              <a:t>confusion).</a:t>
            </a:r>
            <a:endParaRPr lang="en-US" dirty="0">
              <a:latin typeface="Calibri" panose="020F0502020204030204" pitchFamily="34" charset="0"/>
            </a:endParaRPr>
          </a:p>
        </p:txBody>
      </p:sp>
      <p:sp>
        <p:nvSpPr>
          <p:cNvPr id="4" name="Rectangle 3"/>
          <p:cNvSpPr/>
          <p:nvPr/>
        </p:nvSpPr>
        <p:spPr>
          <a:xfrm>
            <a:off x="838200" y="5830669"/>
            <a:ext cx="7518400" cy="646331"/>
          </a:xfrm>
          <a:prstGeom prst="rect">
            <a:avLst/>
          </a:prstGeom>
          <a:solidFill>
            <a:schemeClr val="accent5"/>
          </a:solidFill>
          <a:ln>
            <a:solidFill>
              <a:schemeClr val="accent1">
                <a:lumMod val="75000"/>
              </a:schemeClr>
            </a:solidFill>
          </a:ln>
        </p:spPr>
        <p:txBody>
          <a:bodyPr wrap="square">
            <a:spAutoFit/>
          </a:bodyPr>
          <a:lstStyle/>
          <a:p>
            <a:pPr algn="ctr"/>
            <a:r>
              <a:rPr lang="en-US" dirty="0" smtClean="0">
                <a:latin typeface="Segoe UI Semilight" panose="020B0402040204020203" pitchFamily="34" charset="0"/>
                <a:cs typeface="Segoe UI Semilight" panose="020B0402040204020203" pitchFamily="34" charset="0"/>
              </a:rPr>
              <a:t>Yoshida, Marla T. (2016) </a:t>
            </a:r>
            <a:r>
              <a:rPr lang="en-US" i="1" dirty="0">
                <a:latin typeface="Segoe UI Semilight" panose="020B0402040204020203" pitchFamily="34" charset="0"/>
                <a:cs typeface="Segoe UI Semilight" panose="020B0402040204020203" pitchFamily="34" charset="0"/>
              </a:rPr>
              <a:t>Beyond Repeat After Me: Teaching Pronunciation to English </a:t>
            </a:r>
            <a:r>
              <a:rPr lang="en-US" i="1" dirty="0" smtClean="0">
                <a:latin typeface="Segoe UI Semilight" panose="020B0402040204020203" pitchFamily="34" charset="0"/>
                <a:cs typeface="Segoe UI Semilight" panose="020B0402040204020203" pitchFamily="34" charset="0"/>
              </a:rPr>
              <a:t>Learners. </a:t>
            </a:r>
            <a:r>
              <a:rPr lang="en-US" dirty="0" err="1" smtClean="0">
                <a:latin typeface="Segoe UI Semilight" panose="020B0402040204020203" pitchFamily="34" charset="0"/>
                <a:cs typeface="Segoe UI Semilight" panose="020B0402040204020203" pitchFamily="34" charset="0"/>
              </a:rPr>
              <a:t>Tesol</a:t>
            </a:r>
            <a:r>
              <a:rPr lang="en-US" dirty="0" smtClean="0">
                <a:latin typeface="Segoe UI Semilight" panose="020B0402040204020203" pitchFamily="34" charset="0"/>
                <a:cs typeface="Segoe UI Semilight" panose="020B0402040204020203" pitchFamily="34" charset="0"/>
              </a:rPr>
              <a:t> </a:t>
            </a:r>
            <a:r>
              <a:rPr lang="en-US" dirty="0">
                <a:latin typeface="Segoe UI Semilight" panose="020B0402040204020203" pitchFamily="34" charset="0"/>
                <a:cs typeface="Segoe UI Semilight" panose="020B0402040204020203" pitchFamily="34" charset="0"/>
              </a:rPr>
              <a:t>Press. </a:t>
            </a:r>
            <a:r>
              <a:rPr lang="en-US" dirty="0" err="1">
                <a:latin typeface="Segoe UI Semilight" panose="020B0402040204020203" pitchFamily="34" charset="0"/>
                <a:cs typeface="Segoe UI Semilight" panose="020B0402040204020203" pitchFamily="34" charset="0"/>
              </a:rPr>
              <a:t>Tesol</a:t>
            </a:r>
            <a:r>
              <a:rPr lang="en-US" dirty="0">
                <a:latin typeface="Segoe UI Semilight" panose="020B0402040204020203" pitchFamily="34" charset="0"/>
                <a:cs typeface="Segoe UI Semilight" panose="020B0402040204020203" pitchFamily="34" charset="0"/>
              </a:rPr>
              <a:t> International Association</a:t>
            </a:r>
          </a:p>
        </p:txBody>
      </p:sp>
      <p:pic>
        <p:nvPicPr>
          <p:cNvPr id="5" name="Picture 4" descr="http://jackson-consulting.com/wp-content/uploads/2013/04/chalk.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516" r="13091"/>
          <a:stretch/>
        </p:blipFill>
        <p:spPr bwMode="auto">
          <a:xfrm>
            <a:off x="12700" y="838200"/>
            <a:ext cx="1295400"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24790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 A double agenda</a:t>
            </a:r>
            <a:endParaRPr lang="en-US" dirty="0"/>
          </a:p>
        </p:txBody>
      </p:sp>
      <p:sp>
        <p:nvSpPr>
          <p:cNvPr id="5" name="Text Placeholder 4"/>
          <p:cNvSpPr>
            <a:spLocks noGrp="1"/>
          </p:cNvSpPr>
          <p:nvPr>
            <p:ph type="body" idx="1"/>
          </p:nvPr>
        </p:nvSpPr>
        <p:spPr/>
        <p:txBody>
          <a:bodyPr/>
          <a:lstStyle/>
          <a:p>
            <a:r>
              <a:rPr lang="en-US" b="1" dirty="0" smtClean="0"/>
              <a:t>Outline for </a:t>
            </a:r>
            <a:r>
              <a:rPr lang="en-US" b="1" dirty="0"/>
              <a:t>a road-map</a:t>
            </a:r>
            <a:endParaRPr lang="en-US" dirty="0"/>
          </a:p>
        </p:txBody>
      </p:sp>
      <p:pic>
        <p:nvPicPr>
          <p:cNvPr id="6"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4953000" y="1143000"/>
            <a:ext cx="3996929" cy="2664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4953000" y="3239869"/>
            <a:ext cx="3996929" cy="646331"/>
          </a:xfrm>
          <a:prstGeom prst="rect">
            <a:avLst/>
          </a:prstGeom>
          <a:noFill/>
        </p:spPr>
        <p:txBody>
          <a:bodyPr wrap="square" rtlCol="0">
            <a:spAutoFit/>
          </a:bodyPr>
          <a:lstStyle/>
          <a:p>
            <a:pPr algn="ctr"/>
            <a:r>
              <a:rPr lang="en-US" dirty="0" smtClean="0">
                <a:solidFill>
                  <a:schemeClr val="bg1"/>
                </a:solidFill>
                <a:latin typeface="Calibri" panose="020F0502020204030204" pitchFamily="34" charset="0"/>
              </a:rPr>
              <a:t>Bean Blossom Bridge </a:t>
            </a:r>
          </a:p>
          <a:p>
            <a:pPr algn="ctr"/>
            <a:r>
              <a:rPr lang="en-US" dirty="0" smtClean="0">
                <a:solidFill>
                  <a:schemeClr val="bg1"/>
                </a:solidFill>
                <a:latin typeface="Calibri" panose="020F0502020204030204" pitchFamily="34" charset="0"/>
              </a:rPr>
              <a:t>Brown County, Indiana</a:t>
            </a:r>
            <a:endParaRPr lang="en-US" dirty="0">
              <a:solidFill>
                <a:schemeClr val="bg1"/>
              </a:solidFill>
              <a:latin typeface="Calibri" panose="020F0502020204030204" pitchFamily="34" charset="0"/>
            </a:endParaRPr>
          </a:p>
        </p:txBody>
      </p:sp>
    </p:spTree>
    <p:extLst>
      <p:ext uri="{BB962C8B-B14F-4D97-AF65-F5344CB8AC3E}">
        <p14:creationId xmlns:p14="http://schemas.microsoft.com/office/powerpoint/2010/main" val="19316716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 </a:t>
            </a:r>
            <a:r>
              <a:rPr lang="en-US" dirty="0" smtClean="0"/>
              <a:t>need foundations </a:t>
            </a:r>
            <a:endParaRPr lang="en-US" dirty="0"/>
          </a:p>
        </p:txBody>
      </p:sp>
      <p:sp>
        <p:nvSpPr>
          <p:cNvPr id="3" name="Content Placeholder 2"/>
          <p:cNvSpPr>
            <a:spLocks noGrp="1"/>
          </p:cNvSpPr>
          <p:nvPr>
            <p:ph idx="1"/>
          </p:nvPr>
        </p:nvSpPr>
        <p:spPr>
          <a:xfrm>
            <a:off x="457200" y="1981200"/>
            <a:ext cx="8077200" cy="4419600"/>
          </a:xfrm>
        </p:spPr>
        <p:txBody>
          <a:bodyPr>
            <a:normAutofit/>
          </a:bodyPr>
          <a:lstStyle/>
          <a:p>
            <a:r>
              <a:rPr lang="en-US" dirty="0" smtClean="0">
                <a:latin typeface="Calibri" panose="020F0502020204030204" pitchFamily="34" charset="0"/>
              </a:rPr>
              <a:t>About all aspects of </a:t>
            </a:r>
            <a:r>
              <a:rPr lang="en-US" b="1" dirty="0" smtClean="0">
                <a:latin typeface="Calibri" panose="020F0502020204030204" pitchFamily="34" charset="0"/>
              </a:rPr>
              <a:t>L2 phonology </a:t>
            </a:r>
            <a:r>
              <a:rPr lang="en-US" dirty="0" smtClean="0">
                <a:latin typeface="Calibri" panose="020F0502020204030204" pitchFamily="34" charset="0"/>
              </a:rPr>
              <a:t>acquisition and </a:t>
            </a:r>
            <a:r>
              <a:rPr lang="en-US" dirty="0">
                <a:latin typeface="Calibri" panose="020F0502020204030204" pitchFamily="34" charset="0"/>
              </a:rPr>
              <a:t>processing</a:t>
            </a:r>
            <a:r>
              <a:rPr lang="en-US" dirty="0" smtClean="0">
                <a:latin typeface="Calibri" panose="020F0502020204030204" pitchFamily="34" charset="0"/>
              </a:rPr>
              <a:t> </a:t>
            </a:r>
            <a:r>
              <a:rPr lang="en-US" sz="2000" dirty="0" smtClean="0">
                <a:solidFill>
                  <a:srgbClr val="0070C0"/>
                </a:solidFill>
                <a:latin typeface="Calibri" panose="020F0502020204030204" pitchFamily="34" charset="0"/>
              </a:rPr>
              <a:t>(see Morley, 1991)</a:t>
            </a:r>
          </a:p>
          <a:p>
            <a:pPr lvl="1"/>
            <a:r>
              <a:rPr lang="en-US" dirty="0" smtClean="0">
                <a:latin typeface="Calibri" panose="020F0502020204030204" pitchFamily="34" charset="0"/>
              </a:rPr>
              <a:t>Phonological grammar (all areas of phonological knowledge: segments, </a:t>
            </a:r>
            <a:r>
              <a:rPr lang="en-US" dirty="0" err="1" smtClean="0">
                <a:latin typeface="Calibri" panose="020F0502020204030204" pitchFamily="34" charset="0"/>
              </a:rPr>
              <a:t>phonotactics</a:t>
            </a:r>
            <a:r>
              <a:rPr lang="en-US" dirty="0" smtClean="0">
                <a:latin typeface="Calibri" panose="020F0502020204030204" pitchFamily="34" charset="0"/>
              </a:rPr>
              <a:t>, suprasegments)</a:t>
            </a:r>
          </a:p>
          <a:p>
            <a:pPr lvl="1">
              <a:buFont typeface="Wingdings" panose="05000000000000000000" pitchFamily="2" charset="2"/>
              <a:buChar char="Ø"/>
            </a:pPr>
            <a:r>
              <a:rPr lang="en-US" b="1" dirty="0" smtClean="0">
                <a:solidFill>
                  <a:srgbClr val="C00000"/>
                </a:solidFill>
                <a:latin typeface="Calibri" panose="020F0502020204030204" pitchFamily="34" charset="0"/>
              </a:rPr>
              <a:t>Mental lexicon, perception, production =&gt; intelligibility</a:t>
            </a:r>
          </a:p>
          <a:p>
            <a:pPr lvl="1"/>
            <a:r>
              <a:rPr lang="en-US" dirty="0" smtClean="0">
                <a:latin typeface="Calibri" panose="020F0502020204030204" pitchFamily="34" charset="0"/>
              </a:rPr>
              <a:t>Listening to reduced and conversational speech</a:t>
            </a:r>
          </a:p>
          <a:p>
            <a:pPr lvl="1"/>
            <a:r>
              <a:rPr lang="en-US" dirty="0" smtClean="0">
                <a:latin typeface="Calibri" panose="020F0502020204030204" pitchFamily="34" charset="0"/>
              </a:rPr>
              <a:t>Individual differences in executive functions</a:t>
            </a:r>
          </a:p>
          <a:p>
            <a:r>
              <a:rPr lang="en-US" dirty="0" smtClean="0">
                <a:latin typeface="Calibri" panose="020F0502020204030204" pitchFamily="34" charset="0"/>
              </a:rPr>
              <a:t>About </a:t>
            </a:r>
            <a:r>
              <a:rPr lang="en-US" b="1" dirty="0" smtClean="0">
                <a:latin typeface="Calibri" panose="020F0502020204030204" pitchFamily="34" charset="0"/>
              </a:rPr>
              <a:t>instruction</a:t>
            </a:r>
            <a:r>
              <a:rPr lang="en-US" dirty="0" smtClean="0">
                <a:latin typeface="Calibri" panose="020F0502020204030204" pitchFamily="34" charset="0"/>
              </a:rPr>
              <a:t> and acquisition </a:t>
            </a:r>
            <a:r>
              <a:rPr lang="en-US" sz="2000" dirty="0" smtClean="0">
                <a:solidFill>
                  <a:srgbClr val="0070C0"/>
                </a:solidFill>
                <a:latin typeface="Calibri" panose="020F0502020204030204" pitchFamily="34" charset="0"/>
              </a:rPr>
              <a:t>(see Morley, 1991)</a:t>
            </a:r>
          </a:p>
          <a:p>
            <a:pPr lvl="1"/>
            <a:r>
              <a:rPr lang="en-US" dirty="0" smtClean="0">
                <a:latin typeface="Calibri" panose="020F0502020204030204" pitchFamily="34" charset="0"/>
              </a:rPr>
              <a:t>How, what, when, why, and assessment</a:t>
            </a:r>
            <a:endParaRPr lang="en-US" dirty="0">
              <a:latin typeface="Calibri" panose="020F0502020204030204" pitchFamily="34"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2610" y="4639159"/>
            <a:ext cx="2438400" cy="1828800"/>
          </a:xfrm>
          <a:prstGeom prst="rect">
            <a:avLst/>
          </a:prstGeom>
          <a:noFill/>
          <a:ln w="9525">
            <a:solidFill>
              <a:srgbClr val="33CC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2610" y="1752600"/>
            <a:ext cx="2438400" cy="1828800"/>
          </a:xfrm>
          <a:prstGeom prst="rect">
            <a:avLst/>
          </a:prstGeom>
          <a:noFill/>
          <a:ln w="9525">
            <a:solidFill>
              <a:srgbClr val="33CC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18588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Calibri" panose="020F0502020204030204" pitchFamily="34" charset="0"/>
              </a:rPr>
              <a:t>And the bridge…</a:t>
            </a:r>
            <a:endParaRPr lang="en-US" dirty="0"/>
          </a:p>
        </p:txBody>
      </p:sp>
      <p:sp>
        <p:nvSpPr>
          <p:cNvPr id="5" name="Content Placeholder 4"/>
          <p:cNvSpPr>
            <a:spLocks noGrp="1"/>
          </p:cNvSpPr>
          <p:nvPr>
            <p:ph idx="1"/>
          </p:nvPr>
        </p:nvSpPr>
        <p:spPr>
          <a:xfrm>
            <a:off x="457200" y="2057400"/>
            <a:ext cx="8229600" cy="4267200"/>
          </a:xfrm>
        </p:spPr>
        <p:txBody>
          <a:bodyPr>
            <a:normAutofit/>
          </a:bodyPr>
          <a:lstStyle/>
          <a:p>
            <a:r>
              <a:rPr lang="en-US" dirty="0" smtClean="0">
                <a:latin typeface="Calibri" panose="020F0502020204030204" pitchFamily="34" charset="0"/>
              </a:rPr>
              <a:t>To what </a:t>
            </a:r>
            <a:r>
              <a:rPr lang="en-US" dirty="0">
                <a:latin typeface="Calibri" panose="020F0502020204030204" pitchFamily="34" charset="0"/>
              </a:rPr>
              <a:t>extent </a:t>
            </a:r>
            <a:r>
              <a:rPr lang="en-US" dirty="0" smtClean="0">
                <a:latin typeface="Calibri" panose="020F0502020204030204" pitchFamily="34" charset="0"/>
              </a:rPr>
              <a:t>can instruction </a:t>
            </a:r>
            <a:r>
              <a:rPr lang="en-US" dirty="0">
                <a:latin typeface="Calibri" panose="020F0502020204030204" pitchFamily="34" charset="0"/>
              </a:rPr>
              <a:t>actually </a:t>
            </a:r>
            <a:r>
              <a:rPr lang="en-US" b="1" dirty="0">
                <a:latin typeface="Calibri" panose="020F0502020204030204" pitchFamily="34" charset="0"/>
              </a:rPr>
              <a:t>shape</a:t>
            </a:r>
            <a:r>
              <a:rPr lang="en-US" dirty="0">
                <a:latin typeface="Calibri" panose="020F0502020204030204" pitchFamily="34" charset="0"/>
              </a:rPr>
              <a:t> </a:t>
            </a:r>
            <a:r>
              <a:rPr lang="en-US" dirty="0" smtClean="0">
                <a:latin typeface="Calibri" panose="020F0502020204030204" pitchFamily="34" charset="0"/>
              </a:rPr>
              <a:t>L2 acquisition</a:t>
            </a:r>
            <a:r>
              <a:rPr lang="en-US" dirty="0">
                <a:latin typeface="Calibri" panose="020F0502020204030204" pitchFamily="34" charset="0"/>
              </a:rPr>
              <a:t>: </a:t>
            </a:r>
            <a:endParaRPr lang="en-US" dirty="0" smtClean="0">
              <a:latin typeface="Calibri" panose="020F0502020204030204" pitchFamily="34" charset="0"/>
            </a:endParaRPr>
          </a:p>
          <a:p>
            <a:pPr lvl="1"/>
            <a:r>
              <a:rPr lang="en-US" dirty="0" smtClean="0">
                <a:latin typeface="Calibri" panose="020F0502020204030204" pitchFamily="34" charset="0"/>
              </a:rPr>
              <a:t>help </a:t>
            </a:r>
            <a:r>
              <a:rPr lang="en-US" dirty="0">
                <a:latin typeface="Calibri" panose="020F0502020204030204" pitchFamily="34" charset="0"/>
              </a:rPr>
              <a:t>with </a:t>
            </a:r>
            <a:r>
              <a:rPr lang="en-US" dirty="0" smtClean="0">
                <a:latin typeface="Calibri" panose="020F0502020204030204" pitchFamily="34" charset="0"/>
              </a:rPr>
              <a:t>updating </a:t>
            </a:r>
            <a:r>
              <a:rPr lang="en-US" dirty="0">
                <a:latin typeface="Calibri" panose="020F0502020204030204" pitchFamily="34" charset="0"/>
              </a:rPr>
              <a:t>lexical representations? </a:t>
            </a:r>
            <a:endParaRPr lang="en-US" dirty="0" smtClean="0">
              <a:latin typeface="Calibri" panose="020F0502020204030204" pitchFamily="34" charset="0"/>
            </a:endParaRPr>
          </a:p>
          <a:p>
            <a:pPr lvl="1"/>
            <a:r>
              <a:rPr lang="en-US" dirty="0" smtClean="0">
                <a:latin typeface="Calibri" panose="020F0502020204030204" pitchFamily="34" charset="0"/>
              </a:rPr>
              <a:t>help </a:t>
            </a:r>
            <a:r>
              <a:rPr lang="en-US" dirty="0">
                <a:latin typeface="Calibri" panose="020F0502020204030204" pitchFamily="34" charset="0"/>
              </a:rPr>
              <a:t>with word </a:t>
            </a:r>
            <a:r>
              <a:rPr lang="en-US" dirty="0" smtClean="0">
                <a:latin typeface="Calibri" panose="020F0502020204030204" pitchFamily="34" charset="0"/>
              </a:rPr>
              <a:t>recognition in conversation? </a:t>
            </a:r>
          </a:p>
          <a:p>
            <a:pPr lvl="1"/>
            <a:r>
              <a:rPr lang="en-US" dirty="0" smtClean="0">
                <a:latin typeface="Calibri" panose="020F0502020204030204" pitchFamily="34" charset="0"/>
              </a:rPr>
              <a:t>facilitate </a:t>
            </a:r>
            <a:r>
              <a:rPr lang="en-US" dirty="0">
                <a:latin typeface="Calibri" panose="020F0502020204030204" pitchFamily="34" charset="0"/>
              </a:rPr>
              <a:t>perception development? </a:t>
            </a:r>
            <a:endParaRPr lang="en-US" dirty="0" smtClean="0">
              <a:latin typeface="Calibri" panose="020F0502020204030204" pitchFamily="34" charset="0"/>
            </a:endParaRPr>
          </a:p>
          <a:p>
            <a:pPr lvl="1"/>
            <a:r>
              <a:rPr lang="en-US" dirty="0" smtClean="0">
                <a:latin typeface="Calibri" panose="020F0502020204030204" pitchFamily="34" charset="0"/>
              </a:rPr>
              <a:t>help </a:t>
            </a:r>
            <a:r>
              <a:rPr lang="en-US" dirty="0">
                <a:latin typeface="Calibri" panose="020F0502020204030204" pitchFamily="34" charset="0"/>
              </a:rPr>
              <a:t>automatize articulatory routines? </a:t>
            </a:r>
            <a:endParaRPr lang="en-US" dirty="0" smtClean="0">
              <a:latin typeface="Calibri" panose="020F0502020204030204" pitchFamily="34" charset="0"/>
            </a:endParaRPr>
          </a:p>
          <a:p>
            <a:pPr lvl="1">
              <a:buFont typeface="Wingdings" panose="05000000000000000000" pitchFamily="2" charset="2"/>
              <a:buChar char="Ø"/>
            </a:pPr>
            <a:r>
              <a:rPr lang="en-US" dirty="0" smtClean="0">
                <a:latin typeface="Calibri" panose="020F0502020204030204" pitchFamily="34" charset="0"/>
              </a:rPr>
              <a:t>lead </a:t>
            </a:r>
            <a:r>
              <a:rPr lang="en-US" dirty="0">
                <a:latin typeface="Calibri" panose="020F0502020204030204" pitchFamily="34" charset="0"/>
              </a:rPr>
              <a:t>to actual transfer and </a:t>
            </a:r>
            <a:r>
              <a:rPr lang="en-US" dirty="0" smtClean="0">
                <a:latin typeface="Calibri" panose="020F0502020204030204" pitchFamily="34" charset="0"/>
              </a:rPr>
              <a:t>automatization?</a:t>
            </a:r>
          </a:p>
          <a:p>
            <a:r>
              <a:rPr lang="en-US" dirty="0" smtClean="0">
                <a:latin typeface="Calibri" panose="020F0502020204030204" pitchFamily="34" charset="0"/>
              </a:rPr>
              <a:t>Which </a:t>
            </a:r>
            <a:r>
              <a:rPr lang="en-US" b="1" dirty="0" smtClean="0">
                <a:latin typeface="Calibri" panose="020F0502020204030204" pitchFamily="34" charset="0"/>
              </a:rPr>
              <a:t>kind</a:t>
            </a:r>
            <a:r>
              <a:rPr lang="en-US" dirty="0" smtClean="0">
                <a:latin typeface="Calibri" panose="020F0502020204030204" pitchFamily="34" charset="0"/>
              </a:rPr>
              <a:t> of </a:t>
            </a:r>
            <a:r>
              <a:rPr lang="en-US" dirty="0">
                <a:latin typeface="Calibri" panose="020F0502020204030204" pitchFamily="34" charset="0"/>
              </a:rPr>
              <a:t>instruction </a:t>
            </a:r>
            <a:r>
              <a:rPr lang="en-US" dirty="0" smtClean="0">
                <a:latin typeface="Calibri" panose="020F0502020204030204" pitchFamily="34" charset="0"/>
              </a:rPr>
              <a:t>can do this, </a:t>
            </a:r>
            <a:r>
              <a:rPr lang="en-US" dirty="0">
                <a:latin typeface="Calibri" panose="020F0502020204030204" pitchFamily="34" charset="0"/>
              </a:rPr>
              <a:t>and </a:t>
            </a:r>
            <a:r>
              <a:rPr lang="en-US" dirty="0" smtClean="0">
                <a:latin typeface="Calibri" panose="020F0502020204030204" pitchFamily="34" charset="0"/>
              </a:rPr>
              <a:t>why/how? </a:t>
            </a:r>
          </a:p>
          <a:p>
            <a:pPr lvl="1"/>
            <a:r>
              <a:rPr lang="en-US" dirty="0">
                <a:latin typeface="Calibri" panose="020F0502020204030204" pitchFamily="34" charset="0"/>
              </a:rPr>
              <a:t>how much, how often, and how </a:t>
            </a:r>
            <a:r>
              <a:rPr lang="en-US" dirty="0" smtClean="0">
                <a:latin typeface="Calibri" panose="020F0502020204030204" pitchFamily="34" charset="0"/>
              </a:rPr>
              <a:t>early?</a:t>
            </a:r>
          </a:p>
        </p:txBody>
      </p:sp>
      <p:sp>
        <p:nvSpPr>
          <p:cNvPr id="2" name="Right Brace 1"/>
          <p:cNvSpPr/>
          <p:nvPr/>
        </p:nvSpPr>
        <p:spPr bwMode="auto">
          <a:xfrm>
            <a:off x="6781800" y="2971800"/>
            <a:ext cx="381000" cy="1981200"/>
          </a:xfrm>
          <a:prstGeom prst="rightBrace">
            <a:avLst>
              <a:gd name="adj1" fmla="val 72333"/>
              <a:gd name="adj2" fmla="val 49231"/>
            </a:avLst>
          </a:prstGeom>
          <a:noFill/>
          <a:ln w="2857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smtClean="0">
              <a:ln>
                <a:noFill/>
              </a:ln>
              <a:solidFill>
                <a:schemeClr val="tx1"/>
              </a:solidFill>
              <a:effectLst/>
              <a:latin typeface="Arial" charset="0"/>
              <a:ea typeface="ＭＳ Ｐゴシック" pitchFamily="1" charset="-128"/>
            </a:endParaRPr>
          </a:p>
        </p:txBody>
      </p:sp>
      <p:sp>
        <p:nvSpPr>
          <p:cNvPr id="6" name="Rectangle 5"/>
          <p:cNvSpPr/>
          <p:nvPr/>
        </p:nvSpPr>
        <p:spPr>
          <a:xfrm>
            <a:off x="7128148" y="3516124"/>
            <a:ext cx="2000612" cy="892552"/>
          </a:xfrm>
          <a:prstGeom prst="rect">
            <a:avLst/>
          </a:prstGeom>
        </p:spPr>
        <p:txBody>
          <a:bodyPr wrap="none">
            <a:spAutoFit/>
          </a:bodyPr>
          <a:lstStyle/>
          <a:p>
            <a:r>
              <a:rPr lang="en-US" sz="2600" dirty="0" smtClean="0">
                <a:solidFill>
                  <a:srgbClr val="0070C0"/>
                </a:solidFill>
                <a:latin typeface="Calibri" panose="020F0502020204030204" pitchFamily="34" charset="0"/>
              </a:rPr>
              <a:t>Intelligibility?</a:t>
            </a:r>
          </a:p>
          <a:p>
            <a:r>
              <a:rPr lang="en-US" sz="2600" dirty="0" smtClean="0">
                <a:solidFill>
                  <a:srgbClr val="0070C0"/>
                </a:solidFill>
                <a:latin typeface="Calibri" panose="020F0502020204030204" pitchFamily="34" charset="0"/>
              </a:rPr>
              <a:t>Listening?</a:t>
            </a:r>
            <a:endParaRPr lang="en-US" sz="2600" dirty="0">
              <a:solidFill>
                <a:srgbClr val="0070C0"/>
              </a:solidFill>
            </a:endParaRPr>
          </a:p>
        </p:txBody>
      </p:sp>
    </p:spTree>
    <p:extLst>
      <p:ext uri="{BB962C8B-B14F-4D97-AF65-F5344CB8AC3E}">
        <p14:creationId xmlns:p14="http://schemas.microsoft.com/office/powerpoint/2010/main" val="13251646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2" grpId="0" animBg="1"/>
      <p:bldP spid="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The mental </a:t>
            </a:r>
            <a:r>
              <a:rPr lang="en-US" dirty="0" smtClean="0"/>
              <a:t>lexicon</a:t>
            </a:r>
            <a:endParaRPr lang="en-US" dirty="0"/>
          </a:p>
        </p:txBody>
      </p:sp>
      <p:sp>
        <p:nvSpPr>
          <p:cNvPr id="4" name="Oval 3"/>
          <p:cNvSpPr/>
          <p:nvPr/>
        </p:nvSpPr>
        <p:spPr>
          <a:xfrm>
            <a:off x="264725" y="1998291"/>
            <a:ext cx="4307275" cy="908864"/>
          </a:xfrm>
          <a:prstGeom prst="ellipse">
            <a:avLst/>
          </a:prstGeom>
          <a:solidFill>
            <a:srgbClr val="CCECFF"/>
          </a:solidFill>
          <a:ln>
            <a:solidFill>
              <a:srgbClr val="33CCCC"/>
            </a:solidFill>
          </a:ln>
        </p:spPr>
        <p:txBody>
          <a:bodyPr wrap="none" anchor="t">
            <a:spAutoFit/>
          </a:bodyPr>
          <a:lstStyle/>
          <a:p>
            <a:r>
              <a:rPr lang="en-US" sz="2400" b="1" dirty="0" smtClean="0">
                <a:latin typeface="Calibri" panose="020F0502020204030204" pitchFamily="34" charset="0"/>
              </a:rPr>
              <a:t>Vocabulary instruction</a:t>
            </a:r>
          </a:p>
          <a:p>
            <a:endParaRPr lang="en-US" sz="1200" dirty="0"/>
          </a:p>
        </p:txBody>
      </p:sp>
      <p:sp>
        <p:nvSpPr>
          <p:cNvPr id="5" name="Oval 4"/>
          <p:cNvSpPr/>
          <p:nvPr/>
        </p:nvSpPr>
        <p:spPr>
          <a:xfrm>
            <a:off x="159129" y="3624892"/>
            <a:ext cx="5038299" cy="649188"/>
          </a:xfrm>
          <a:prstGeom prst="ellipse">
            <a:avLst/>
          </a:prstGeom>
          <a:solidFill>
            <a:srgbClr val="CCECFF"/>
          </a:solidFill>
          <a:ln>
            <a:solidFill>
              <a:srgbClr val="33CCCC"/>
            </a:solidFill>
          </a:ln>
        </p:spPr>
        <p:txBody>
          <a:bodyPr wrap="square">
            <a:spAutoFit/>
          </a:bodyPr>
          <a:lstStyle/>
          <a:p>
            <a:r>
              <a:rPr lang="en-US" sz="2400" b="1" dirty="0" smtClean="0">
                <a:latin typeface="Calibri" panose="020F0502020204030204" pitchFamily="34" charset="0"/>
              </a:rPr>
              <a:t>Connected </a:t>
            </a:r>
            <a:r>
              <a:rPr lang="en-US" sz="2400" b="1" dirty="0">
                <a:latin typeface="Calibri" panose="020F0502020204030204" pitchFamily="34" charset="0"/>
              </a:rPr>
              <a:t>speech training </a:t>
            </a:r>
            <a:endParaRPr lang="en-US" sz="2400" dirty="0"/>
          </a:p>
        </p:txBody>
      </p:sp>
      <p:sp>
        <p:nvSpPr>
          <p:cNvPr id="7" name="TextBox 6"/>
          <p:cNvSpPr txBox="1"/>
          <p:nvPr/>
        </p:nvSpPr>
        <p:spPr>
          <a:xfrm>
            <a:off x="5105400" y="2905780"/>
            <a:ext cx="3925041" cy="523220"/>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2800" cap="small" dirty="0" smtClean="0">
                <a:solidFill>
                  <a:srgbClr val="990033"/>
                </a:solidFill>
                <a:latin typeface="Calibri" panose="020F0502020204030204" pitchFamily="34" charset="0"/>
              </a:rPr>
              <a:t>Phono-lexical acquisition</a:t>
            </a:r>
            <a:endParaRPr lang="en-US" sz="2800" cap="small" dirty="0">
              <a:solidFill>
                <a:srgbClr val="990033"/>
              </a:solidFill>
              <a:latin typeface="Calibri" panose="020F0502020204030204" pitchFamily="34" charset="0"/>
            </a:endParaRPr>
          </a:p>
        </p:txBody>
      </p:sp>
      <p:sp>
        <p:nvSpPr>
          <p:cNvPr id="8" name="TextBox 7"/>
          <p:cNvSpPr txBox="1"/>
          <p:nvPr/>
        </p:nvSpPr>
        <p:spPr>
          <a:xfrm>
            <a:off x="5267513" y="4547011"/>
            <a:ext cx="3571687" cy="95410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2800" cap="small" dirty="0" smtClean="0">
                <a:solidFill>
                  <a:srgbClr val="990033"/>
                </a:solidFill>
                <a:latin typeface="Calibri" panose="020F0502020204030204" pitchFamily="34" charset="0"/>
              </a:rPr>
              <a:t>Word recognition </a:t>
            </a:r>
            <a:r>
              <a:rPr lang="en-US" sz="2800" dirty="0" smtClean="0">
                <a:solidFill>
                  <a:srgbClr val="990033"/>
                </a:solidFill>
                <a:latin typeface="Calibri" panose="020F0502020204030204" pitchFamily="34" charset="0"/>
              </a:rPr>
              <a:t>(listening, processing)</a:t>
            </a:r>
            <a:endParaRPr lang="en-US" sz="2800" dirty="0">
              <a:solidFill>
                <a:srgbClr val="990033"/>
              </a:solidFill>
              <a:latin typeface="Calibri" panose="020F0502020204030204" pitchFamily="34" charset="0"/>
            </a:endParaRPr>
          </a:p>
        </p:txBody>
      </p:sp>
      <p:sp>
        <p:nvSpPr>
          <p:cNvPr id="9" name="Oval 8"/>
          <p:cNvSpPr/>
          <p:nvPr/>
        </p:nvSpPr>
        <p:spPr>
          <a:xfrm>
            <a:off x="251277" y="5501712"/>
            <a:ext cx="4958716" cy="649188"/>
          </a:xfrm>
          <a:prstGeom prst="ellipse">
            <a:avLst/>
          </a:prstGeom>
          <a:solidFill>
            <a:srgbClr val="CCECFF"/>
          </a:solidFill>
          <a:ln>
            <a:solidFill>
              <a:srgbClr val="33CCCC"/>
            </a:solidFill>
          </a:ln>
        </p:spPr>
        <p:txBody>
          <a:bodyPr wrap="none">
            <a:spAutoFit/>
          </a:bodyPr>
          <a:lstStyle/>
          <a:p>
            <a:r>
              <a:rPr lang="en-US" sz="2400" b="1" dirty="0" smtClean="0">
                <a:latin typeface="Calibri" panose="020F0502020204030204" pitchFamily="34" charset="0"/>
              </a:rPr>
              <a:t>Bimodal </a:t>
            </a:r>
            <a:r>
              <a:rPr lang="en-US" sz="2400" b="1" dirty="0">
                <a:latin typeface="Calibri" panose="020F0502020204030204" pitchFamily="34" charset="0"/>
              </a:rPr>
              <a:t>input approaches</a:t>
            </a:r>
            <a:endParaRPr lang="en-US" sz="2400" dirty="0"/>
          </a:p>
        </p:txBody>
      </p:sp>
      <p:sp>
        <p:nvSpPr>
          <p:cNvPr id="10" name="Rectangle 9"/>
          <p:cNvSpPr/>
          <p:nvPr/>
        </p:nvSpPr>
        <p:spPr>
          <a:xfrm>
            <a:off x="1097038" y="2526268"/>
            <a:ext cx="2642647" cy="369332"/>
          </a:xfrm>
          <a:prstGeom prst="rect">
            <a:avLst/>
          </a:prstGeom>
        </p:spPr>
        <p:txBody>
          <a:bodyPr wrap="none">
            <a:spAutoFit/>
          </a:bodyPr>
          <a:lstStyle/>
          <a:p>
            <a:r>
              <a:rPr lang="en-US" dirty="0">
                <a:latin typeface="Calibri" panose="020F0502020204030204" pitchFamily="34" charset="0"/>
              </a:rPr>
              <a:t>includes attention to </a:t>
            </a:r>
            <a:r>
              <a:rPr lang="en-US" cap="small" dirty="0">
                <a:latin typeface="Calibri" panose="020F0502020204030204" pitchFamily="34" charset="0"/>
              </a:rPr>
              <a:t>form</a:t>
            </a:r>
            <a:endParaRPr lang="en-US" dirty="0"/>
          </a:p>
        </p:txBody>
      </p:sp>
      <p:grpSp>
        <p:nvGrpSpPr>
          <p:cNvPr id="44" name="Group 43"/>
          <p:cNvGrpSpPr/>
          <p:nvPr/>
        </p:nvGrpSpPr>
        <p:grpSpPr>
          <a:xfrm>
            <a:off x="3941214" y="2322885"/>
            <a:ext cx="1164186" cy="844505"/>
            <a:chOff x="3941214" y="2322885"/>
            <a:chExt cx="1164186" cy="844505"/>
          </a:xfrm>
        </p:grpSpPr>
        <p:cxnSp>
          <p:nvCxnSpPr>
            <p:cNvPr id="12" name="Straight Arrow Connector 11"/>
            <p:cNvCxnSpPr>
              <a:stCxn id="4" idx="5"/>
              <a:endCxn id="7" idx="1"/>
            </p:cNvCxnSpPr>
            <p:nvPr/>
          </p:nvCxnSpPr>
          <p:spPr bwMode="auto">
            <a:xfrm>
              <a:off x="3941214" y="2774055"/>
              <a:ext cx="1164186" cy="393335"/>
            </a:xfrm>
            <a:prstGeom prst="straightConnector1">
              <a:avLst/>
            </a:prstGeom>
            <a:solidFill>
              <a:schemeClr val="accent1"/>
            </a:solidFill>
            <a:ln w="38100" cap="flat" cmpd="sng" algn="ctr">
              <a:solidFill>
                <a:srgbClr val="33CCCC"/>
              </a:solidFill>
              <a:prstDash val="solid"/>
              <a:round/>
              <a:headEnd type="none" w="med" len="med"/>
              <a:tailEnd type="arrow"/>
            </a:ln>
            <a:effectLst/>
          </p:spPr>
        </p:cxnSp>
        <p:sp>
          <p:nvSpPr>
            <p:cNvPr id="15" name="TextBox 14"/>
            <p:cNvSpPr txBox="1"/>
            <p:nvPr/>
          </p:nvSpPr>
          <p:spPr>
            <a:xfrm>
              <a:off x="4572000" y="2322885"/>
              <a:ext cx="371287" cy="646331"/>
            </a:xfrm>
            <a:prstGeom prst="rect">
              <a:avLst/>
            </a:prstGeom>
            <a:noFill/>
          </p:spPr>
          <p:txBody>
            <a:bodyPr wrap="square" rtlCol="0">
              <a:spAutoFit/>
            </a:bodyPr>
            <a:lstStyle/>
            <a:p>
              <a:r>
                <a:rPr lang="en-US" sz="3600" b="1" dirty="0" smtClean="0">
                  <a:solidFill>
                    <a:srgbClr val="C00000"/>
                  </a:solidFill>
                  <a:latin typeface="Segoe UI" panose="020B0502040204020203" pitchFamily="34" charset="0"/>
                  <a:ea typeface="Segoe UI" panose="020B0502040204020203" pitchFamily="34" charset="0"/>
                  <a:cs typeface="Segoe UI" panose="020B0502040204020203" pitchFamily="34" charset="0"/>
                </a:rPr>
                <a:t>?</a:t>
              </a:r>
              <a:endParaRPr lang="en-US" sz="3600" b="1" dirty="0">
                <a:solidFill>
                  <a:srgbClr val="C00000"/>
                </a:solidFill>
                <a:latin typeface="Segoe UI" panose="020B0502040204020203" pitchFamily="34" charset="0"/>
                <a:ea typeface="Segoe UI" panose="020B0502040204020203" pitchFamily="34" charset="0"/>
                <a:cs typeface="Segoe UI" panose="020B0502040204020203" pitchFamily="34" charset="0"/>
              </a:endParaRPr>
            </a:p>
          </p:txBody>
        </p:sp>
      </p:grpSp>
      <p:grpSp>
        <p:nvGrpSpPr>
          <p:cNvPr id="46" name="Group 45"/>
          <p:cNvGrpSpPr/>
          <p:nvPr/>
        </p:nvGrpSpPr>
        <p:grpSpPr>
          <a:xfrm>
            <a:off x="2678279" y="4116910"/>
            <a:ext cx="2589234" cy="907155"/>
            <a:chOff x="2678279" y="4116910"/>
            <a:chExt cx="2589234" cy="907155"/>
          </a:xfrm>
        </p:grpSpPr>
        <p:cxnSp>
          <p:nvCxnSpPr>
            <p:cNvPr id="16" name="Straight Arrow Connector 15"/>
            <p:cNvCxnSpPr>
              <a:stCxn id="5" idx="4"/>
              <a:endCxn id="8" idx="1"/>
            </p:cNvCxnSpPr>
            <p:nvPr/>
          </p:nvCxnSpPr>
          <p:spPr bwMode="auto">
            <a:xfrm>
              <a:off x="2678279" y="4274080"/>
              <a:ext cx="2589234" cy="749985"/>
            </a:xfrm>
            <a:prstGeom prst="straightConnector1">
              <a:avLst/>
            </a:prstGeom>
            <a:solidFill>
              <a:schemeClr val="accent1"/>
            </a:solidFill>
            <a:ln w="38100" cap="flat" cmpd="sng" algn="ctr">
              <a:solidFill>
                <a:srgbClr val="33CCCC"/>
              </a:solidFill>
              <a:prstDash val="solid"/>
              <a:round/>
              <a:headEnd type="none" w="med" len="med"/>
              <a:tailEnd type="arrow"/>
            </a:ln>
            <a:effectLst/>
          </p:spPr>
        </p:cxnSp>
        <p:sp>
          <p:nvSpPr>
            <p:cNvPr id="17" name="TextBox 16"/>
            <p:cNvSpPr txBox="1"/>
            <p:nvPr/>
          </p:nvSpPr>
          <p:spPr>
            <a:xfrm>
              <a:off x="3574978" y="4116910"/>
              <a:ext cx="329413" cy="646331"/>
            </a:xfrm>
            <a:prstGeom prst="rect">
              <a:avLst/>
            </a:prstGeom>
            <a:noFill/>
          </p:spPr>
          <p:txBody>
            <a:bodyPr wrap="square" rtlCol="0">
              <a:spAutoFit/>
            </a:bodyPr>
            <a:lstStyle/>
            <a:p>
              <a:r>
                <a:rPr lang="en-US" sz="3600" b="1" dirty="0" smtClean="0">
                  <a:solidFill>
                    <a:srgbClr val="C00000"/>
                  </a:solidFill>
                  <a:latin typeface="Segoe UI" panose="020B0502040204020203" pitchFamily="34" charset="0"/>
                  <a:ea typeface="Segoe UI" panose="020B0502040204020203" pitchFamily="34" charset="0"/>
                  <a:cs typeface="Segoe UI" panose="020B0502040204020203" pitchFamily="34" charset="0"/>
                </a:rPr>
                <a:t>?</a:t>
              </a:r>
              <a:endParaRPr lang="en-US" sz="3600" b="1" dirty="0">
                <a:solidFill>
                  <a:srgbClr val="C00000"/>
                </a:solidFill>
                <a:latin typeface="Segoe UI" panose="020B0502040204020203" pitchFamily="34" charset="0"/>
                <a:ea typeface="Segoe UI" panose="020B0502040204020203" pitchFamily="34" charset="0"/>
                <a:cs typeface="Segoe UI" panose="020B0502040204020203" pitchFamily="34" charset="0"/>
              </a:endParaRPr>
            </a:p>
          </p:txBody>
        </p:sp>
      </p:grpSp>
      <p:sp>
        <p:nvSpPr>
          <p:cNvPr id="37" name="TextBox 36"/>
          <p:cNvSpPr txBox="1"/>
          <p:nvPr/>
        </p:nvSpPr>
        <p:spPr>
          <a:xfrm>
            <a:off x="177994" y="4739668"/>
            <a:ext cx="1669671" cy="523220"/>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defPPr>
              <a:defRPr lang="en-US"/>
            </a:defPPr>
            <a:lvl1pPr>
              <a:defRPr sz="2800" cap="small">
                <a:solidFill>
                  <a:srgbClr val="990033"/>
                </a:solidFill>
                <a:latin typeface="Calibri" panose="020F050202020403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writing</a:t>
            </a:r>
          </a:p>
        </p:txBody>
      </p:sp>
      <p:grpSp>
        <p:nvGrpSpPr>
          <p:cNvPr id="45" name="Group 44"/>
          <p:cNvGrpSpPr/>
          <p:nvPr/>
        </p:nvGrpSpPr>
        <p:grpSpPr>
          <a:xfrm>
            <a:off x="457200" y="4116911"/>
            <a:ext cx="2221079" cy="646331"/>
            <a:chOff x="457200" y="4116911"/>
            <a:chExt cx="2221079" cy="646331"/>
          </a:xfrm>
        </p:grpSpPr>
        <p:cxnSp>
          <p:nvCxnSpPr>
            <p:cNvPr id="38" name="Straight Arrow Connector 37"/>
            <p:cNvCxnSpPr>
              <a:stCxn id="5" idx="4"/>
              <a:endCxn id="37" idx="0"/>
            </p:cNvCxnSpPr>
            <p:nvPr/>
          </p:nvCxnSpPr>
          <p:spPr bwMode="auto">
            <a:xfrm flipH="1">
              <a:off x="1012830" y="4274080"/>
              <a:ext cx="1665449" cy="465588"/>
            </a:xfrm>
            <a:prstGeom prst="straightConnector1">
              <a:avLst/>
            </a:prstGeom>
            <a:solidFill>
              <a:schemeClr val="accent1"/>
            </a:solidFill>
            <a:ln w="38100" cap="flat" cmpd="sng" algn="ctr">
              <a:solidFill>
                <a:srgbClr val="33CCCC"/>
              </a:solidFill>
              <a:prstDash val="solid"/>
              <a:round/>
              <a:headEnd type="none" w="med" len="med"/>
              <a:tailEnd type="arrow"/>
            </a:ln>
            <a:effectLst/>
          </p:spPr>
        </p:cxnSp>
        <p:sp>
          <p:nvSpPr>
            <p:cNvPr id="41" name="TextBox 40"/>
            <p:cNvSpPr txBox="1"/>
            <p:nvPr/>
          </p:nvSpPr>
          <p:spPr>
            <a:xfrm>
              <a:off x="457200" y="4116911"/>
              <a:ext cx="371287" cy="646331"/>
            </a:xfrm>
            <a:prstGeom prst="rect">
              <a:avLst/>
            </a:prstGeom>
            <a:noFill/>
          </p:spPr>
          <p:txBody>
            <a:bodyPr wrap="square" rtlCol="0">
              <a:spAutoFit/>
            </a:bodyPr>
            <a:lstStyle/>
            <a:p>
              <a:r>
                <a:rPr lang="en-US" sz="3600" b="1" dirty="0" smtClean="0">
                  <a:solidFill>
                    <a:srgbClr val="C00000"/>
                  </a:solidFill>
                  <a:latin typeface="Segoe UI" panose="020B0502040204020203" pitchFamily="34" charset="0"/>
                  <a:ea typeface="Segoe UI" panose="020B0502040204020203" pitchFamily="34" charset="0"/>
                  <a:cs typeface="Segoe UI" panose="020B0502040204020203" pitchFamily="34" charset="0"/>
                </a:rPr>
                <a:t>?</a:t>
              </a:r>
              <a:endParaRPr lang="en-US" sz="3600" b="1" dirty="0">
                <a:solidFill>
                  <a:srgbClr val="C00000"/>
                </a:solidFill>
                <a:latin typeface="Segoe UI" panose="020B0502040204020203" pitchFamily="34" charset="0"/>
                <a:ea typeface="Segoe UI" panose="020B0502040204020203" pitchFamily="34" charset="0"/>
                <a:cs typeface="Segoe UI" panose="020B0502040204020203" pitchFamily="34" charset="0"/>
              </a:endParaRPr>
            </a:p>
          </p:txBody>
        </p:sp>
      </p:grpSp>
      <p:grpSp>
        <p:nvGrpSpPr>
          <p:cNvPr id="47" name="Group 46"/>
          <p:cNvGrpSpPr/>
          <p:nvPr/>
        </p:nvGrpSpPr>
        <p:grpSpPr>
          <a:xfrm>
            <a:off x="2730635" y="3429000"/>
            <a:ext cx="4337286" cy="2095384"/>
            <a:chOff x="2730635" y="3429000"/>
            <a:chExt cx="4337286" cy="2095384"/>
          </a:xfrm>
        </p:grpSpPr>
        <p:cxnSp>
          <p:nvCxnSpPr>
            <p:cNvPr id="29" name="Straight Arrow Connector 28"/>
            <p:cNvCxnSpPr>
              <a:stCxn id="9" idx="0"/>
              <a:endCxn id="7" idx="2"/>
            </p:cNvCxnSpPr>
            <p:nvPr/>
          </p:nvCxnSpPr>
          <p:spPr bwMode="auto">
            <a:xfrm flipV="1">
              <a:off x="2730635" y="3429000"/>
              <a:ext cx="4337286" cy="2072712"/>
            </a:xfrm>
            <a:prstGeom prst="straightConnector1">
              <a:avLst/>
            </a:prstGeom>
            <a:solidFill>
              <a:schemeClr val="accent1"/>
            </a:solidFill>
            <a:ln w="38100" cap="flat" cmpd="sng" algn="ctr">
              <a:solidFill>
                <a:srgbClr val="33CCCC"/>
              </a:solidFill>
              <a:prstDash val="solid"/>
              <a:round/>
              <a:headEnd type="none" w="med" len="med"/>
              <a:tailEnd type="arrow"/>
            </a:ln>
            <a:effectLst/>
          </p:spPr>
        </p:cxnSp>
        <p:cxnSp>
          <p:nvCxnSpPr>
            <p:cNvPr id="34" name="Straight Arrow Connector 33"/>
            <p:cNvCxnSpPr>
              <a:stCxn id="9" idx="0"/>
              <a:endCxn id="8" idx="1"/>
            </p:cNvCxnSpPr>
            <p:nvPr/>
          </p:nvCxnSpPr>
          <p:spPr bwMode="auto">
            <a:xfrm flipV="1">
              <a:off x="2730635" y="5024065"/>
              <a:ext cx="2536878" cy="477647"/>
            </a:xfrm>
            <a:prstGeom prst="straightConnector1">
              <a:avLst/>
            </a:prstGeom>
            <a:solidFill>
              <a:schemeClr val="accent1"/>
            </a:solidFill>
            <a:ln w="38100" cap="flat" cmpd="sng" algn="ctr">
              <a:solidFill>
                <a:srgbClr val="33CCCC"/>
              </a:solidFill>
              <a:prstDash val="solid"/>
              <a:round/>
              <a:headEnd type="none" w="med" len="med"/>
              <a:tailEnd type="arrow"/>
            </a:ln>
            <a:effectLst/>
          </p:spPr>
        </p:cxnSp>
        <p:sp>
          <p:nvSpPr>
            <p:cNvPr id="42" name="TextBox 41"/>
            <p:cNvSpPr txBox="1"/>
            <p:nvPr/>
          </p:nvSpPr>
          <p:spPr>
            <a:xfrm>
              <a:off x="3475387" y="4878053"/>
              <a:ext cx="371287" cy="646331"/>
            </a:xfrm>
            <a:prstGeom prst="rect">
              <a:avLst/>
            </a:prstGeom>
            <a:noFill/>
          </p:spPr>
          <p:txBody>
            <a:bodyPr wrap="square" rtlCol="0">
              <a:spAutoFit/>
            </a:bodyPr>
            <a:lstStyle/>
            <a:p>
              <a:r>
                <a:rPr lang="en-US" sz="3600" b="1" dirty="0" smtClean="0">
                  <a:solidFill>
                    <a:srgbClr val="C00000"/>
                  </a:solidFill>
                  <a:latin typeface="Segoe UI" panose="020B0502040204020203" pitchFamily="34" charset="0"/>
                  <a:ea typeface="Segoe UI" panose="020B0502040204020203" pitchFamily="34" charset="0"/>
                  <a:cs typeface="Segoe UI" panose="020B0502040204020203" pitchFamily="34" charset="0"/>
                </a:rPr>
                <a:t>?</a:t>
              </a:r>
              <a:endParaRPr lang="en-US" sz="3600" b="1" dirty="0">
                <a:solidFill>
                  <a:srgbClr val="C00000"/>
                </a:solidFill>
                <a:latin typeface="Segoe UI" panose="020B0502040204020203" pitchFamily="34" charset="0"/>
                <a:ea typeface="Segoe UI" panose="020B0502040204020203" pitchFamily="34" charset="0"/>
                <a:cs typeface="Segoe UI" panose="020B0502040204020203" pitchFamily="34" charset="0"/>
              </a:endParaRPr>
            </a:p>
          </p:txBody>
        </p:sp>
      </p:grpSp>
    </p:spTree>
    <p:extLst>
      <p:ext uri="{BB962C8B-B14F-4D97-AF65-F5344CB8AC3E}">
        <p14:creationId xmlns:p14="http://schemas.microsoft.com/office/powerpoint/2010/main" val="6711477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500"/>
                                        <p:tgtEl>
                                          <p:spTgt spid="4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fade">
                                      <p:cBhvr>
                                        <p:cTn id="28" dur="500"/>
                                        <p:tgtEl>
                                          <p:spTgt spid="46"/>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childTnLst>
                          </p:cTn>
                        </p:par>
                        <p:par>
                          <p:cTn id="33" fill="hold">
                            <p:stCondLst>
                              <p:cond delay="0"/>
                            </p:stCondLst>
                            <p:childTnLst>
                              <p:par>
                                <p:cTn id="34" presetID="10" presetClass="entr" presetSubtype="0" fill="hold" nodeType="afterEffect">
                                  <p:stCondLst>
                                    <p:cond delay="500"/>
                                  </p:stCondLst>
                                  <p:childTnLst>
                                    <p:set>
                                      <p:cBhvr>
                                        <p:cTn id="35" dur="1" fill="hold">
                                          <p:stCondLst>
                                            <p:cond delay="0"/>
                                          </p:stCondLst>
                                        </p:cTn>
                                        <p:tgtEl>
                                          <p:spTgt spid="45"/>
                                        </p:tgtEl>
                                        <p:attrNameLst>
                                          <p:attrName>style.visibility</p:attrName>
                                        </p:attrNameLst>
                                      </p:cBhvr>
                                      <p:to>
                                        <p:strVal val="visible"/>
                                      </p:to>
                                    </p:set>
                                    <p:animEffect transition="in" filter="fade">
                                      <p:cBhvr>
                                        <p:cTn id="36" dur="500"/>
                                        <p:tgtEl>
                                          <p:spTgt spid="4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7"/>
                                        </p:tgtEl>
                                        <p:attrNameLst>
                                          <p:attrName>style.visibility</p:attrName>
                                        </p:attrNameLst>
                                      </p:cBhvr>
                                      <p:to>
                                        <p:strVal val="visible"/>
                                      </p:to>
                                    </p:set>
                                    <p:animEffect transition="in" filter="fade">
                                      <p:cBhvr>
                                        <p:cTn id="41"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animBg="1"/>
      <p:bldP spid="10" grpId="0"/>
      <p:bldP spid="37"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Individual differences</a:t>
            </a:r>
            <a:endParaRPr lang="en-US" dirty="0"/>
          </a:p>
        </p:txBody>
      </p:sp>
      <p:sp>
        <p:nvSpPr>
          <p:cNvPr id="3" name="Content Placeholder 2"/>
          <p:cNvSpPr>
            <a:spLocks noGrp="1"/>
          </p:cNvSpPr>
          <p:nvPr>
            <p:ph idx="1"/>
          </p:nvPr>
        </p:nvSpPr>
        <p:spPr>
          <a:xfrm>
            <a:off x="457200" y="1981200"/>
            <a:ext cx="8178800" cy="4495800"/>
          </a:xfrm>
        </p:spPr>
        <p:txBody>
          <a:bodyPr>
            <a:normAutofit fontScale="85000" lnSpcReduction="20000"/>
          </a:bodyPr>
          <a:lstStyle/>
          <a:p>
            <a:r>
              <a:rPr lang="en-US" dirty="0" smtClean="0">
                <a:latin typeface="Calibri" panose="020F0502020204030204" pitchFamily="34" charset="0"/>
              </a:rPr>
              <a:t>What is the link between executive functions (EF) and intelligibility?</a:t>
            </a:r>
          </a:p>
          <a:p>
            <a:r>
              <a:rPr lang="en-US" dirty="0">
                <a:latin typeface="Calibri" panose="020F0502020204030204" pitchFamily="34" charset="0"/>
              </a:rPr>
              <a:t>Would learners with higher EF-scores benefit more from </a:t>
            </a:r>
            <a:r>
              <a:rPr lang="en-US" i="1" dirty="0" smtClean="0">
                <a:latin typeface="Calibri" panose="020F0502020204030204" pitchFamily="34" charset="0"/>
              </a:rPr>
              <a:t>explicit</a:t>
            </a:r>
            <a:r>
              <a:rPr lang="en-US" dirty="0" smtClean="0">
                <a:latin typeface="Calibri" panose="020F0502020204030204" pitchFamily="34" charset="0"/>
              </a:rPr>
              <a:t> pronunciation </a:t>
            </a:r>
            <a:r>
              <a:rPr lang="en-US" dirty="0">
                <a:latin typeface="Calibri" panose="020F0502020204030204" pitchFamily="34" charset="0"/>
              </a:rPr>
              <a:t>instruction</a:t>
            </a:r>
            <a:r>
              <a:rPr lang="en-US" dirty="0" smtClean="0">
                <a:latin typeface="Calibri" panose="020F0502020204030204" pitchFamily="34" charset="0"/>
              </a:rPr>
              <a:t>? </a:t>
            </a:r>
            <a:r>
              <a:rPr lang="en-US" sz="2600" dirty="0" smtClean="0">
                <a:solidFill>
                  <a:srgbClr val="0070C0"/>
                </a:solidFill>
                <a:latin typeface="Calibri" panose="020F0502020204030204" pitchFamily="34" charset="0"/>
              </a:rPr>
              <a:t>(</a:t>
            </a:r>
            <a:r>
              <a:rPr lang="en-US" sz="2600" dirty="0" err="1">
                <a:solidFill>
                  <a:srgbClr val="0070C0"/>
                </a:solidFill>
                <a:latin typeface="Calibri" panose="020F0502020204030204" pitchFamily="34" charset="0"/>
              </a:rPr>
              <a:t>Trofimovich</a:t>
            </a:r>
            <a:r>
              <a:rPr lang="en-US" sz="2600" dirty="0">
                <a:solidFill>
                  <a:srgbClr val="0070C0"/>
                </a:solidFill>
                <a:latin typeface="Calibri" panose="020F0502020204030204" pitchFamily="34" charset="0"/>
              </a:rPr>
              <a:t> &amp; </a:t>
            </a:r>
            <a:r>
              <a:rPr lang="en-US" sz="2600" dirty="0" err="1">
                <a:solidFill>
                  <a:srgbClr val="0070C0"/>
                </a:solidFill>
                <a:latin typeface="Calibri" panose="020F0502020204030204" pitchFamily="34" charset="0"/>
              </a:rPr>
              <a:t>Gatbonton</a:t>
            </a:r>
            <a:r>
              <a:rPr lang="en-US" sz="2600" dirty="0">
                <a:solidFill>
                  <a:srgbClr val="0070C0"/>
                </a:solidFill>
                <a:latin typeface="Calibri" panose="020F0502020204030204" pitchFamily="34" charset="0"/>
              </a:rPr>
              <a:t>, 2006</a:t>
            </a:r>
            <a:r>
              <a:rPr lang="en-US" sz="2600" dirty="0" smtClean="0">
                <a:solidFill>
                  <a:srgbClr val="0070C0"/>
                </a:solidFill>
                <a:latin typeface="Calibri" panose="020F0502020204030204" pitchFamily="34" charset="0"/>
              </a:rPr>
              <a:t>) </a:t>
            </a:r>
            <a:r>
              <a:rPr lang="en-US" dirty="0">
                <a:latin typeface="Calibri" panose="020F0502020204030204" pitchFamily="34" charset="0"/>
              </a:rPr>
              <a:t>What about others?</a:t>
            </a:r>
          </a:p>
          <a:p>
            <a:endParaRPr lang="en-US" dirty="0" smtClean="0">
              <a:latin typeface="Calibri" panose="020F0502020204030204" pitchFamily="34" charset="0"/>
            </a:endParaRPr>
          </a:p>
          <a:p>
            <a:endParaRPr lang="en-US" dirty="0" smtClean="0">
              <a:latin typeface="Calibri" panose="020F0502020204030204" pitchFamily="34" charset="0"/>
            </a:endParaRPr>
          </a:p>
          <a:p>
            <a:r>
              <a:rPr lang="en-US" dirty="0" smtClean="0">
                <a:latin typeface="Calibri" panose="020F0502020204030204" pitchFamily="34" charset="0"/>
              </a:rPr>
              <a:t>Turning it around: can we </a:t>
            </a:r>
            <a:r>
              <a:rPr lang="en-US" b="1" dirty="0" smtClean="0">
                <a:latin typeface="Calibri" panose="020F0502020204030204" pitchFamily="34" charset="0"/>
              </a:rPr>
              <a:t>train EF </a:t>
            </a:r>
            <a:r>
              <a:rPr lang="en-US" dirty="0" smtClean="0">
                <a:latin typeface="Calibri" panose="020F0502020204030204" pitchFamily="34" charset="0"/>
              </a:rPr>
              <a:t>for some learners? </a:t>
            </a:r>
            <a:r>
              <a:rPr lang="en-US" sz="2600" dirty="0" smtClean="0">
                <a:solidFill>
                  <a:srgbClr val="0070C0"/>
                </a:solidFill>
                <a:latin typeface="Calibri" panose="020F0502020204030204" pitchFamily="34" charset="0"/>
              </a:rPr>
              <a:t>(</a:t>
            </a:r>
            <a:r>
              <a:rPr lang="en-US" sz="2600" kern="1200" dirty="0" err="1">
                <a:solidFill>
                  <a:srgbClr val="0070C0"/>
                </a:solidFill>
                <a:latin typeface="Calibri" panose="020F0502020204030204" pitchFamily="34" charset="0"/>
              </a:rPr>
              <a:t>Jaeggi</a:t>
            </a:r>
            <a:r>
              <a:rPr lang="en-US" sz="2600" kern="1200" dirty="0">
                <a:solidFill>
                  <a:srgbClr val="0070C0"/>
                </a:solidFill>
                <a:latin typeface="Calibri" panose="020F0502020204030204" pitchFamily="34" charset="0"/>
              </a:rPr>
              <a:t> et al., </a:t>
            </a:r>
            <a:r>
              <a:rPr lang="en-US" sz="2600" kern="1200" dirty="0" smtClean="0">
                <a:solidFill>
                  <a:srgbClr val="0070C0"/>
                </a:solidFill>
                <a:latin typeface="Calibri" panose="020F0502020204030204" pitchFamily="34" charset="0"/>
              </a:rPr>
              <a:t>2011 and </a:t>
            </a:r>
            <a:r>
              <a:rPr lang="en-US" sz="2600" dirty="0" smtClean="0">
                <a:solidFill>
                  <a:srgbClr val="0070C0"/>
                </a:solidFill>
                <a:latin typeface="Calibri" panose="020F0502020204030204" pitchFamily="34" charset="0"/>
              </a:rPr>
              <a:t>cognitive training approaches)</a:t>
            </a:r>
            <a:endParaRPr lang="en-US" dirty="0" smtClean="0">
              <a:solidFill>
                <a:srgbClr val="0070C0"/>
              </a:solidFill>
              <a:latin typeface="Calibri" panose="020F0502020204030204" pitchFamily="34" charset="0"/>
            </a:endParaRPr>
          </a:p>
          <a:p>
            <a:r>
              <a:rPr lang="en-US" dirty="0" smtClean="0">
                <a:latin typeface="Calibri" panose="020F0502020204030204" pitchFamily="34" charset="0"/>
              </a:rPr>
              <a:t>Alternatively: Can we </a:t>
            </a:r>
            <a:r>
              <a:rPr lang="en-US" b="1" dirty="0" smtClean="0">
                <a:latin typeface="Calibri" panose="020F0502020204030204" pitchFamily="34" charset="0"/>
              </a:rPr>
              <a:t>tailor instruction </a:t>
            </a:r>
            <a:r>
              <a:rPr lang="en-US" dirty="0" smtClean="0">
                <a:latin typeface="Calibri" panose="020F0502020204030204" pitchFamily="34" charset="0"/>
              </a:rPr>
              <a:t>to make it more usable and beneficial for a variety of learners? </a:t>
            </a:r>
            <a:r>
              <a:rPr lang="en-US" sz="2600" kern="1200" dirty="0">
                <a:solidFill>
                  <a:srgbClr val="0070C0"/>
                </a:solidFill>
                <a:latin typeface="Calibri" panose="020F0502020204030204" pitchFamily="34" charset="0"/>
              </a:rPr>
              <a:t>(Snow, 1989</a:t>
            </a:r>
            <a:r>
              <a:rPr lang="en-US" sz="2600" kern="1200" dirty="0" smtClean="0">
                <a:solidFill>
                  <a:srgbClr val="0070C0"/>
                </a:solidFill>
                <a:latin typeface="Calibri" panose="020F0502020204030204" pitchFamily="34" charset="0"/>
              </a:rPr>
              <a:t>)</a:t>
            </a:r>
            <a:endParaRPr lang="en-US" sz="2600" dirty="0" smtClean="0">
              <a:solidFill>
                <a:srgbClr val="0070C0"/>
              </a:solidFill>
              <a:latin typeface="Calibri" panose="020F0502020204030204" pitchFamily="34" charset="0"/>
            </a:endParaRPr>
          </a:p>
          <a:p>
            <a:pPr lvl="1"/>
            <a:r>
              <a:rPr lang="en-US" dirty="0" smtClean="0">
                <a:latin typeface="Calibri" panose="020F0502020204030204" pitchFamily="34" charset="0"/>
              </a:rPr>
              <a:t>e.g. by having more attention-directing activities for those learners who have difficulties with attention focusing</a:t>
            </a:r>
            <a:endParaRPr lang="en-US" dirty="0">
              <a:latin typeface="Calibri" panose="020F0502020204030204" pitchFamily="34" charset="0"/>
            </a:endParaRPr>
          </a:p>
        </p:txBody>
      </p:sp>
      <p:sp>
        <p:nvSpPr>
          <p:cNvPr id="5" name="Rectangle 4"/>
          <p:cNvSpPr/>
          <p:nvPr/>
        </p:nvSpPr>
        <p:spPr>
          <a:xfrm>
            <a:off x="403485" y="3575447"/>
            <a:ext cx="7772400" cy="615553"/>
          </a:xfrm>
          <a:prstGeom prst="rect">
            <a:avLst/>
          </a:prstGeom>
        </p:spPr>
        <p:txBody>
          <a:bodyPr wrap="square">
            <a:spAutoFit/>
          </a:bodyPr>
          <a:lstStyle/>
          <a:p>
            <a:r>
              <a:rPr lang="en-US" sz="3400" b="1" kern="0" dirty="0">
                <a:solidFill>
                  <a:srgbClr val="7D110C"/>
                </a:solidFill>
                <a:latin typeface="Segoe UI Semibold" panose="020B0702040204020203" pitchFamily="34" charset="0"/>
                <a:cs typeface="+mj-cs"/>
              </a:rPr>
              <a:t>Enter the domain of science “fiction”…</a:t>
            </a:r>
            <a:endParaRPr lang="en-US" dirty="0"/>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914400"/>
            <a:ext cx="3627194" cy="40525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4372884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keep working! </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853581" y="1981200"/>
            <a:ext cx="5386037" cy="4038600"/>
          </a:xfrm>
        </p:spPr>
      </p:pic>
      <p:sp>
        <p:nvSpPr>
          <p:cNvPr id="6" name="TextBox 5"/>
          <p:cNvSpPr txBox="1"/>
          <p:nvPr/>
        </p:nvSpPr>
        <p:spPr>
          <a:xfrm>
            <a:off x="6477000" y="838200"/>
            <a:ext cx="2659602" cy="584775"/>
          </a:xfrm>
          <a:prstGeom prst="rect">
            <a:avLst/>
          </a:prstGeom>
          <a:noFill/>
        </p:spPr>
        <p:txBody>
          <a:bodyPr wrap="square" rtlCol="0">
            <a:spAutoFit/>
          </a:bodyPr>
          <a:lstStyle/>
          <a:p>
            <a:r>
              <a:rPr lang="en-US" sz="1600" i="1" dirty="0" smtClean="0">
                <a:solidFill>
                  <a:srgbClr val="B0B2B4"/>
                </a:solidFill>
              </a:rPr>
              <a:t>Grand Canyon, Arizona</a:t>
            </a:r>
          </a:p>
          <a:p>
            <a:r>
              <a:rPr lang="en-US" sz="1600" i="1" dirty="0" smtClean="0">
                <a:solidFill>
                  <a:srgbClr val="B0B2B4"/>
                </a:solidFill>
              </a:rPr>
              <a:t>Photo </a:t>
            </a:r>
            <a:r>
              <a:rPr lang="en-US" sz="1600" i="1" dirty="0">
                <a:solidFill>
                  <a:srgbClr val="B0B2B4"/>
                </a:solidFill>
              </a:rPr>
              <a:t>by Claire Renaud</a:t>
            </a:r>
          </a:p>
        </p:txBody>
      </p:sp>
    </p:spTree>
    <p:extLst>
      <p:ext uri="{BB962C8B-B14F-4D97-AF65-F5344CB8AC3E}">
        <p14:creationId xmlns:p14="http://schemas.microsoft.com/office/powerpoint/2010/main" val="3003026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228725"/>
            <a:ext cx="7772400" cy="828675"/>
          </a:xfrm>
        </p:spPr>
        <p:txBody>
          <a:bodyPr/>
          <a:lstStyle/>
          <a:p>
            <a:r>
              <a:rPr lang="en-US" dirty="0" smtClean="0"/>
              <a:t>Thank you!</a:t>
            </a:r>
            <a:endParaRPr lang="en-US" dirty="0"/>
          </a:p>
        </p:txBody>
      </p:sp>
      <p:sp>
        <p:nvSpPr>
          <p:cNvPr id="4" name="Slide Number Placeholder 3"/>
          <p:cNvSpPr>
            <a:spLocks noGrp="1"/>
          </p:cNvSpPr>
          <p:nvPr>
            <p:ph type="sldNum" sz="quarter" idx="4294967295"/>
          </p:nvPr>
        </p:nvSpPr>
        <p:spPr>
          <a:xfrm>
            <a:off x="6553200" y="76200"/>
            <a:ext cx="2133600" cy="365125"/>
          </a:xfrm>
          <a:prstGeom prst="rect">
            <a:avLst/>
          </a:prstGeom>
        </p:spPr>
        <p:txBody>
          <a:bodyPr/>
          <a:lstStyle/>
          <a:p>
            <a:fld id="{196C357A-4ECC-4964-BD27-1081EA6AE9B5}" type="slidenum">
              <a:rPr lang="en-US" smtClean="0"/>
              <a:pPr/>
              <a:t>56</a:t>
            </a:fld>
            <a:endParaRPr lang="en-US"/>
          </a:p>
        </p:txBody>
      </p:sp>
      <p:sp>
        <p:nvSpPr>
          <p:cNvPr id="7" name="TextBox 6"/>
          <p:cNvSpPr txBox="1"/>
          <p:nvPr/>
        </p:nvSpPr>
        <p:spPr>
          <a:xfrm>
            <a:off x="4800599" y="1171545"/>
            <a:ext cx="4329897" cy="400110"/>
          </a:xfrm>
          <a:prstGeom prst="rect">
            <a:avLst/>
          </a:prstGeom>
          <a:noFill/>
        </p:spPr>
        <p:txBody>
          <a:bodyPr wrap="square" rtlCol="0">
            <a:spAutoFit/>
          </a:bodyPr>
          <a:lstStyle/>
          <a:p>
            <a:r>
              <a:rPr lang="en-US" sz="2000" dirty="0" smtClean="0">
                <a:solidFill>
                  <a:srgbClr val="A379BB">
                    <a:lumMod val="50000"/>
                  </a:srgbClr>
                </a:solidFill>
              </a:rPr>
              <a:t>Isabelle Darcy:	idarcy@indiana.edu </a:t>
            </a:r>
          </a:p>
        </p:txBody>
      </p:sp>
      <p:sp>
        <p:nvSpPr>
          <p:cNvPr id="8" name="TextBox 7"/>
          <p:cNvSpPr txBox="1"/>
          <p:nvPr/>
        </p:nvSpPr>
        <p:spPr>
          <a:xfrm>
            <a:off x="1252847" y="5569802"/>
            <a:ext cx="6657278" cy="830997"/>
          </a:xfrm>
          <a:prstGeom prst="rect">
            <a:avLst/>
          </a:prstGeom>
          <a:noFill/>
        </p:spPr>
        <p:txBody>
          <a:bodyPr wrap="square" rtlCol="0">
            <a:spAutoFit/>
          </a:bodyPr>
          <a:lstStyle/>
          <a:p>
            <a:pPr algn="ctr"/>
            <a:r>
              <a:rPr lang="en-US" sz="2400" dirty="0" smtClean="0">
                <a:solidFill>
                  <a:srgbClr val="A379BB">
                    <a:lumMod val="50000"/>
                  </a:srgbClr>
                </a:solidFill>
              </a:rPr>
              <a:t>Second Language Psycholinguistics Lab</a:t>
            </a:r>
          </a:p>
          <a:p>
            <a:pPr algn="ctr"/>
            <a:r>
              <a:rPr lang="en-US" sz="2400" dirty="0">
                <a:solidFill>
                  <a:srgbClr val="A379BB">
                    <a:lumMod val="50000"/>
                  </a:srgbClr>
                </a:solidFill>
                <a:hlinkClick r:id="rId3"/>
              </a:rPr>
              <a:t>http://www.iub.edu/~psyling</a:t>
            </a:r>
            <a:r>
              <a:rPr lang="en-US" sz="2400" dirty="0" smtClean="0">
                <a:solidFill>
                  <a:srgbClr val="A379BB">
                    <a:lumMod val="50000"/>
                  </a:srgbClr>
                </a:solidFill>
                <a:hlinkClick r:id="rId3"/>
              </a:rPr>
              <a:t>/</a:t>
            </a:r>
            <a:r>
              <a:rPr lang="en-US" sz="2400" dirty="0" smtClean="0">
                <a:solidFill>
                  <a:srgbClr val="A379BB">
                    <a:lumMod val="50000"/>
                  </a:srgbClr>
                </a:solidFill>
              </a:rPr>
              <a:t> </a:t>
            </a:r>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1985" r="1985"/>
          <a:stretch/>
        </p:blipFill>
        <p:spPr>
          <a:xfrm flipH="1">
            <a:off x="7625161" y="5288280"/>
            <a:ext cx="1518840" cy="1554480"/>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 y="5678774"/>
            <a:ext cx="1219200" cy="1179226"/>
          </a:xfrm>
          <a:prstGeom prst="rect">
            <a:avLst/>
          </a:prstGeom>
        </p:spPr>
      </p:pic>
      <p:pic>
        <p:nvPicPr>
          <p:cNvPr id="11" name="Picture 10" descr="Screen Clippi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4884" y="6226714"/>
            <a:ext cx="1495592" cy="329469"/>
          </a:xfrm>
          <a:prstGeom prst="rect">
            <a:avLst/>
          </a:prstGeom>
        </p:spPr>
      </p:pic>
      <p:cxnSp>
        <p:nvCxnSpPr>
          <p:cNvPr id="3" name="Straight Connector 2"/>
          <p:cNvCxnSpPr/>
          <p:nvPr/>
        </p:nvCxnSpPr>
        <p:spPr>
          <a:xfrm>
            <a:off x="0" y="2133600"/>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rotWithShape="1">
          <a:blip r:embed="rId7" cstate="print">
            <a:extLst>
              <a:ext uri="{28A0092B-C50C-407E-A947-70E740481C1C}">
                <a14:useLocalDpi xmlns:a14="http://schemas.microsoft.com/office/drawing/2010/main" val="0"/>
              </a:ext>
            </a:extLst>
          </a:blip>
          <a:srcRect t="9021" b="29823"/>
          <a:stretch/>
        </p:blipFill>
        <p:spPr>
          <a:xfrm>
            <a:off x="228600" y="2381250"/>
            <a:ext cx="6523850" cy="2992306"/>
          </a:xfrm>
          <a:prstGeom prst="rect">
            <a:avLst/>
          </a:prstGeom>
        </p:spPr>
      </p:pic>
      <p:sp>
        <p:nvSpPr>
          <p:cNvPr id="2" name="TextBox 1"/>
          <p:cNvSpPr txBox="1"/>
          <p:nvPr/>
        </p:nvSpPr>
        <p:spPr>
          <a:xfrm>
            <a:off x="5323854" y="5011719"/>
            <a:ext cx="1428596" cy="369332"/>
          </a:xfrm>
          <a:prstGeom prst="rect">
            <a:avLst/>
          </a:prstGeom>
          <a:noFill/>
        </p:spPr>
        <p:txBody>
          <a:bodyPr wrap="none" rtlCol="0">
            <a:spAutoFit/>
          </a:bodyPr>
          <a:lstStyle/>
          <a:p>
            <a:r>
              <a:rPr lang="en-US" dirty="0" smtClean="0">
                <a:solidFill>
                  <a:schemeClr val="bg1"/>
                </a:solidFill>
              </a:rPr>
              <a:t>Spring 2016</a:t>
            </a:r>
            <a:endParaRPr lang="en-US" dirty="0">
              <a:solidFill>
                <a:schemeClr val="bg1"/>
              </a:solidFill>
            </a:endParaRPr>
          </a:p>
        </p:txBody>
      </p:sp>
      <p:sp>
        <p:nvSpPr>
          <p:cNvPr id="6" name="Rectangle 5"/>
          <p:cNvSpPr/>
          <p:nvPr/>
        </p:nvSpPr>
        <p:spPr bwMode="auto">
          <a:xfrm>
            <a:off x="6935198" y="1695589"/>
            <a:ext cx="2056402" cy="3907064"/>
          </a:xfrm>
          <a:prstGeom prst="rect">
            <a:avLst/>
          </a:prstGeom>
          <a:solidFill>
            <a:schemeClr val="accent5"/>
          </a:solidFill>
          <a:ln w="9525" cap="flat" cmpd="sng" algn="ctr">
            <a:solidFill>
              <a:schemeClr val="accent5">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2000" i="1" dirty="0" smtClean="0">
                <a:latin typeface="Calibri" panose="020F0502020204030204" pitchFamily="34" charset="0"/>
                <a:ea typeface="ＭＳ Ｐゴシック" pitchFamily="1" charset="-128"/>
              </a:rPr>
              <a:t>and… </a:t>
            </a:r>
            <a:r>
              <a:rPr lang="en-US" i="1" dirty="0" smtClean="0">
                <a:latin typeface="Calibri" panose="020F0502020204030204" pitchFamily="34" charset="0"/>
                <a:ea typeface="ＭＳ Ｐゴシック" pitchFamily="1" charset="-128"/>
              </a:rPr>
              <a:t>Aileen </a:t>
            </a:r>
            <a:r>
              <a:rPr lang="en-US" i="1" dirty="0">
                <a:latin typeface="Calibri" panose="020F0502020204030204" pitchFamily="34" charset="0"/>
                <a:ea typeface="ＭＳ Ｐゴシック" pitchFamily="1" charset="-128"/>
              </a:rPr>
              <a:t>Bach</a:t>
            </a:r>
          </a:p>
          <a:p>
            <a:pPr marL="0" marR="0" indent="0" algn="l" defTabSz="914400" rtl="0" eaLnBrk="0" fontAlgn="base" latinLnBrk="0" hangingPunct="0">
              <a:lnSpc>
                <a:spcPct val="100000"/>
              </a:lnSpc>
              <a:spcBef>
                <a:spcPct val="0"/>
              </a:spcBef>
              <a:spcAft>
                <a:spcPct val="0"/>
              </a:spcAft>
              <a:buClrTx/>
              <a:buSzTx/>
              <a:buFontTx/>
              <a:buNone/>
              <a:tabLst/>
            </a:pPr>
            <a:r>
              <a:rPr kumimoji="0" lang="en-US" b="0" i="1" u="none" strike="noStrike" cap="none" normalizeH="0" baseline="0" dirty="0" smtClean="0">
                <a:ln>
                  <a:noFill/>
                </a:ln>
                <a:effectLst/>
                <a:latin typeface="Calibri" panose="020F0502020204030204" pitchFamily="34" charset="0"/>
                <a:ea typeface="ＭＳ Ｐゴシック" pitchFamily="1" charset="-128"/>
              </a:rPr>
              <a:t>Danielle </a:t>
            </a:r>
            <a:r>
              <a:rPr kumimoji="0" lang="en-US" b="0" i="1" u="none" strike="noStrike" cap="none" normalizeH="0" baseline="0" dirty="0" err="1" smtClean="0">
                <a:ln>
                  <a:noFill/>
                </a:ln>
                <a:effectLst/>
                <a:latin typeface="Calibri" panose="020F0502020204030204" pitchFamily="34" charset="0"/>
                <a:ea typeface="ＭＳ Ｐゴシック" pitchFamily="1" charset="-128"/>
              </a:rPr>
              <a:t>Daidone</a:t>
            </a:r>
            <a:endParaRPr kumimoji="0" lang="en-US" b="0" i="1" u="none" strike="noStrike" cap="none" normalizeH="0" baseline="0" dirty="0" smtClean="0">
              <a:ln>
                <a:noFill/>
              </a:ln>
              <a:effectLst/>
              <a:latin typeface="Calibri" panose="020F0502020204030204" pitchFamily="34" charset="0"/>
              <a:ea typeface="ＭＳ Ｐゴシック" pitchFamily="1" charset="-128"/>
            </a:endParaRPr>
          </a:p>
          <a:p>
            <a:pPr marL="0" marR="0" indent="0" algn="l" defTabSz="914400" rtl="0" eaLnBrk="0" fontAlgn="base" latinLnBrk="0" hangingPunct="0">
              <a:lnSpc>
                <a:spcPct val="100000"/>
              </a:lnSpc>
              <a:spcBef>
                <a:spcPct val="0"/>
              </a:spcBef>
              <a:spcAft>
                <a:spcPct val="0"/>
              </a:spcAft>
              <a:buClrTx/>
              <a:buSzTx/>
              <a:buFontTx/>
              <a:buNone/>
              <a:tabLst/>
            </a:pPr>
            <a:r>
              <a:rPr lang="en-US" i="1" dirty="0" smtClean="0">
                <a:latin typeface="Calibri" panose="020F0502020204030204" pitchFamily="34" charset="0"/>
                <a:ea typeface="ＭＳ Ｐゴシック" pitchFamily="1" charset="-128"/>
              </a:rPr>
              <a:t>Doreen </a:t>
            </a:r>
            <a:r>
              <a:rPr lang="en-US" i="1" dirty="0" err="1" smtClean="0">
                <a:latin typeface="Calibri" panose="020F0502020204030204" pitchFamily="34" charset="0"/>
                <a:ea typeface="ＭＳ Ｐゴシック" pitchFamily="1" charset="-128"/>
              </a:rPr>
              <a:t>Ewert</a:t>
            </a:r>
            <a:endParaRPr lang="en-US" i="1" dirty="0" smtClean="0">
              <a:latin typeface="Calibri" panose="020F0502020204030204" pitchFamily="34" charset="0"/>
              <a:ea typeface="ＭＳ Ｐゴシック" pitchFamily="1" charset="-128"/>
            </a:endParaRPr>
          </a:p>
          <a:p>
            <a:pPr eaLnBrk="0" fontAlgn="base" hangingPunct="0">
              <a:spcBef>
                <a:spcPct val="0"/>
              </a:spcBef>
              <a:spcAft>
                <a:spcPct val="0"/>
              </a:spcAft>
            </a:pPr>
            <a:r>
              <a:rPr lang="en-US" i="1" dirty="0" err="1">
                <a:latin typeface="Calibri" panose="020F0502020204030204" pitchFamily="34" charset="0"/>
                <a:ea typeface="ＭＳ Ｐゴシック" pitchFamily="1" charset="-128"/>
              </a:rPr>
              <a:t>Burcu</a:t>
            </a:r>
            <a:r>
              <a:rPr lang="en-US" i="1" dirty="0">
                <a:latin typeface="Calibri" panose="020F0502020204030204" pitchFamily="34" charset="0"/>
                <a:ea typeface="ＭＳ Ｐゴシック" pitchFamily="1" charset="-128"/>
              </a:rPr>
              <a:t> </a:t>
            </a:r>
            <a:r>
              <a:rPr lang="en-US" i="1" dirty="0" err="1">
                <a:latin typeface="Calibri" panose="020F0502020204030204" pitchFamily="34" charset="0"/>
                <a:ea typeface="ＭＳ Ｐゴシック" pitchFamily="1" charset="-128"/>
              </a:rPr>
              <a:t>Gökgöz</a:t>
            </a:r>
            <a:r>
              <a:rPr lang="en-US" i="1" dirty="0">
                <a:latin typeface="Calibri" panose="020F0502020204030204" pitchFamily="34" charset="0"/>
                <a:ea typeface="ＭＳ Ｐゴシック" pitchFamily="1" charset="-128"/>
              </a:rPr>
              <a:t>-Kurt </a:t>
            </a:r>
          </a:p>
          <a:p>
            <a:pPr eaLnBrk="0" fontAlgn="base" hangingPunct="0">
              <a:spcBef>
                <a:spcPct val="0"/>
              </a:spcBef>
              <a:spcAft>
                <a:spcPct val="0"/>
              </a:spcAft>
            </a:pPr>
            <a:r>
              <a:rPr kumimoji="0" lang="en-US" b="0" i="1" u="none" strike="noStrike" cap="none" normalizeH="0" baseline="0" dirty="0" smtClean="0">
                <a:ln>
                  <a:noFill/>
                </a:ln>
                <a:effectLst/>
                <a:latin typeface="Calibri" panose="020F0502020204030204" pitchFamily="34" charset="0"/>
                <a:ea typeface="ＭＳ Ｐゴシック" pitchFamily="1" charset="-128"/>
              </a:rPr>
              <a:t>Joshua</a:t>
            </a:r>
            <a:r>
              <a:rPr kumimoji="0" lang="en-US" b="0" i="1" u="none" strike="noStrike" cap="none" normalizeH="0" dirty="0" smtClean="0">
                <a:ln>
                  <a:noFill/>
                </a:ln>
                <a:effectLst/>
                <a:latin typeface="Calibri" panose="020F0502020204030204" pitchFamily="34" charset="0"/>
                <a:ea typeface="ＭＳ Ｐゴシック" pitchFamily="1" charset="-128"/>
              </a:rPr>
              <a:t> Gordon</a:t>
            </a:r>
          </a:p>
          <a:p>
            <a:pPr eaLnBrk="0" fontAlgn="base" hangingPunct="0">
              <a:spcBef>
                <a:spcPct val="0"/>
              </a:spcBef>
              <a:spcAft>
                <a:spcPct val="0"/>
              </a:spcAft>
            </a:pPr>
            <a:r>
              <a:rPr lang="en-US" i="1" dirty="0" err="1">
                <a:latin typeface="Calibri" panose="020F0502020204030204" pitchFamily="34" charset="0"/>
                <a:ea typeface="ＭＳ Ｐゴシック" pitchFamily="1" charset="-128"/>
              </a:rPr>
              <a:t>Chisato</a:t>
            </a:r>
            <a:r>
              <a:rPr lang="en-US" i="1" dirty="0">
                <a:latin typeface="Calibri" panose="020F0502020204030204" pitchFamily="34" charset="0"/>
                <a:ea typeface="ＭＳ Ｐゴシック" pitchFamily="1" charset="-128"/>
              </a:rPr>
              <a:t> Kojima</a:t>
            </a:r>
          </a:p>
          <a:p>
            <a:pPr eaLnBrk="0" fontAlgn="base" hangingPunct="0">
              <a:spcBef>
                <a:spcPct val="0"/>
              </a:spcBef>
              <a:spcAft>
                <a:spcPct val="0"/>
              </a:spcAft>
            </a:pPr>
            <a:r>
              <a:rPr lang="en-US" i="1" dirty="0">
                <a:latin typeface="Calibri" panose="020F0502020204030204" pitchFamily="34" charset="0"/>
                <a:ea typeface="ＭＳ Ｐゴシック" pitchFamily="1" charset="-128"/>
              </a:rPr>
              <a:t>Franziska </a:t>
            </a:r>
            <a:r>
              <a:rPr lang="en-US" i="1" dirty="0" err="1">
                <a:latin typeface="Calibri" panose="020F0502020204030204" pitchFamily="34" charset="0"/>
                <a:ea typeface="ＭＳ Ｐゴシック" pitchFamily="1" charset="-128"/>
              </a:rPr>
              <a:t>Krüger</a:t>
            </a:r>
            <a:endParaRPr lang="en-US" i="1" dirty="0">
              <a:latin typeface="Calibri" panose="020F0502020204030204" pitchFamily="34" charset="0"/>
              <a:ea typeface="ＭＳ Ｐゴシック" pitchFamily="1" charset="-128"/>
            </a:endParaRPr>
          </a:p>
          <a:p>
            <a:pPr eaLnBrk="0" fontAlgn="base" hangingPunct="0">
              <a:spcBef>
                <a:spcPct val="0"/>
              </a:spcBef>
              <a:spcAft>
                <a:spcPct val="0"/>
              </a:spcAft>
            </a:pPr>
            <a:r>
              <a:rPr lang="en-US" i="1" dirty="0">
                <a:latin typeface="Calibri" panose="020F0502020204030204" pitchFamily="34" charset="0"/>
                <a:ea typeface="ＭＳ Ｐゴシック" pitchFamily="1" charset="-128"/>
              </a:rPr>
              <a:t>Ryan </a:t>
            </a:r>
            <a:r>
              <a:rPr lang="en-US" i="1" dirty="0" err="1">
                <a:latin typeface="Calibri" panose="020F0502020204030204" pitchFamily="34" charset="0"/>
                <a:ea typeface="ＭＳ Ｐゴシック" pitchFamily="1" charset="-128"/>
              </a:rPr>
              <a:t>Lidster</a:t>
            </a:r>
            <a:endParaRPr lang="en-US" i="1" dirty="0">
              <a:latin typeface="Calibri" panose="020F0502020204030204" pitchFamily="34" charset="0"/>
              <a:ea typeface="ＭＳ Ｐゴシック" pitchFamily="1" charset="-128"/>
            </a:endParaRPr>
          </a:p>
          <a:p>
            <a:pPr eaLnBrk="0" fontAlgn="base" hangingPunct="0">
              <a:spcBef>
                <a:spcPct val="0"/>
              </a:spcBef>
              <a:spcAft>
                <a:spcPct val="0"/>
              </a:spcAft>
            </a:pPr>
            <a:r>
              <a:rPr lang="en-US" i="1" dirty="0" smtClean="0">
                <a:latin typeface="Calibri" panose="020F0502020204030204" pitchFamily="34" charset="0"/>
                <a:ea typeface="ＭＳ Ｐゴシック" pitchFamily="1" charset="-128"/>
              </a:rPr>
              <a:t>Miguel </a:t>
            </a:r>
            <a:r>
              <a:rPr lang="en-US" i="1" dirty="0">
                <a:latin typeface="Calibri" panose="020F0502020204030204" pitchFamily="34" charset="0"/>
                <a:ea typeface="ＭＳ Ｐゴシック" pitchFamily="1" charset="-128"/>
              </a:rPr>
              <a:t>Marquez</a:t>
            </a:r>
          </a:p>
          <a:p>
            <a:pPr eaLnBrk="0" fontAlgn="base" hangingPunct="0">
              <a:spcBef>
                <a:spcPct val="0"/>
              </a:spcBef>
              <a:spcAft>
                <a:spcPct val="0"/>
              </a:spcAft>
            </a:pPr>
            <a:r>
              <a:rPr lang="en-US" i="1" baseline="0" dirty="0" smtClean="0">
                <a:latin typeface="Calibri" panose="020F0502020204030204" pitchFamily="34" charset="0"/>
                <a:ea typeface="ＭＳ Ｐゴシック" pitchFamily="1" charset="-128"/>
              </a:rPr>
              <a:t>Joan</a:t>
            </a:r>
            <a:r>
              <a:rPr lang="en-US" i="1" dirty="0" smtClean="0">
                <a:latin typeface="Calibri" panose="020F0502020204030204" pitchFamily="34" charset="0"/>
                <a:ea typeface="ＭＳ Ｐゴシック" pitchFamily="1" charset="-128"/>
              </a:rPr>
              <a:t> C. Mora</a:t>
            </a:r>
          </a:p>
          <a:p>
            <a:pPr marL="0" marR="0" indent="0" algn="l" defTabSz="914400" rtl="0" eaLnBrk="0" fontAlgn="base" latinLnBrk="0" hangingPunct="0">
              <a:lnSpc>
                <a:spcPct val="100000"/>
              </a:lnSpc>
              <a:spcBef>
                <a:spcPct val="0"/>
              </a:spcBef>
              <a:spcAft>
                <a:spcPct val="0"/>
              </a:spcAft>
              <a:buClrTx/>
              <a:buSzTx/>
              <a:buFontTx/>
              <a:buNone/>
              <a:tabLst/>
            </a:pPr>
            <a:r>
              <a:rPr kumimoji="0" lang="en-US" b="0" i="1" u="none" strike="noStrike" cap="none" normalizeH="0" baseline="0" dirty="0" smtClean="0">
                <a:ln>
                  <a:noFill/>
                </a:ln>
                <a:effectLst/>
                <a:latin typeface="Calibri" panose="020F0502020204030204" pitchFamily="34" charset="0"/>
                <a:ea typeface="ＭＳ Ｐゴシック" pitchFamily="1" charset="-128"/>
              </a:rPr>
              <a:t>Vance Schaefer</a:t>
            </a:r>
          </a:p>
          <a:p>
            <a:pPr eaLnBrk="0" fontAlgn="base" hangingPunct="0">
              <a:spcBef>
                <a:spcPct val="0"/>
              </a:spcBef>
              <a:spcAft>
                <a:spcPct val="0"/>
              </a:spcAft>
            </a:pPr>
            <a:r>
              <a:rPr lang="en-US" i="1" dirty="0">
                <a:latin typeface="Calibri" panose="020F0502020204030204" pitchFamily="34" charset="0"/>
                <a:ea typeface="ＭＳ Ｐゴシック" pitchFamily="1" charset="-128"/>
              </a:rPr>
              <a:t>John </a:t>
            </a:r>
            <a:r>
              <a:rPr lang="en-US" i="1" dirty="0" smtClean="0">
                <a:latin typeface="Calibri" panose="020F0502020204030204" pitchFamily="34" charset="0"/>
                <a:ea typeface="ＭＳ Ｐゴシック" pitchFamily="1" charset="-128"/>
              </a:rPr>
              <a:t>Scott</a:t>
            </a:r>
          </a:p>
          <a:p>
            <a:pPr eaLnBrk="0" fontAlgn="base" hangingPunct="0">
              <a:spcBef>
                <a:spcPct val="0"/>
              </a:spcBef>
              <a:spcAft>
                <a:spcPct val="0"/>
              </a:spcAft>
            </a:pPr>
            <a:r>
              <a:rPr lang="en-US" i="1" dirty="0" smtClean="0">
                <a:latin typeface="Calibri" panose="020F0502020204030204" pitchFamily="34" charset="0"/>
                <a:ea typeface="ＭＳ Ｐゴシック" pitchFamily="1" charset="-128"/>
              </a:rPr>
              <a:t>Ala </a:t>
            </a:r>
            <a:r>
              <a:rPr lang="en-US" i="1" dirty="0" err="1" smtClean="0">
                <a:latin typeface="Calibri" panose="020F0502020204030204" pitchFamily="34" charset="0"/>
                <a:ea typeface="ＭＳ Ｐゴシック" pitchFamily="1" charset="-128"/>
              </a:rPr>
              <a:t>Simonchyk</a:t>
            </a:r>
            <a:endParaRPr lang="en-US" i="1" dirty="0" smtClean="0">
              <a:latin typeface="Calibri" panose="020F0502020204030204" pitchFamily="34" charset="0"/>
              <a:ea typeface="ＭＳ Ｐゴシック" pitchFamily="1" charset="-128"/>
            </a:endParaRPr>
          </a:p>
          <a:p>
            <a:pPr eaLnBrk="0" fontAlgn="base" hangingPunct="0">
              <a:spcBef>
                <a:spcPct val="0"/>
              </a:spcBef>
              <a:spcAft>
                <a:spcPct val="0"/>
              </a:spcAft>
            </a:pPr>
            <a:r>
              <a:rPr lang="en-US" i="1" dirty="0" smtClean="0">
                <a:latin typeface="Calibri" panose="020F0502020204030204" pitchFamily="34" charset="0"/>
                <a:ea typeface="ＭＳ Ｐゴシック" pitchFamily="1" charset="-128"/>
              </a:rPr>
              <a:t>Chung-Lin Yang</a:t>
            </a:r>
            <a:endParaRPr lang="en-US" i="1" dirty="0">
              <a:latin typeface="Calibri" panose="020F0502020204030204" pitchFamily="34" charset="0"/>
              <a:ea typeface="ＭＳ Ｐゴシック" pitchFamily="1" charset="-128"/>
            </a:endParaRPr>
          </a:p>
        </p:txBody>
      </p:sp>
    </p:spTree>
    <p:extLst>
      <p:ext uri="{BB962C8B-B14F-4D97-AF65-F5344CB8AC3E}">
        <p14:creationId xmlns:p14="http://schemas.microsoft.com/office/powerpoint/2010/main" val="3725867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3623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8300" y="914400"/>
            <a:ext cx="8610600" cy="5632311"/>
          </a:xfrm>
          <a:prstGeom prst="rect">
            <a:avLst/>
          </a:prstGeom>
          <a:noFill/>
        </p:spPr>
        <p:txBody>
          <a:bodyPr wrap="square" rtlCol="0">
            <a:spAutoFit/>
          </a:bodyPr>
          <a:lstStyle/>
          <a:p>
            <a:pPr marL="457200" indent="-457200"/>
            <a:r>
              <a:rPr lang="en-US" sz="1200" dirty="0" err="1" smtClean="0">
                <a:latin typeface="Calibri" panose="020F0502020204030204" pitchFamily="34" charset="0"/>
              </a:rPr>
              <a:t>Barcroft</a:t>
            </a:r>
            <a:r>
              <a:rPr lang="en-US" sz="1200" dirty="0">
                <a:latin typeface="Calibri" panose="020F0502020204030204" pitchFamily="34" charset="0"/>
              </a:rPr>
              <a:t>, J. (2015) </a:t>
            </a:r>
            <a:r>
              <a:rPr lang="en-US" sz="1200" i="1" dirty="0">
                <a:latin typeface="Calibri" panose="020F0502020204030204" pitchFamily="34" charset="0"/>
              </a:rPr>
              <a:t>Lexical Input Processing and Vocabulary Learning</a:t>
            </a:r>
            <a:r>
              <a:rPr lang="en-US" sz="1200" dirty="0">
                <a:latin typeface="Calibri" panose="020F0502020204030204" pitchFamily="34" charset="0"/>
              </a:rPr>
              <a:t>. Amsterdam, Philadelphia: John Benjamins</a:t>
            </a:r>
          </a:p>
          <a:p>
            <a:pPr marL="457200" indent="-457200"/>
            <a:r>
              <a:rPr lang="en-US" sz="1200" dirty="0" err="1">
                <a:latin typeface="Calibri" panose="020F0502020204030204" pitchFamily="34" charset="0"/>
              </a:rPr>
              <a:t>Bradlow</a:t>
            </a:r>
            <a:r>
              <a:rPr lang="en-US" sz="1200" dirty="0">
                <a:latin typeface="Calibri" panose="020F0502020204030204" pitchFamily="34" charset="0"/>
              </a:rPr>
              <a:t>, A. R., </a:t>
            </a:r>
            <a:r>
              <a:rPr lang="en-US" sz="1200" dirty="0" err="1">
                <a:latin typeface="Calibri" panose="020F0502020204030204" pitchFamily="34" charset="0"/>
              </a:rPr>
              <a:t>Pisoni</a:t>
            </a:r>
            <a:r>
              <a:rPr lang="en-US" sz="1200" dirty="0">
                <a:latin typeface="Calibri" panose="020F0502020204030204" pitchFamily="34" charset="0"/>
              </a:rPr>
              <a:t>, D. B., </a:t>
            </a:r>
            <a:r>
              <a:rPr lang="en-US" sz="1200" dirty="0" err="1">
                <a:latin typeface="Calibri" panose="020F0502020204030204" pitchFamily="34" charset="0"/>
              </a:rPr>
              <a:t>Akahane</a:t>
            </a:r>
            <a:r>
              <a:rPr lang="en-US" sz="1200" dirty="0">
                <a:latin typeface="Calibri" panose="020F0502020204030204" pitchFamily="34" charset="0"/>
              </a:rPr>
              <a:t>-Yamada, R., &amp; </a:t>
            </a:r>
            <a:r>
              <a:rPr lang="en-US" sz="1200" dirty="0" err="1">
                <a:latin typeface="Calibri" panose="020F0502020204030204" pitchFamily="34" charset="0"/>
              </a:rPr>
              <a:t>Tohkura</a:t>
            </a:r>
            <a:r>
              <a:rPr lang="en-US" sz="1200" dirty="0">
                <a:latin typeface="Calibri" panose="020F0502020204030204" pitchFamily="34" charset="0"/>
              </a:rPr>
              <a:t>, Y. (1997). Training Japanese listeners to identify English /r/ and /l/: IV. Some effects of perceptual learning on speech production. </a:t>
            </a:r>
            <a:r>
              <a:rPr lang="en-US" sz="1200" i="1" dirty="0">
                <a:latin typeface="Calibri" panose="020F0502020204030204" pitchFamily="34" charset="0"/>
              </a:rPr>
              <a:t>Journal of the Acoustical Society of America, 101</a:t>
            </a:r>
            <a:r>
              <a:rPr lang="en-US" sz="1200" dirty="0">
                <a:latin typeface="Calibri" panose="020F0502020204030204" pitchFamily="34" charset="0"/>
              </a:rPr>
              <a:t>, 2299-2310. </a:t>
            </a:r>
          </a:p>
          <a:p>
            <a:pPr marL="457200" indent="-457200"/>
            <a:r>
              <a:rPr lang="en-US" sz="1200" dirty="0">
                <a:latin typeface="Calibri" panose="020F0502020204030204" pitchFamily="34" charset="0"/>
              </a:rPr>
              <a:t>Broersma, M., &amp; Cutler, A. (2008). Phantom word activation in L2. </a:t>
            </a:r>
            <a:r>
              <a:rPr lang="en-US" sz="1200" i="1" dirty="0">
                <a:latin typeface="Calibri" panose="020F0502020204030204" pitchFamily="34" charset="0"/>
              </a:rPr>
              <a:t>System, 36</a:t>
            </a:r>
            <a:r>
              <a:rPr lang="en-US" sz="1200" dirty="0">
                <a:latin typeface="Calibri" panose="020F0502020204030204" pitchFamily="34" charset="0"/>
              </a:rPr>
              <a:t>, 22-34. </a:t>
            </a:r>
          </a:p>
          <a:p>
            <a:pPr marL="457200" indent="-457200"/>
            <a:r>
              <a:rPr lang="en-US" sz="1200" dirty="0">
                <a:latin typeface="Calibri" panose="020F0502020204030204" pitchFamily="34" charset="0"/>
              </a:rPr>
              <a:t>Brown, G. (1990). </a:t>
            </a:r>
            <a:r>
              <a:rPr lang="en-US" sz="1200" i="1" dirty="0">
                <a:latin typeface="Calibri" panose="020F0502020204030204" pitchFamily="34" charset="0"/>
              </a:rPr>
              <a:t>Listening to Spoken English</a:t>
            </a:r>
            <a:r>
              <a:rPr lang="en-US" sz="1200" dirty="0">
                <a:latin typeface="Calibri" panose="020F0502020204030204" pitchFamily="34" charset="0"/>
              </a:rPr>
              <a:t>. London: Longman.</a:t>
            </a:r>
          </a:p>
          <a:p>
            <a:pPr marL="457200" indent="-457200"/>
            <a:r>
              <a:rPr lang="en-US" sz="1200" dirty="0" err="1">
                <a:latin typeface="Calibri" panose="020F0502020204030204" pitchFamily="34" charset="0"/>
              </a:rPr>
              <a:t>Cauldwell</a:t>
            </a:r>
            <a:r>
              <a:rPr lang="en-US" sz="1200" dirty="0">
                <a:latin typeface="Calibri" panose="020F0502020204030204" pitchFamily="34" charset="0"/>
              </a:rPr>
              <a:t>, R. (2013). </a:t>
            </a:r>
            <a:r>
              <a:rPr lang="en-US" sz="1200" i="1" dirty="0">
                <a:latin typeface="Calibri" panose="020F0502020204030204" pitchFamily="34" charset="0"/>
              </a:rPr>
              <a:t>Phonology for Listening: Teaching the Stream of Speech</a:t>
            </a:r>
            <a:r>
              <a:rPr lang="en-US" sz="1200" dirty="0">
                <a:latin typeface="Calibri" panose="020F0502020204030204" pitchFamily="34" charset="0"/>
              </a:rPr>
              <a:t>. Birmingham, UK: Speech in Action.</a:t>
            </a:r>
          </a:p>
          <a:p>
            <a:pPr marL="457200" indent="-457200"/>
            <a:r>
              <a:rPr lang="en-US" sz="1200" dirty="0">
                <a:latin typeface="Calibri" panose="020F0502020204030204" pitchFamily="34" charset="0"/>
              </a:rPr>
              <a:t>Charles, T. and </a:t>
            </a:r>
            <a:r>
              <a:rPr lang="en-US" sz="1200" dirty="0" err="1">
                <a:latin typeface="Calibri" panose="020F0502020204030204" pitchFamily="34" charset="0"/>
              </a:rPr>
              <a:t>Trenkic</a:t>
            </a:r>
            <a:r>
              <a:rPr lang="en-US" sz="1200" dirty="0">
                <a:latin typeface="Calibri" panose="020F0502020204030204" pitchFamily="34" charset="0"/>
              </a:rPr>
              <a:t>, D. (2015). Speech Segmentation in a Second Language: The Role of Bi-modal Input. In: Y. Gambier, A. </a:t>
            </a:r>
            <a:r>
              <a:rPr lang="en-US" sz="1200" dirty="0" err="1">
                <a:latin typeface="Calibri" panose="020F0502020204030204" pitchFamily="34" charset="0"/>
              </a:rPr>
              <a:t>Caimi</a:t>
            </a:r>
            <a:r>
              <a:rPr lang="en-US" sz="1200" dirty="0">
                <a:latin typeface="Calibri" panose="020F0502020204030204" pitchFamily="34" charset="0"/>
              </a:rPr>
              <a:t> &amp; C. </a:t>
            </a:r>
            <a:r>
              <a:rPr lang="en-US" sz="1200" dirty="0" err="1">
                <a:latin typeface="Calibri" panose="020F0502020204030204" pitchFamily="34" charset="0"/>
              </a:rPr>
              <a:t>Mariotti</a:t>
            </a:r>
            <a:r>
              <a:rPr lang="en-US" sz="1200" dirty="0">
                <a:latin typeface="Calibri" panose="020F0502020204030204" pitchFamily="34" charset="0"/>
              </a:rPr>
              <a:t> (Eds.) </a:t>
            </a:r>
            <a:r>
              <a:rPr lang="en-US" sz="1200" i="1" dirty="0">
                <a:latin typeface="Calibri" panose="020F0502020204030204" pitchFamily="34" charset="0"/>
              </a:rPr>
              <a:t>Subtitles and Language Learning </a:t>
            </a:r>
            <a:r>
              <a:rPr lang="en-US" sz="1200" dirty="0">
                <a:latin typeface="Calibri" panose="020F0502020204030204" pitchFamily="34" charset="0"/>
              </a:rPr>
              <a:t>(pp. 173-197). Bern: Peter Lang.</a:t>
            </a:r>
          </a:p>
          <a:p>
            <a:pPr marL="457200" indent="-457200"/>
            <a:r>
              <a:rPr lang="en-US" sz="1200" dirty="0" err="1">
                <a:latin typeface="Calibri" panose="020F0502020204030204" pitchFamily="34" charset="0"/>
              </a:rPr>
              <a:t>Connine</a:t>
            </a:r>
            <a:r>
              <a:rPr lang="en-US" sz="1200" dirty="0">
                <a:latin typeface="Calibri" panose="020F0502020204030204" pitchFamily="34" charset="0"/>
              </a:rPr>
              <a:t>, C. M., </a:t>
            </a:r>
            <a:r>
              <a:rPr lang="en-US" sz="1200" dirty="0" err="1">
                <a:latin typeface="Calibri" panose="020F0502020204030204" pitchFamily="34" charset="0"/>
              </a:rPr>
              <a:t>Blasko</a:t>
            </a:r>
            <a:r>
              <a:rPr lang="en-US" sz="1200" dirty="0">
                <a:latin typeface="Calibri" panose="020F0502020204030204" pitchFamily="34" charset="0"/>
              </a:rPr>
              <a:t>, D. G., &amp; </a:t>
            </a:r>
            <a:r>
              <a:rPr lang="en-US" sz="1200" dirty="0" err="1">
                <a:latin typeface="Calibri" panose="020F0502020204030204" pitchFamily="34" charset="0"/>
              </a:rPr>
              <a:t>Titone</a:t>
            </a:r>
            <a:r>
              <a:rPr lang="en-US" sz="1200" dirty="0">
                <a:latin typeface="Calibri" panose="020F0502020204030204" pitchFamily="34" charset="0"/>
              </a:rPr>
              <a:t>, D. (1993). Do the beginnings of spoken words have a special status in auditory word recognition? </a:t>
            </a:r>
            <a:r>
              <a:rPr lang="en-US" sz="1200" i="1" dirty="0">
                <a:latin typeface="Calibri" panose="020F0502020204030204" pitchFamily="34" charset="0"/>
              </a:rPr>
              <a:t>Journal of Memory and Language, 32</a:t>
            </a:r>
            <a:r>
              <a:rPr lang="en-US" sz="1200" dirty="0">
                <a:latin typeface="Calibri" panose="020F0502020204030204" pitchFamily="34" charset="0"/>
              </a:rPr>
              <a:t>, 193-210. doi:10.1006/jmla.1993.1011</a:t>
            </a:r>
          </a:p>
          <a:p>
            <a:pPr marL="457200" indent="-457200"/>
            <a:r>
              <a:rPr lang="en-US" sz="1200" dirty="0">
                <a:latin typeface="Calibri" panose="020F0502020204030204" pitchFamily="34" charset="0"/>
              </a:rPr>
              <a:t>Cook, S. V., &amp; </a:t>
            </a:r>
            <a:r>
              <a:rPr lang="en-US" sz="1200" dirty="0" err="1">
                <a:latin typeface="Calibri" panose="020F0502020204030204" pitchFamily="34" charset="0"/>
              </a:rPr>
              <a:t>Gor</a:t>
            </a:r>
            <a:r>
              <a:rPr lang="en-US" sz="1200" dirty="0">
                <a:latin typeface="Calibri" panose="020F0502020204030204" pitchFamily="34" charset="0"/>
              </a:rPr>
              <a:t>, K. (2015). Lexical access in L2: Representational deficit or processing constraint? </a:t>
            </a:r>
            <a:r>
              <a:rPr lang="en-US" sz="1200" i="1" dirty="0">
                <a:latin typeface="Calibri" panose="020F0502020204030204" pitchFamily="34" charset="0"/>
              </a:rPr>
              <a:t>The Mental Lexicon, 10</a:t>
            </a:r>
            <a:r>
              <a:rPr lang="en-US" sz="1200" dirty="0">
                <a:latin typeface="Calibri" panose="020F0502020204030204" pitchFamily="34" charset="0"/>
              </a:rPr>
              <a:t>, 247-270. doi:doi:10.1075/ml.10.2.04coo</a:t>
            </a:r>
          </a:p>
          <a:p>
            <a:pPr marL="457200" indent="-457200"/>
            <a:r>
              <a:rPr lang="en-US" sz="1200" dirty="0">
                <a:latin typeface="Calibri" panose="020F0502020204030204" pitchFamily="34" charset="0"/>
              </a:rPr>
              <a:t>Cook, S. V., </a:t>
            </a:r>
            <a:r>
              <a:rPr lang="en-US" sz="1200" dirty="0" err="1">
                <a:latin typeface="Calibri" panose="020F0502020204030204" pitchFamily="34" charset="0"/>
              </a:rPr>
              <a:t>Pandža</a:t>
            </a:r>
            <a:r>
              <a:rPr lang="en-US" sz="1200" dirty="0">
                <a:latin typeface="Calibri" panose="020F0502020204030204" pitchFamily="34" charset="0"/>
              </a:rPr>
              <a:t>, N. B., Lancaster, A. K., &amp; </a:t>
            </a:r>
            <a:r>
              <a:rPr lang="en-US" sz="1200" dirty="0" err="1">
                <a:latin typeface="Calibri" panose="020F0502020204030204" pitchFamily="34" charset="0"/>
              </a:rPr>
              <a:t>Gor</a:t>
            </a:r>
            <a:r>
              <a:rPr lang="en-US" sz="1200" dirty="0">
                <a:latin typeface="Calibri" panose="020F0502020204030204" pitchFamily="34" charset="0"/>
              </a:rPr>
              <a:t>, K. (2016). Fuzzy Nonnative </a:t>
            </a:r>
            <a:r>
              <a:rPr lang="en-US" sz="1200" dirty="0" err="1">
                <a:latin typeface="Calibri" panose="020F0502020204030204" pitchFamily="34" charset="0"/>
              </a:rPr>
              <a:t>Phonolexical</a:t>
            </a:r>
            <a:r>
              <a:rPr lang="en-US" sz="1200" dirty="0">
                <a:latin typeface="Calibri" panose="020F0502020204030204" pitchFamily="34" charset="0"/>
              </a:rPr>
              <a:t> Representations Lead to Fuzzy Form-to-Meaning Mappings. </a:t>
            </a:r>
            <a:r>
              <a:rPr lang="en-US" sz="1200" i="1" dirty="0">
                <a:latin typeface="Calibri" panose="020F0502020204030204" pitchFamily="34" charset="0"/>
              </a:rPr>
              <a:t>Frontiers in Psychology, 7 </a:t>
            </a:r>
            <a:r>
              <a:rPr lang="en-US" sz="1200" dirty="0">
                <a:latin typeface="Calibri" panose="020F0502020204030204" pitchFamily="34" charset="0"/>
              </a:rPr>
              <a:t>(1345). </a:t>
            </a:r>
            <a:r>
              <a:rPr lang="en-US" sz="1200" dirty="0" err="1">
                <a:latin typeface="Calibri" panose="020F0502020204030204" pitchFamily="34" charset="0"/>
              </a:rPr>
              <a:t>doi</a:t>
            </a:r>
            <a:r>
              <a:rPr lang="en-US" sz="1200" dirty="0">
                <a:latin typeface="Calibri" panose="020F0502020204030204" pitchFamily="34" charset="0"/>
              </a:rPr>
              <a:t>: 10.3389/fpsyg.2016.01345</a:t>
            </a:r>
          </a:p>
          <a:p>
            <a:pPr marL="457200" indent="-457200"/>
            <a:r>
              <a:rPr lang="en-US" sz="1200" dirty="0">
                <a:latin typeface="Calibri" panose="020F0502020204030204" pitchFamily="34" charset="0"/>
              </a:rPr>
              <a:t>Cutler, A. (2005). The lexical statistics of word recognition problems caused by L2 phonetic confusion. In </a:t>
            </a:r>
            <a:r>
              <a:rPr lang="en-US" sz="1200" i="1" dirty="0">
                <a:latin typeface="Calibri" panose="020F0502020204030204" pitchFamily="34" charset="0"/>
              </a:rPr>
              <a:t>Proceedings of </a:t>
            </a:r>
            <a:r>
              <a:rPr lang="en-US" sz="1200" i="1" dirty="0" err="1">
                <a:latin typeface="Calibri" panose="020F0502020204030204" pitchFamily="34" charset="0"/>
              </a:rPr>
              <a:t>Interspeech</a:t>
            </a:r>
            <a:r>
              <a:rPr lang="en-US" sz="1200" dirty="0">
                <a:latin typeface="Calibri" panose="020F0502020204030204" pitchFamily="34" charset="0"/>
              </a:rPr>
              <a:t> 2005 (pp. 413-416), 9th European Conference on Speech Communication and Technology, Lisbon, Portugal, September 4-8, 2005. Available at ISCA Archive, </a:t>
            </a:r>
            <a:r>
              <a:rPr lang="en-US" sz="1200" dirty="0">
                <a:latin typeface="Calibri" panose="020F0502020204030204" pitchFamily="34" charset="0"/>
                <a:hlinkClick r:id="rId2"/>
              </a:rPr>
              <a:t>http://</a:t>
            </a:r>
            <a:r>
              <a:rPr lang="en-US" sz="1200" dirty="0" smtClean="0">
                <a:latin typeface="Calibri" panose="020F0502020204030204" pitchFamily="34" charset="0"/>
                <a:hlinkClick r:id="rId2"/>
              </a:rPr>
              <a:t>www.isca-speech.org/archive/interspeech_2005</a:t>
            </a:r>
            <a:endParaRPr lang="en-US" sz="1200" dirty="0" smtClean="0">
              <a:latin typeface="Calibri" panose="020F0502020204030204" pitchFamily="34" charset="0"/>
            </a:endParaRPr>
          </a:p>
          <a:p>
            <a:pPr marL="457200" indent="-457200"/>
            <a:r>
              <a:rPr lang="en-US" sz="1200" dirty="0" smtClean="0">
                <a:latin typeface="Calibri" panose="020F0502020204030204" pitchFamily="34" charset="0"/>
              </a:rPr>
              <a:t>Darcy</a:t>
            </a:r>
            <a:r>
              <a:rPr lang="en-US" sz="1200" dirty="0">
                <a:latin typeface="Calibri" panose="020F0502020204030204" pitchFamily="34" charset="0"/>
              </a:rPr>
              <a:t>, I., </a:t>
            </a:r>
            <a:r>
              <a:rPr lang="en-US" sz="1200" dirty="0" err="1">
                <a:latin typeface="Calibri" panose="020F0502020204030204" pitchFamily="34" charset="0"/>
              </a:rPr>
              <a:t>Daidone</a:t>
            </a:r>
            <a:r>
              <a:rPr lang="en-US" sz="1200" dirty="0">
                <a:latin typeface="Calibri" panose="020F0502020204030204" pitchFamily="34" charset="0"/>
              </a:rPr>
              <a:t>, D., &amp; Kojima, C. (2013). Asymmetric lexical access and fuzzy lexical representations in second language learners. </a:t>
            </a:r>
            <a:r>
              <a:rPr lang="en-US" sz="1200" i="1" dirty="0">
                <a:latin typeface="Calibri" panose="020F0502020204030204" pitchFamily="34" charset="0"/>
              </a:rPr>
              <a:t>The Mental Lexicon, 8</a:t>
            </a:r>
            <a:r>
              <a:rPr lang="en-US" sz="1200" dirty="0">
                <a:latin typeface="Calibri" panose="020F0502020204030204" pitchFamily="34" charset="0"/>
              </a:rPr>
              <a:t>, 372‐420.</a:t>
            </a:r>
          </a:p>
          <a:p>
            <a:pPr marL="457200" indent="-457200"/>
            <a:r>
              <a:rPr lang="en-US" sz="1200" dirty="0">
                <a:latin typeface="Calibri" panose="020F0502020204030204" pitchFamily="34" charset="0"/>
              </a:rPr>
              <a:t>Darcy, I., </a:t>
            </a:r>
            <a:r>
              <a:rPr lang="en-US" sz="1200" dirty="0" err="1">
                <a:latin typeface="Calibri" panose="020F0502020204030204" pitchFamily="34" charset="0"/>
              </a:rPr>
              <a:t>Dekydtspotter</a:t>
            </a:r>
            <a:r>
              <a:rPr lang="en-US" sz="1200" dirty="0">
                <a:latin typeface="Calibri" panose="020F0502020204030204" pitchFamily="34" charset="0"/>
              </a:rPr>
              <a:t>, L., </a:t>
            </a:r>
            <a:r>
              <a:rPr lang="en-US" sz="1200" dirty="0" err="1">
                <a:latin typeface="Calibri" panose="020F0502020204030204" pitchFamily="34" charset="0"/>
              </a:rPr>
              <a:t>Sprouse</a:t>
            </a:r>
            <a:r>
              <a:rPr lang="en-US" sz="1200" dirty="0">
                <a:latin typeface="Calibri" panose="020F0502020204030204" pitchFamily="34" charset="0"/>
              </a:rPr>
              <a:t>, R. A., Glover, J., Kaden, C., McGuire, M., &amp; Scott, J. H. (2012). Direct mapping of acoustics to phonology: On the lexical encoding of front rounded vowels in L1 English–L2 French acquisition. </a:t>
            </a:r>
            <a:r>
              <a:rPr lang="en-US" sz="1200" i="1" dirty="0">
                <a:latin typeface="Calibri" panose="020F0502020204030204" pitchFamily="34" charset="0"/>
              </a:rPr>
              <a:t>Second Language Research</a:t>
            </a:r>
            <a:r>
              <a:rPr lang="en-US" sz="1200" dirty="0">
                <a:latin typeface="Calibri" panose="020F0502020204030204" pitchFamily="34" charset="0"/>
              </a:rPr>
              <a:t>, </a:t>
            </a:r>
            <a:r>
              <a:rPr lang="en-US" sz="1200" i="1" dirty="0">
                <a:latin typeface="Calibri" panose="020F0502020204030204" pitchFamily="34" charset="0"/>
              </a:rPr>
              <a:t>28</a:t>
            </a:r>
            <a:r>
              <a:rPr lang="en-US" sz="1200" dirty="0">
                <a:latin typeface="Calibri" panose="020F0502020204030204" pitchFamily="34" charset="0"/>
              </a:rPr>
              <a:t>, 5‐40.</a:t>
            </a:r>
          </a:p>
          <a:p>
            <a:pPr marL="457200" indent="-457200"/>
            <a:r>
              <a:rPr lang="en-US" sz="1200" dirty="0">
                <a:latin typeface="Calibri" panose="020F0502020204030204" pitchFamily="34" charset="0"/>
              </a:rPr>
              <a:t>Darcy, I. &amp; Mora, J.-C. (2017) Executive control and phonological processing in balanced and unbalanced bilinguals. In Gisela </a:t>
            </a:r>
            <a:r>
              <a:rPr lang="en-US" sz="1200" dirty="0" err="1">
                <a:latin typeface="Calibri" panose="020F0502020204030204" pitchFamily="34" charset="0"/>
              </a:rPr>
              <a:t>Grañena</a:t>
            </a:r>
            <a:r>
              <a:rPr lang="en-US" sz="1200" dirty="0">
                <a:latin typeface="Calibri" panose="020F0502020204030204" pitchFamily="34" charset="0"/>
              </a:rPr>
              <a:t>, Daniel O. Jackson, and </a:t>
            </a:r>
            <a:r>
              <a:rPr lang="en-US" sz="1200" dirty="0" err="1">
                <a:latin typeface="Calibri" panose="020F0502020204030204" pitchFamily="34" charset="0"/>
              </a:rPr>
              <a:t>Yucel</a:t>
            </a:r>
            <a:r>
              <a:rPr lang="en-US" sz="1200" b="1" dirty="0">
                <a:latin typeface="Calibri" panose="020F0502020204030204" pitchFamily="34" charset="0"/>
              </a:rPr>
              <a:t> </a:t>
            </a:r>
            <a:r>
              <a:rPr lang="en-US" sz="1200" dirty="0">
                <a:latin typeface="Calibri" panose="020F0502020204030204" pitchFamily="34" charset="0"/>
              </a:rPr>
              <a:t>Yilmaz (</a:t>
            </a:r>
            <a:r>
              <a:rPr lang="en-US" sz="1200" dirty="0" err="1">
                <a:latin typeface="Calibri" panose="020F0502020204030204" pitchFamily="34" charset="0"/>
              </a:rPr>
              <a:t>Eds</a:t>
            </a:r>
            <a:r>
              <a:rPr lang="en-US" sz="1200" dirty="0">
                <a:latin typeface="Calibri" panose="020F0502020204030204" pitchFamily="34" charset="0"/>
              </a:rPr>
              <a:t>). </a:t>
            </a:r>
            <a:r>
              <a:rPr lang="en-US" sz="1200" i="1" dirty="0">
                <a:latin typeface="Calibri" panose="020F0502020204030204" pitchFamily="34" charset="0"/>
              </a:rPr>
              <a:t>Cognitive Individual Differences in L2 Processing and Acquisition </a:t>
            </a:r>
            <a:r>
              <a:rPr lang="en-US" sz="1200" dirty="0">
                <a:latin typeface="Calibri" panose="020F0502020204030204" pitchFamily="34" charset="0"/>
              </a:rPr>
              <a:t>(pp. 249-277). John Benjamins (Bilingual Processing and Acquisition series)</a:t>
            </a:r>
          </a:p>
          <a:p>
            <a:pPr marL="457200" indent="-457200"/>
            <a:r>
              <a:rPr lang="en-US" sz="1200" dirty="0" smtClean="0">
                <a:latin typeface="Calibri" panose="020F0502020204030204" pitchFamily="34" charset="0"/>
              </a:rPr>
              <a:t>Darcy, I., Mora, J. C., &amp; </a:t>
            </a:r>
            <a:r>
              <a:rPr lang="en-US" sz="1200" dirty="0" err="1" smtClean="0">
                <a:latin typeface="Calibri" panose="020F0502020204030204" pitchFamily="34" charset="0"/>
              </a:rPr>
              <a:t>Daidone</a:t>
            </a:r>
            <a:r>
              <a:rPr lang="en-US" sz="1200" dirty="0" smtClean="0">
                <a:latin typeface="Calibri" panose="020F0502020204030204" pitchFamily="34" charset="0"/>
              </a:rPr>
              <a:t>, D. (2016). The Role of Inhibitory Control in Second Language Phonological Processing. </a:t>
            </a:r>
            <a:r>
              <a:rPr lang="en-US" sz="1200" i="1" dirty="0" smtClean="0">
                <a:latin typeface="Calibri" panose="020F0502020204030204" pitchFamily="34" charset="0"/>
              </a:rPr>
              <a:t>Language Learning, 66</a:t>
            </a:r>
            <a:r>
              <a:rPr lang="en-US" sz="1200" dirty="0" smtClean="0">
                <a:latin typeface="Calibri" panose="020F0502020204030204" pitchFamily="34" charset="0"/>
              </a:rPr>
              <a:t>, 741-773. </a:t>
            </a:r>
            <a:r>
              <a:rPr lang="en-US" sz="1200" dirty="0" err="1" smtClean="0">
                <a:latin typeface="Calibri" panose="020F0502020204030204" pitchFamily="34" charset="0"/>
              </a:rPr>
              <a:t>doi</a:t>
            </a:r>
            <a:r>
              <a:rPr lang="en-US" sz="1200" dirty="0" smtClean="0">
                <a:latin typeface="Calibri" panose="020F0502020204030204" pitchFamily="34" charset="0"/>
              </a:rPr>
              <a:t>: 10.1111/lang.12161</a:t>
            </a:r>
          </a:p>
          <a:p>
            <a:pPr marL="457200" indent="-457200"/>
            <a:r>
              <a:rPr lang="en-US" sz="1200" dirty="0" smtClean="0">
                <a:latin typeface="Calibri" panose="020F0502020204030204" pitchFamily="34" charset="0"/>
              </a:rPr>
              <a:t>Darcy</a:t>
            </a:r>
            <a:r>
              <a:rPr lang="en-US" sz="1200" dirty="0">
                <a:latin typeface="Calibri" panose="020F0502020204030204" pitchFamily="34" charset="0"/>
              </a:rPr>
              <a:t>, I., Park, H., &amp; Yang, C. (2015). Individual differences in L2 acquisition of English phonology: The relation between cognitive abilities and phonological processing. </a:t>
            </a:r>
            <a:r>
              <a:rPr lang="en-US" sz="1200" i="1" dirty="0">
                <a:latin typeface="Calibri" panose="020F0502020204030204" pitchFamily="34" charset="0"/>
              </a:rPr>
              <a:t>Learning and Individual Differences, 40</a:t>
            </a:r>
            <a:r>
              <a:rPr lang="en-US" sz="1200" dirty="0">
                <a:latin typeface="Calibri" panose="020F0502020204030204" pitchFamily="34" charset="0"/>
              </a:rPr>
              <a:t>, 63-72. </a:t>
            </a:r>
            <a:r>
              <a:rPr lang="en-US" sz="1200" dirty="0" err="1">
                <a:latin typeface="Calibri" panose="020F0502020204030204" pitchFamily="34" charset="0"/>
              </a:rPr>
              <a:t>doi</a:t>
            </a:r>
            <a:r>
              <a:rPr lang="en-US" sz="1200" dirty="0">
                <a:latin typeface="Calibri" panose="020F0502020204030204" pitchFamily="34" charset="0"/>
              </a:rPr>
              <a:t>: http://</a:t>
            </a:r>
            <a:r>
              <a:rPr lang="en-US" sz="1200" dirty="0" smtClean="0">
                <a:latin typeface="Calibri" panose="020F0502020204030204" pitchFamily="34" charset="0"/>
              </a:rPr>
              <a:t>dx.doi.org/10.1016/j.lindif.2015.04.005</a:t>
            </a:r>
            <a:endParaRPr lang="en-US" sz="1200" dirty="0">
              <a:latin typeface="Calibri" panose="020F0502020204030204" pitchFamily="34" charset="0"/>
            </a:endParaRPr>
          </a:p>
        </p:txBody>
      </p:sp>
    </p:spTree>
    <p:extLst>
      <p:ext uri="{BB962C8B-B14F-4D97-AF65-F5344CB8AC3E}">
        <p14:creationId xmlns:p14="http://schemas.microsoft.com/office/powerpoint/2010/main" val="7692689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178800" cy="5029200"/>
          </a:xfrm>
        </p:spPr>
        <p:txBody>
          <a:bodyPr/>
          <a:lstStyle/>
          <a:p>
            <a:pPr marL="457200" indent="-457200">
              <a:buNone/>
            </a:pPr>
            <a:r>
              <a:rPr lang="en-US" sz="1200" dirty="0" err="1">
                <a:latin typeface="Calibri" panose="020F0502020204030204" pitchFamily="34" charset="0"/>
              </a:rPr>
              <a:t>Derwing</a:t>
            </a:r>
            <a:r>
              <a:rPr lang="en-US" sz="1200" dirty="0">
                <a:latin typeface="Calibri" panose="020F0502020204030204" pitchFamily="34" charset="0"/>
              </a:rPr>
              <a:t>, T. M. &amp; Munro, M. (2015) </a:t>
            </a:r>
            <a:r>
              <a:rPr lang="en-US" sz="1200" i="1" dirty="0">
                <a:latin typeface="Calibri" panose="020F0502020204030204" pitchFamily="34" charset="0"/>
              </a:rPr>
              <a:t>Pronunciation Fundamentals. Evidence-based perspectives for L2 teaching and research</a:t>
            </a:r>
            <a:r>
              <a:rPr lang="en-US" sz="1200" dirty="0">
                <a:latin typeface="Calibri" panose="020F0502020204030204" pitchFamily="34" charset="0"/>
              </a:rPr>
              <a:t>. Amsterdam: John Benjamins Publishing Company.</a:t>
            </a:r>
          </a:p>
          <a:p>
            <a:pPr marL="457200" indent="-457200">
              <a:buNone/>
            </a:pPr>
            <a:r>
              <a:rPr lang="de-DE" sz="1200" dirty="0">
                <a:latin typeface="Calibri" panose="020F0502020204030204" pitchFamily="34" charset="0"/>
              </a:rPr>
              <a:t>Derwing, T. M., Munro, M., &amp; Wiebe, G. (1998). </a:t>
            </a:r>
            <a:r>
              <a:rPr lang="en-US" sz="1200" dirty="0">
                <a:latin typeface="Calibri" panose="020F0502020204030204" pitchFamily="34" charset="0"/>
              </a:rPr>
              <a:t>Evidence in favor of a broad framework for pronunciation instruction. </a:t>
            </a:r>
            <a:r>
              <a:rPr lang="en-US" sz="1200" i="1" dirty="0">
                <a:latin typeface="Calibri" panose="020F0502020204030204" pitchFamily="34" charset="0"/>
              </a:rPr>
              <a:t>Language Learning, 48</a:t>
            </a:r>
            <a:r>
              <a:rPr lang="en-US" sz="1200" dirty="0">
                <a:latin typeface="Calibri" panose="020F0502020204030204" pitchFamily="34" charset="0"/>
              </a:rPr>
              <a:t>, 393‐410.</a:t>
            </a:r>
          </a:p>
          <a:p>
            <a:pPr marL="457200" indent="-457200">
              <a:buNone/>
            </a:pPr>
            <a:r>
              <a:rPr lang="de-DE" sz="1200" dirty="0">
                <a:latin typeface="Calibri" panose="020F0502020204030204" pitchFamily="34" charset="0"/>
              </a:rPr>
              <a:t>Dupoux, E., Kakehi, K., Hirose, Y., Pallier, C., &amp; Mehler, J. (1999). </a:t>
            </a:r>
            <a:r>
              <a:rPr lang="en-US" sz="1200" dirty="0">
                <a:latin typeface="Calibri" panose="020F0502020204030204" pitchFamily="34" charset="0"/>
              </a:rPr>
              <a:t>Epenthetic vowels in Japanese: A perceptual illusion? </a:t>
            </a:r>
            <a:r>
              <a:rPr lang="en-US" sz="1200" i="1" dirty="0">
                <a:latin typeface="Calibri" panose="020F0502020204030204" pitchFamily="34" charset="0"/>
              </a:rPr>
              <a:t>Journal of Experimental Psychology: Human Perception and Performance, 25</a:t>
            </a:r>
            <a:r>
              <a:rPr lang="en-US" sz="1200" dirty="0">
                <a:latin typeface="Calibri" panose="020F0502020204030204" pitchFamily="34" charset="0"/>
              </a:rPr>
              <a:t>, 1568-1578. </a:t>
            </a:r>
          </a:p>
          <a:p>
            <a:pPr marL="457200" indent="-457200">
              <a:buNone/>
            </a:pPr>
            <a:r>
              <a:rPr lang="fr-FR" sz="1200" dirty="0" err="1">
                <a:latin typeface="Calibri" panose="020F0502020204030204" pitchFamily="34" charset="0"/>
              </a:rPr>
              <a:t>Dupoux</a:t>
            </a:r>
            <a:r>
              <a:rPr lang="fr-FR" sz="1200" dirty="0">
                <a:latin typeface="Calibri" panose="020F0502020204030204" pitchFamily="34" charset="0"/>
              </a:rPr>
              <a:t>, E., </a:t>
            </a:r>
            <a:r>
              <a:rPr lang="fr-FR" sz="1200" dirty="0" err="1">
                <a:latin typeface="Calibri" panose="020F0502020204030204" pitchFamily="34" charset="0"/>
              </a:rPr>
              <a:t>Sebastián-Gallés</a:t>
            </a:r>
            <a:r>
              <a:rPr lang="fr-FR" sz="1200" dirty="0">
                <a:latin typeface="Calibri" panose="020F0502020204030204" pitchFamily="34" charset="0"/>
              </a:rPr>
              <a:t>, N., </a:t>
            </a:r>
            <a:r>
              <a:rPr lang="fr-FR" sz="1200" dirty="0" err="1">
                <a:latin typeface="Calibri" panose="020F0502020204030204" pitchFamily="34" charset="0"/>
              </a:rPr>
              <a:t>Navarrete</a:t>
            </a:r>
            <a:r>
              <a:rPr lang="fr-FR" sz="1200" dirty="0">
                <a:latin typeface="Calibri" panose="020F0502020204030204" pitchFamily="34" charset="0"/>
              </a:rPr>
              <a:t>, E., &amp; </a:t>
            </a:r>
            <a:r>
              <a:rPr lang="fr-FR" sz="1200" dirty="0" err="1">
                <a:latin typeface="Calibri" panose="020F0502020204030204" pitchFamily="34" charset="0"/>
              </a:rPr>
              <a:t>Peperkamp</a:t>
            </a:r>
            <a:r>
              <a:rPr lang="fr-FR" sz="1200" dirty="0">
                <a:latin typeface="Calibri" panose="020F0502020204030204" pitchFamily="34" charset="0"/>
              </a:rPr>
              <a:t>, S. (2008). </a:t>
            </a:r>
            <a:r>
              <a:rPr lang="en-US" sz="1200" dirty="0">
                <a:latin typeface="Calibri" panose="020F0502020204030204" pitchFamily="34" charset="0"/>
              </a:rPr>
              <a:t>Persistent stress 'deafness': The case of French learners of Spanish. </a:t>
            </a:r>
            <a:r>
              <a:rPr lang="en-US" sz="1200" i="1" dirty="0">
                <a:latin typeface="Calibri" panose="020F0502020204030204" pitchFamily="34" charset="0"/>
              </a:rPr>
              <a:t>Cognition, 106</a:t>
            </a:r>
            <a:r>
              <a:rPr lang="en-US" sz="1200" dirty="0">
                <a:latin typeface="Calibri" panose="020F0502020204030204" pitchFamily="34" charset="0"/>
              </a:rPr>
              <a:t>, 682-706. </a:t>
            </a:r>
          </a:p>
          <a:p>
            <a:pPr marL="457200" indent="-457200">
              <a:buNone/>
            </a:pPr>
            <a:r>
              <a:rPr lang="en-US" sz="1200" dirty="0" err="1">
                <a:latin typeface="Calibri" panose="020F0502020204030204" pitchFamily="34" charset="0"/>
              </a:rPr>
              <a:t>Escudero</a:t>
            </a:r>
            <a:r>
              <a:rPr lang="en-US" sz="1200" dirty="0">
                <a:latin typeface="Calibri" panose="020F0502020204030204" pitchFamily="34" charset="0"/>
              </a:rPr>
              <a:t>, P., Hayes-</a:t>
            </a:r>
            <a:r>
              <a:rPr lang="en-US" sz="1200" dirty="0" err="1">
                <a:latin typeface="Calibri" panose="020F0502020204030204" pitchFamily="34" charset="0"/>
              </a:rPr>
              <a:t>Harb</a:t>
            </a:r>
            <a:r>
              <a:rPr lang="en-US" sz="1200" dirty="0">
                <a:latin typeface="Calibri" panose="020F0502020204030204" pitchFamily="34" charset="0"/>
              </a:rPr>
              <a:t>, R., &amp; </a:t>
            </a:r>
            <a:r>
              <a:rPr lang="en-US" sz="1200" dirty="0" err="1">
                <a:latin typeface="Calibri" panose="020F0502020204030204" pitchFamily="34" charset="0"/>
              </a:rPr>
              <a:t>Mitterer</a:t>
            </a:r>
            <a:r>
              <a:rPr lang="en-US" sz="1200" dirty="0">
                <a:latin typeface="Calibri" panose="020F0502020204030204" pitchFamily="34" charset="0"/>
              </a:rPr>
              <a:t>, H. (2008). Novel second-language words and asymmetric lexical access. </a:t>
            </a:r>
            <a:r>
              <a:rPr lang="en-US" sz="1200" i="1" dirty="0">
                <a:latin typeface="Calibri" panose="020F0502020204030204" pitchFamily="34" charset="0"/>
              </a:rPr>
              <a:t>Journal of Phonetics, 36</a:t>
            </a:r>
            <a:r>
              <a:rPr lang="en-US" sz="1200" dirty="0">
                <a:latin typeface="Calibri" panose="020F0502020204030204" pitchFamily="34" charset="0"/>
              </a:rPr>
              <a:t>, 345-360. </a:t>
            </a:r>
          </a:p>
          <a:p>
            <a:pPr marL="457200" indent="-457200">
              <a:buNone/>
            </a:pPr>
            <a:r>
              <a:rPr lang="en-US" sz="1200" dirty="0">
                <a:latin typeface="Calibri" panose="020F0502020204030204" pitchFamily="34" charset="0"/>
              </a:rPr>
              <a:t>Fan, J., </a:t>
            </a:r>
            <a:r>
              <a:rPr lang="en-US" sz="1200" dirty="0" err="1">
                <a:latin typeface="Calibri" panose="020F0502020204030204" pitchFamily="34" charset="0"/>
              </a:rPr>
              <a:t>McCandliss</a:t>
            </a:r>
            <a:r>
              <a:rPr lang="en-US" sz="1200" dirty="0">
                <a:latin typeface="Calibri" panose="020F0502020204030204" pitchFamily="34" charset="0"/>
              </a:rPr>
              <a:t>, B. D., Sommer, T., </a:t>
            </a:r>
            <a:r>
              <a:rPr lang="en-US" sz="1200" dirty="0" err="1">
                <a:latin typeface="Calibri" panose="020F0502020204030204" pitchFamily="34" charset="0"/>
              </a:rPr>
              <a:t>Raz</a:t>
            </a:r>
            <a:r>
              <a:rPr lang="en-US" sz="1200" dirty="0">
                <a:latin typeface="Calibri" panose="020F0502020204030204" pitchFamily="34" charset="0"/>
              </a:rPr>
              <a:t>, A., &amp; Posner, M. I. (2002). Testing the efficiency and independence of attentional networks. </a:t>
            </a:r>
            <a:r>
              <a:rPr lang="en-US" sz="1200" i="1" dirty="0">
                <a:latin typeface="Calibri" panose="020F0502020204030204" pitchFamily="34" charset="0"/>
              </a:rPr>
              <a:t>Journal of Cognitive Neuroscience, 14,</a:t>
            </a:r>
            <a:r>
              <a:rPr lang="en-US" sz="1200" dirty="0">
                <a:latin typeface="Calibri" panose="020F0502020204030204" pitchFamily="34" charset="0"/>
              </a:rPr>
              <a:t> 340-347. </a:t>
            </a:r>
          </a:p>
          <a:p>
            <a:pPr marL="457200" indent="-457200">
              <a:buNone/>
            </a:pPr>
            <a:r>
              <a:rPr lang="en-US" sz="1200" dirty="0" err="1">
                <a:latin typeface="Calibri" panose="020F0502020204030204" pitchFamily="34" charset="0"/>
              </a:rPr>
              <a:t>Floccia</a:t>
            </a:r>
            <a:r>
              <a:rPr lang="en-US" sz="1200" dirty="0">
                <a:latin typeface="Calibri" panose="020F0502020204030204" pitchFamily="34" charset="0"/>
              </a:rPr>
              <a:t>, C., </a:t>
            </a:r>
            <a:r>
              <a:rPr lang="en-US" sz="1200" dirty="0" err="1">
                <a:latin typeface="Calibri" panose="020F0502020204030204" pitchFamily="34" charset="0"/>
              </a:rPr>
              <a:t>Goslin</a:t>
            </a:r>
            <a:r>
              <a:rPr lang="en-US" sz="1200" dirty="0">
                <a:latin typeface="Calibri" panose="020F0502020204030204" pitchFamily="34" charset="0"/>
              </a:rPr>
              <a:t>, J., Girard, F., &amp; </a:t>
            </a:r>
            <a:r>
              <a:rPr lang="en-US" sz="1200" dirty="0" err="1">
                <a:latin typeface="Calibri" panose="020F0502020204030204" pitchFamily="34" charset="0"/>
              </a:rPr>
              <a:t>Konopczynski</a:t>
            </a:r>
            <a:r>
              <a:rPr lang="en-US" sz="1200" dirty="0">
                <a:latin typeface="Calibri" panose="020F0502020204030204" pitchFamily="34" charset="0"/>
              </a:rPr>
              <a:t>, G. (2006). Does a regional accent perturb speech processing? </a:t>
            </a:r>
            <a:r>
              <a:rPr lang="en-US" sz="1200" i="1" dirty="0">
                <a:latin typeface="Calibri" panose="020F0502020204030204" pitchFamily="34" charset="0"/>
              </a:rPr>
              <a:t>Journal of Experimental Psychology: Human Perception and Performance, 32</a:t>
            </a:r>
            <a:r>
              <a:rPr lang="en-US" sz="1200" dirty="0">
                <a:latin typeface="Calibri" panose="020F0502020204030204" pitchFamily="34" charset="0"/>
              </a:rPr>
              <a:t>, 1276-1293. </a:t>
            </a:r>
          </a:p>
          <a:p>
            <a:pPr marL="457200" indent="-457200">
              <a:buNone/>
            </a:pPr>
            <a:r>
              <a:rPr lang="en-US" sz="1200" dirty="0">
                <a:latin typeface="Calibri" panose="020F0502020204030204" pitchFamily="34" charset="0"/>
              </a:rPr>
              <a:t>Friedman, N. P., &amp; Miyake, A. (2004). The relations among inhibition and interference control functions: A latent-variable analysis. </a:t>
            </a:r>
            <a:r>
              <a:rPr lang="en-US" sz="1200" i="1" dirty="0">
                <a:latin typeface="Calibri" panose="020F0502020204030204" pitchFamily="34" charset="0"/>
              </a:rPr>
              <a:t>Journal of Experimental Psychology: General, 133</a:t>
            </a:r>
            <a:r>
              <a:rPr lang="en-US" sz="1200" dirty="0">
                <a:latin typeface="Calibri" panose="020F0502020204030204" pitchFamily="34" charset="0"/>
              </a:rPr>
              <a:t>, 101–135. doi:10.1037/0096-3445.133.1.101</a:t>
            </a:r>
          </a:p>
          <a:p>
            <a:pPr marL="457200" indent="-457200">
              <a:buNone/>
            </a:pPr>
            <a:r>
              <a:rPr lang="en-US" sz="1200" dirty="0">
                <a:latin typeface="Calibri" panose="020F0502020204030204" pitchFamily="34" charset="0"/>
              </a:rPr>
              <a:t>Garcia-Amaya, L. (2012). </a:t>
            </a:r>
            <a:r>
              <a:rPr lang="en-US" sz="1200" i="1" dirty="0">
                <a:latin typeface="Calibri" panose="020F0502020204030204" pitchFamily="34" charset="0"/>
              </a:rPr>
              <a:t>Second Language Fluency and Cognition: The Study of Spanish Second Language Development in an Overseas Immersion Program and an At-Home Foreign Language Classroom</a:t>
            </a:r>
            <a:r>
              <a:rPr lang="en-US" sz="1200" dirty="0">
                <a:latin typeface="Calibri" panose="020F0502020204030204" pitchFamily="34" charset="0"/>
              </a:rPr>
              <a:t>. Unpublished Ph.D. Dissertation, Indiana University Bloomington.</a:t>
            </a:r>
          </a:p>
          <a:p>
            <a:pPr marL="457200" indent="-457200">
              <a:buNone/>
            </a:pPr>
            <a:r>
              <a:rPr lang="en-US" sz="1200" dirty="0" err="1">
                <a:latin typeface="Calibri" panose="020F0502020204030204" pitchFamily="34" charset="0"/>
              </a:rPr>
              <a:t>Gatbonton</a:t>
            </a:r>
            <a:r>
              <a:rPr lang="en-US" sz="1200" dirty="0">
                <a:latin typeface="Calibri" panose="020F0502020204030204" pitchFamily="34" charset="0"/>
              </a:rPr>
              <a:t>, E., &amp; </a:t>
            </a:r>
            <a:r>
              <a:rPr lang="en-US" sz="1200" dirty="0" err="1">
                <a:latin typeface="Calibri" panose="020F0502020204030204" pitchFamily="34" charset="0"/>
              </a:rPr>
              <a:t>Segalowitz</a:t>
            </a:r>
            <a:r>
              <a:rPr lang="en-US" sz="1200" dirty="0">
                <a:latin typeface="Calibri" panose="020F0502020204030204" pitchFamily="34" charset="0"/>
              </a:rPr>
              <a:t>, N. (1988). Creative Automatization: Principles for Promoting Fluency Within a Communicative Framework. </a:t>
            </a:r>
            <a:r>
              <a:rPr lang="en-US" sz="1200" i="1" dirty="0">
                <a:latin typeface="Calibri" panose="020F0502020204030204" pitchFamily="34" charset="0"/>
              </a:rPr>
              <a:t>TESOL Quarterly, 22</a:t>
            </a:r>
            <a:r>
              <a:rPr lang="en-US" sz="1200" dirty="0">
                <a:latin typeface="Calibri" panose="020F0502020204030204" pitchFamily="34" charset="0"/>
              </a:rPr>
              <a:t>, 473‐492.</a:t>
            </a:r>
          </a:p>
          <a:p>
            <a:pPr marL="457200" indent="-457200">
              <a:buNone/>
            </a:pPr>
            <a:r>
              <a:rPr lang="en-US" sz="1200" dirty="0" err="1">
                <a:latin typeface="Calibri" panose="020F0502020204030204" pitchFamily="34" charset="0"/>
              </a:rPr>
              <a:t>Gökgöz</a:t>
            </a:r>
            <a:r>
              <a:rPr lang="en-US" sz="1200" dirty="0">
                <a:latin typeface="Calibri" panose="020F0502020204030204" pitchFamily="34" charset="0"/>
              </a:rPr>
              <a:t>-Kurt, B. (2016) </a:t>
            </a:r>
            <a:r>
              <a:rPr lang="en-US" sz="1200" i="1" dirty="0">
                <a:latin typeface="Calibri" panose="020F0502020204030204" pitchFamily="34" charset="0"/>
              </a:rPr>
              <a:t>Attention Control and the Effects of Online Training in Improving Connected Speech Perception by English as a Second Language Learners</a:t>
            </a:r>
            <a:r>
              <a:rPr lang="en-US" sz="1200" dirty="0">
                <a:latin typeface="Calibri" panose="020F0502020204030204" pitchFamily="34" charset="0"/>
              </a:rPr>
              <a:t>. Unpublished Ph.D. Dissertation,  Univ. of South Carolina.</a:t>
            </a:r>
          </a:p>
          <a:p>
            <a:pPr marL="457200" indent="-457200">
              <a:buNone/>
            </a:pPr>
            <a:r>
              <a:rPr lang="en-US" sz="1200" dirty="0">
                <a:latin typeface="Calibri" panose="020F0502020204030204" pitchFamily="34" charset="0"/>
              </a:rPr>
              <a:t>Gordon, J., Darcy, I., &amp; </a:t>
            </a:r>
            <a:r>
              <a:rPr lang="en-US" sz="1200" dirty="0" err="1">
                <a:latin typeface="Calibri" panose="020F0502020204030204" pitchFamily="34" charset="0"/>
              </a:rPr>
              <a:t>Ewert</a:t>
            </a:r>
            <a:r>
              <a:rPr lang="en-US" sz="1200" dirty="0">
                <a:latin typeface="Calibri" panose="020F0502020204030204" pitchFamily="34" charset="0"/>
              </a:rPr>
              <a:t>, D. (2013). Pronunciation teaching and learning: Effects of explicit phonetic instruction in the L2 classroom. In J. Levis &amp; K. </a:t>
            </a:r>
            <a:r>
              <a:rPr lang="en-US" sz="1200" dirty="0" err="1">
                <a:latin typeface="Calibri" panose="020F0502020204030204" pitchFamily="34" charset="0"/>
              </a:rPr>
              <a:t>LeVelle</a:t>
            </a:r>
            <a:r>
              <a:rPr lang="en-US" sz="1200" dirty="0">
                <a:latin typeface="Calibri" panose="020F0502020204030204" pitchFamily="34" charset="0"/>
              </a:rPr>
              <a:t> (Eds.), </a:t>
            </a:r>
            <a:r>
              <a:rPr lang="en-US" sz="1200" i="1" dirty="0">
                <a:latin typeface="Calibri" panose="020F0502020204030204" pitchFamily="34" charset="0"/>
              </a:rPr>
              <a:t>Proceedings of the 4th Pronunciation in Second Language Learning and Teaching Conference (pp. 194–206). </a:t>
            </a:r>
            <a:r>
              <a:rPr lang="en-US" sz="1200" dirty="0">
                <a:latin typeface="Calibri" panose="020F0502020204030204" pitchFamily="34" charset="0"/>
              </a:rPr>
              <a:t>Iowa State University</a:t>
            </a:r>
            <a:r>
              <a:rPr lang="en-US" sz="1200" dirty="0" smtClean="0">
                <a:latin typeface="Calibri" panose="020F0502020204030204" pitchFamily="34" charset="0"/>
              </a:rPr>
              <a:t>.</a:t>
            </a:r>
            <a:endParaRPr lang="en-US" sz="1200" dirty="0">
              <a:latin typeface="Calibri" panose="020F0502020204030204" pitchFamily="34" charset="0"/>
            </a:endParaRPr>
          </a:p>
        </p:txBody>
      </p:sp>
    </p:spTree>
    <p:extLst>
      <p:ext uri="{BB962C8B-B14F-4D97-AF65-F5344CB8AC3E}">
        <p14:creationId xmlns:p14="http://schemas.microsoft.com/office/powerpoint/2010/main" val="39787788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049169" y="2056747"/>
            <a:ext cx="3520689" cy="14478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Rectangle 15"/>
          <p:cNvSpPr/>
          <p:nvPr/>
        </p:nvSpPr>
        <p:spPr>
          <a:xfrm>
            <a:off x="4090420" y="428473"/>
            <a:ext cx="3520689" cy="14478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aphicFrame>
        <p:nvGraphicFramePr>
          <p:cNvPr id="4" name="Diagram 3"/>
          <p:cNvGraphicFramePr/>
          <p:nvPr>
            <p:extLst>
              <p:ext uri="{D42A27DB-BD31-4B8C-83A1-F6EECF244321}">
                <p14:modId xmlns:p14="http://schemas.microsoft.com/office/powerpoint/2010/main" val="1672844493"/>
              </p:ext>
            </p:extLst>
          </p:nvPr>
        </p:nvGraphicFramePr>
        <p:xfrm>
          <a:off x="393700" y="130790"/>
          <a:ext cx="8077200" cy="6692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 name="Rectangle 20"/>
          <p:cNvSpPr/>
          <p:nvPr/>
        </p:nvSpPr>
        <p:spPr>
          <a:xfrm>
            <a:off x="1049169" y="1839818"/>
            <a:ext cx="2971800" cy="1554272"/>
          </a:xfrm>
          <a:prstGeom prst="rect">
            <a:avLst/>
          </a:prstGeom>
        </p:spPr>
        <p:txBody>
          <a:bodyPr wrap="square">
            <a:spAutoFit/>
          </a:bodyPr>
          <a:lstStyle/>
          <a:p>
            <a:pPr marL="285750" lvl="0" indent="-285750">
              <a:buFont typeface="Arial" panose="020B0604020202020204" pitchFamily="34" charset="0"/>
              <a:buChar char="•"/>
            </a:pPr>
            <a:r>
              <a:rPr lang="en-US" sz="1900" dirty="0" smtClean="0"/>
              <a:t>Does </a:t>
            </a:r>
            <a:r>
              <a:rPr lang="en-US" sz="1900" dirty="0"/>
              <a:t>it work? </a:t>
            </a:r>
            <a:endParaRPr lang="en-US" sz="1900" dirty="0" smtClean="0"/>
          </a:p>
          <a:p>
            <a:pPr marL="285750" lvl="0" indent="-285750">
              <a:buFont typeface="Arial" panose="020B0604020202020204" pitchFamily="34" charset="0"/>
              <a:buChar char="•"/>
            </a:pPr>
            <a:r>
              <a:rPr lang="en-US" sz="1900" dirty="0" smtClean="0"/>
              <a:t>Will </a:t>
            </a:r>
            <a:r>
              <a:rPr lang="en-US" sz="1900" dirty="0"/>
              <a:t>it matter?</a:t>
            </a:r>
            <a:r>
              <a:rPr lang="en-US" sz="1900" dirty="0" smtClean="0"/>
              <a:t> </a:t>
            </a:r>
          </a:p>
          <a:p>
            <a:pPr marL="285750" indent="-285750">
              <a:buFont typeface="Arial" panose="020B0604020202020204" pitchFamily="34" charset="0"/>
              <a:buChar char="•"/>
            </a:pPr>
            <a:r>
              <a:rPr lang="en-US" sz="1900" dirty="0" smtClean="0"/>
              <a:t>Carry-over?</a:t>
            </a:r>
          </a:p>
          <a:p>
            <a:pPr marL="285750" indent="-285750">
              <a:buFont typeface="Arial" panose="020B0604020202020204" pitchFamily="34" charset="0"/>
              <a:buChar char="•"/>
            </a:pPr>
            <a:r>
              <a:rPr lang="en-US" sz="1900" dirty="0" smtClean="0"/>
              <a:t>Automatization?</a:t>
            </a:r>
          </a:p>
          <a:p>
            <a:pPr marL="285750" indent="-285750">
              <a:buFont typeface="Arial" panose="020B0604020202020204" pitchFamily="34" charset="0"/>
              <a:buChar char="•"/>
            </a:pPr>
            <a:r>
              <a:rPr lang="en-US" sz="1900" dirty="0" smtClean="0"/>
              <a:t>Learners’ differences? </a:t>
            </a:r>
          </a:p>
        </p:txBody>
      </p:sp>
      <p:sp>
        <p:nvSpPr>
          <p:cNvPr id="20" name="Rectangle 19"/>
          <p:cNvSpPr/>
          <p:nvPr/>
        </p:nvSpPr>
        <p:spPr>
          <a:xfrm>
            <a:off x="5710003" y="2268891"/>
            <a:ext cx="2514600" cy="1846659"/>
          </a:xfrm>
          <a:prstGeom prst="rect">
            <a:avLst/>
          </a:prstGeom>
        </p:spPr>
        <p:txBody>
          <a:bodyPr wrap="square">
            <a:spAutoFit/>
          </a:bodyPr>
          <a:lstStyle/>
          <a:p>
            <a:pPr marL="285750" lvl="0" indent="-285750">
              <a:buFont typeface="Arial" panose="020B0604020202020204" pitchFamily="34" charset="0"/>
              <a:buChar char="•"/>
            </a:pPr>
            <a:r>
              <a:rPr lang="en-US" sz="1900" dirty="0" smtClean="0"/>
              <a:t>What </a:t>
            </a:r>
            <a:r>
              <a:rPr lang="en-US" sz="1900" dirty="0"/>
              <a:t>matters </a:t>
            </a:r>
            <a:r>
              <a:rPr lang="en-US" sz="1900" dirty="0" smtClean="0"/>
              <a:t>most?</a:t>
            </a:r>
          </a:p>
          <a:p>
            <a:pPr marL="285750" indent="-285750">
              <a:buFont typeface="Arial" panose="020B0604020202020204" pitchFamily="34" charset="0"/>
              <a:buChar char="•"/>
            </a:pPr>
            <a:r>
              <a:rPr lang="en-US" sz="1900" dirty="0" smtClean="0"/>
              <a:t>Right focus? </a:t>
            </a:r>
          </a:p>
          <a:p>
            <a:pPr marL="285750" indent="-285750">
              <a:buFont typeface="Arial" panose="020B0604020202020204" pitchFamily="34" charset="0"/>
              <a:buChar char="•"/>
            </a:pPr>
            <a:r>
              <a:rPr lang="en-US" sz="1900" dirty="0" smtClean="0"/>
              <a:t>Spelling?</a:t>
            </a:r>
          </a:p>
          <a:p>
            <a:pPr marL="285750" indent="-285750">
              <a:buFont typeface="Arial" panose="020B0604020202020204" pitchFamily="34" charset="0"/>
              <a:buChar char="•"/>
            </a:pPr>
            <a:r>
              <a:rPr lang="en-US" sz="1900" dirty="0" smtClean="0"/>
              <a:t>Which “standard” &amp; what’s “correct”?</a:t>
            </a:r>
          </a:p>
          <a:p>
            <a:pPr marL="285750" indent="-285750">
              <a:buFont typeface="Arial" panose="020B0604020202020204" pitchFamily="34" charset="0"/>
              <a:buChar char="•"/>
            </a:pPr>
            <a:r>
              <a:rPr lang="en-US" sz="1900" dirty="0" smtClean="0"/>
              <a:t>Critical pedagogy</a:t>
            </a:r>
            <a:endParaRPr lang="en-US" sz="1900" dirty="0"/>
          </a:p>
        </p:txBody>
      </p:sp>
      <p:sp>
        <p:nvSpPr>
          <p:cNvPr id="28" name="Rectangle 27"/>
          <p:cNvSpPr/>
          <p:nvPr/>
        </p:nvSpPr>
        <p:spPr>
          <a:xfrm>
            <a:off x="3582649" y="990600"/>
            <a:ext cx="2819400" cy="1261884"/>
          </a:xfrm>
          <a:prstGeom prst="rect">
            <a:avLst/>
          </a:prstGeom>
          <a:noFill/>
        </p:spPr>
        <p:txBody>
          <a:bodyPr wrap="square">
            <a:spAutoFit/>
          </a:bodyPr>
          <a:lstStyle/>
          <a:p>
            <a:pPr marL="285750" indent="-285750">
              <a:buFont typeface="Arial" panose="020B0604020202020204" pitchFamily="34" charset="0"/>
              <a:buChar char="•"/>
            </a:pPr>
            <a:r>
              <a:rPr lang="en-US" sz="1900" dirty="0" smtClean="0"/>
              <a:t>Which method?</a:t>
            </a:r>
          </a:p>
          <a:p>
            <a:pPr marL="285750" indent="-285750">
              <a:buFont typeface="Arial" panose="020B0604020202020204" pitchFamily="34" charset="0"/>
              <a:buChar char="•"/>
            </a:pPr>
            <a:r>
              <a:rPr lang="en-US" sz="1900" dirty="0" smtClean="0"/>
              <a:t>Diagnosis?</a:t>
            </a:r>
          </a:p>
          <a:p>
            <a:pPr marL="285750" indent="-285750">
              <a:buFont typeface="Arial" panose="020B0604020202020204" pitchFamily="34" charset="0"/>
              <a:buChar char="•"/>
            </a:pPr>
            <a:r>
              <a:rPr lang="en-US" sz="1900" dirty="0" smtClean="0"/>
              <a:t>Listening instruction?</a:t>
            </a:r>
            <a:endParaRPr lang="en-US" sz="1900" dirty="0"/>
          </a:p>
          <a:p>
            <a:pPr marL="285750" indent="-285750">
              <a:buFont typeface="Arial" panose="020B0604020202020204" pitchFamily="34" charset="0"/>
              <a:buChar char="•"/>
            </a:pPr>
            <a:r>
              <a:rPr lang="en-US" sz="1900" dirty="0" smtClean="0"/>
              <a:t>Perception?</a:t>
            </a:r>
          </a:p>
        </p:txBody>
      </p:sp>
      <p:sp>
        <p:nvSpPr>
          <p:cNvPr id="2" name="TextBox 1"/>
          <p:cNvSpPr txBox="1"/>
          <p:nvPr/>
        </p:nvSpPr>
        <p:spPr>
          <a:xfrm>
            <a:off x="1628453" y="4448503"/>
            <a:ext cx="2936407" cy="1261884"/>
          </a:xfrm>
          <a:prstGeom prst="rect">
            <a:avLst/>
          </a:prstGeom>
          <a:noFill/>
        </p:spPr>
        <p:txBody>
          <a:bodyPr wrap="square" rtlCol="0">
            <a:spAutoFit/>
          </a:bodyPr>
          <a:lstStyle/>
          <a:p>
            <a:pPr marL="285750" indent="-285750">
              <a:buFont typeface="Arial" panose="020B0604020202020204" pitchFamily="34" charset="0"/>
              <a:buChar char="•"/>
            </a:pPr>
            <a:r>
              <a:rPr lang="en-US" sz="1900" dirty="0" smtClean="0"/>
              <a:t>Explicit </a:t>
            </a:r>
            <a:r>
              <a:rPr lang="en-US" sz="1900" dirty="0"/>
              <a:t>feedback? </a:t>
            </a:r>
            <a:endParaRPr lang="en-US" sz="1900" dirty="0" smtClean="0"/>
          </a:p>
          <a:p>
            <a:pPr marL="285750" indent="-285750">
              <a:buFont typeface="Arial" panose="020B0604020202020204" pitchFamily="34" charset="0"/>
              <a:buChar char="•"/>
            </a:pPr>
            <a:r>
              <a:rPr lang="en-US" sz="1900" dirty="0" smtClean="0"/>
              <a:t>How </a:t>
            </a:r>
            <a:r>
              <a:rPr lang="en-US" sz="1900" dirty="0"/>
              <a:t>much, how often?</a:t>
            </a:r>
          </a:p>
          <a:p>
            <a:pPr marL="285750" indent="-285750">
              <a:buFont typeface="Arial" panose="020B0604020202020204" pitchFamily="34" charset="0"/>
              <a:buChar char="•"/>
            </a:pPr>
            <a:r>
              <a:rPr lang="en-US" sz="1900" dirty="0" smtClean="0"/>
              <a:t>Final and continuing assessment?</a:t>
            </a:r>
            <a:endParaRPr lang="en-US" sz="1900" dirty="0"/>
          </a:p>
        </p:txBody>
      </p:sp>
      <p:sp>
        <p:nvSpPr>
          <p:cNvPr id="29" name="Rectangle 28"/>
          <p:cNvSpPr/>
          <p:nvPr/>
        </p:nvSpPr>
        <p:spPr>
          <a:xfrm>
            <a:off x="4992349" y="4740891"/>
            <a:ext cx="2895600" cy="677108"/>
          </a:xfrm>
          <a:prstGeom prst="rect">
            <a:avLst/>
          </a:prstGeom>
        </p:spPr>
        <p:txBody>
          <a:bodyPr wrap="square">
            <a:spAutoFit/>
          </a:bodyPr>
          <a:lstStyle/>
          <a:p>
            <a:pPr marL="285750" indent="-285750">
              <a:buFont typeface="Arial" panose="020B0604020202020204" pitchFamily="34" charset="0"/>
              <a:buChar char="•"/>
            </a:pPr>
            <a:r>
              <a:rPr lang="en-US" sz="1900" dirty="0" smtClean="0"/>
              <a:t>Beginners</a:t>
            </a:r>
            <a:r>
              <a:rPr lang="en-US" sz="1900" dirty="0"/>
              <a:t>? Advanced? </a:t>
            </a:r>
          </a:p>
          <a:p>
            <a:pPr marL="285750" indent="-285750">
              <a:buFont typeface="Arial" panose="020B0604020202020204" pitchFamily="34" charset="0"/>
              <a:buChar char="•"/>
            </a:pPr>
            <a:r>
              <a:rPr lang="en-US" sz="1900" dirty="0" smtClean="0"/>
              <a:t>How long, how often?</a:t>
            </a:r>
            <a:endParaRPr lang="en-US" sz="1900" dirty="0"/>
          </a:p>
        </p:txBody>
      </p:sp>
      <p:pic>
        <p:nvPicPr>
          <p:cNvPr id="30" name="Picture 29" descr="http://jackson-consulting.com/wp-content/uploads/2013/04/chalk.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4516" r="13091"/>
          <a:stretch/>
        </p:blipFill>
        <p:spPr bwMode="auto">
          <a:xfrm>
            <a:off x="7848600" y="0"/>
            <a:ext cx="1295400" cy="12954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9670" y="120696"/>
            <a:ext cx="3805850" cy="615553"/>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400" b="1" i="0" u="none" strike="noStrike" kern="0" cap="none" spc="0" normalizeH="0" baseline="0" noProof="0" dirty="0" smtClean="0">
                <a:ln>
                  <a:noFill/>
                </a:ln>
                <a:solidFill>
                  <a:srgbClr val="7D110C"/>
                </a:solidFill>
                <a:effectLst/>
                <a:uLnTx/>
                <a:uFillTx/>
                <a:latin typeface="Segoe UI Semibold" panose="020B0702040204020203" pitchFamily="34" charset="0"/>
                <a:ea typeface="ＭＳ Ｐゴシック"/>
                <a:cs typeface="+mj-cs"/>
              </a:rPr>
              <a:t>Some questions… </a:t>
            </a:r>
            <a:endParaRPr kumimoji="0" lang="en-US" sz="18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1201456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B929E176-D41C-409D-A10E-768851A4C059}"/>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74590405-43C1-40E0-8C18-215336360FA9}"/>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
                                            <p:graphicEl>
                                              <a:dgm id="{AB6FD703-33F8-446A-B62E-E7A686ED848D}"/>
                                            </p:graphic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4">
                                            <p:graphicEl>
                                              <a:dgm id="{0DF5C993-C954-4342-99CC-EA78B9BD1D18}"/>
                                            </p:graphic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graphicEl>
                                              <a:dgm id="{7997C85C-7AE7-48CE-B8DA-118A27A337C0}"/>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graphicEl>
                                              <a:dgm id="{4DB19927-50A6-4BD1-A23E-2CE6FC238DC7}"/>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4">
                                            <p:graphicEl>
                                              <a:dgm id="{910B3CBC-F692-4D18-8A07-F099E4A1F829}"/>
                                            </p:graphicEl>
                                          </p:spTgt>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4">
                                            <p:graphicEl>
                                              <a:dgm id="{1E923F76-1F48-4C97-834E-4A4D74F4D3AF}"/>
                                            </p:graphic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fade">
                                      <p:cBhvr>
                                        <p:cTn id="46" dur="500"/>
                                        <p:tgtEl>
                                          <p:spTgt spid="2"/>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graphicEl>
                                              <a:dgm id="{C21078B4-2D2E-4284-8DF0-2CFA54879D47}"/>
                                            </p:graphic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
                                            <p:graphicEl>
                                              <a:dgm id="{238B6A6B-14B0-4402-B273-DC5B0176C4E4}"/>
                                            </p:graphic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21" grpId="0"/>
      <p:bldP spid="20" grpId="0"/>
      <p:bldP spid="28" grpId="0"/>
      <p:bldP spid="2" grpId="0"/>
      <p:bldP spid="29"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178800" cy="5029200"/>
          </a:xfrm>
        </p:spPr>
        <p:txBody>
          <a:bodyPr/>
          <a:lstStyle/>
          <a:p>
            <a:pPr marL="457200" indent="-457200">
              <a:buNone/>
            </a:pPr>
            <a:r>
              <a:rPr lang="en-US" sz="1200" dirty="0" smtClean="0">
                <a:latin typeface="Calibri" panose="020F0502020204030204" pitchFamily="34" charset="0"/>
              </a:rPr>
              <a:t>Gordon</a:t>
            </a:r>
            <a:r>
              <a:rPr lang="en-US" sz="1200" dirty="0">
                <a:latin typeface="Calibri" panose="020F0502020204030204" pitchFamily="34" charset="0"/>
              </a:rPr>
              <a:t>, J. (2015). </a:t>
            </a:r>
            <a:r>
              <a:rPr lang="en-US" sz="1200" i="1" dirty="0">
                <a:latin typeface="Calibri" panose="020F0502020204030204" pitchFamily="34" charset="0"/>
              </a:rPr>
              <a:t>Teaching and Learning L2 Pronunciation: A Closer Look at Classroom and Extra-Classroom Factors in the Development of Comprehensibility in ESL Learners</a:t>
            </a:r>
            <a:r>
              <a:rPr lang="en-US" sz="1200" dirty="0">
                <a:latin typeface="Calibri" panose="020F0502020204030204" pitchFamily="34" charset="0"/>
              </a:rPr>
              <a:t>. Unpublished Ph.D. Dissertation, Indiana University Bloomington. </a:t>
            </a:r>
          </a:p>
          <a:p>
            <a:pPr marL="457200" indent="-457200">
              <a:buNone/>
            </a:pPr>
            <a:r>
              <a:rPr lang="en-US" sz="1200" dirty="0" err="1">
                <a:latin typeface="Calibri" panose="020F0502020204030204" pitchFamily="34" charset="0"/>
              </a:rPr>
              <a:t>Hardison</a:t>
            </a:r>
            <a:r>
              <a:rPr lang="en-US" sz="1200" dirty="0">
                <a:latin typeface="Calibri" panose="020F0502020204030204" pitchFamily="34" charset="0"/>
              </a:rPr>
              <a:t>, D. M. (2004). Generalization of computer‐assisted prosody training: Quantitative and qualitative findings. </a:t>
            </a:r>
            <a:r>
              <a:rPr lang="en-US" sz="1200" i="1" dirty="0">
                <a:latin typeface="Calibri" panose="020F0502020204030204" pitchFamily="34" charset="0"/>
              </a:rPr>
              <a:t>Language Learning &amp; Technology</a:t>
            </a:r>
            <a:r>
              <a:rPr lang="en-US" sz="1200" dirty="0">
                <a:latin typeface="Calibri" panose="020F0502020204030204" pitchFamily="34" charset="0"/>
              </a:rPr>
              <a:t>, </a:t>
            </a:r>
            <a:r>
              <a:rPr lang="en-US" sz="1200" i="1" dirty="0">
                <a:latin typeface="Calibri" panose="020F0502020204030204" pitchFamily="34" charset="0"/>
              </a:rPr>
              <a:t>8</a:t>
            </a:r>
            <a:r>
              <a:rPr lang="en-US" sz="1200" dirty="0">
                <a:latin typeface="Calibri" panose="020F0502020204030204" pitchFamily="34" charset="0"/>
              </a:rPr>
              <a:t>, 34‐52.</a:t>
            </a:r>
          </a:p>
          <a:p>
            <a:pPr marL="457200" indent="-457200">
              <a:buNone/>
            </a:pPr>
            <a:r>
              <a:rPr lang="en-US" sz="1200" dirty="0" err="1">
                <a:latin typeface="Calibri" panose="020F0502020204030204" pitchFamily="34" charset="0"/>
              </a:rPr>
              <a:t>Hockett</a:t>
            </a:r>
            <a:r>
              <a:rPr lang="en-US" sz="1200" dirty="0">
                <a:latin typeface="Calibri" panose="020F0502020204030204" pitchFamily="34" charset="0"/>
              </a:rPr>
              <a:t>, C. F. (1955). </a:t>
            </a:r>
            <a:r>
              <a:rPr lang="en-US" sz="1200" i="1" dirty="0">
                <a:latin typeface="Calibri" panose="020F0502020204030204" pitchFamily="34" charset="0"/>
              </a:rPr>
              <a:t>A Manual of Phonology</a:t>
            </a:r>
            <a:r>
              <a:rPr lang="en-US" sz="1200" dirty="0">
                <a:latin typeface="Calibri" panose="020F0502020204030204" pitchFamily="34" charset="0"/>
              </a:rPr>
              <a:t>. Baltimore, MD: Waverly Press</a:t>
            </a:r>
          </a:p>
          <a:p>
            <a:pPr marL="457200" indent="-457200">
              <a:buNone/>
            </a:pPr>
            <a:r>
              <a:rPr lang="en-US" sz="1200" dirty="0" err="1">
                <a:latin typeface="Calibri" panose="020F0502020204030204" pitchFamily="34" charset="0"/>
              </a:rPr>
              <a:t>Hulstijn</a:t>
            </a:r>
            <a:r>
              <a:rPr lang="en-US" sz="1200" dirty="0">
                <a:latin typeface="Calibri" panose="020F0502020204030204" pitchFamily="34" charset="0"/>
              </a:rPr>
              <a:t>, J. (2001). Intentional and incidental second-language vocabulary learning. In P. Robinson (Ed.), </a:t>
            </a:r>
            <a:r>
              <a:rPr lang="en-US" sz="1200" i="1" dirty="0">
                <a:latin typeface="Calibri" panose="020F0502020204030204" pitchFamily="34" charset="0"/>
              </a:rPr>
              <a:t>Cognition and Second Language Instruction </a:t>
            </a:r>
            <a:r>
              <a:rPr lang="en-US" sz="1200" dirty="0">
                <a:latin typeface="Calibri" panose="020F0502020204030204" pitchFamily="34" charset="0"/>
              </a:rPr>
              <a:t>(pp. 258-286). Cambridge: Cambridge University Press.</a:t>
            </a:r>
          </a:p>
          <a:p>
            <a:pPr marL="457200" indent="-457200">
              <a:buNone/>
            </a:pPr>
            <a:r>
              <a:rPr lang="en-US" sz="1200" dirty="0" err="1">
                <a:latin typeface="Calibri" panose="020F0502020204030204" pitchFamily="34" charset="0"/>
              </a:rPr>
              <a:t>Ikeno</a:t>
            </a:r>
            <a:r>
              <a:rPr lang="en-US" sz="1200" dirty="0">
                <a:latin typeface="Calibri" panose="020F0502020204030204" pitchFamily="34" charset="0"/>
              </a:rPr>
              <a:t>, A., &amp; Hansen, J. H. L. (2007). The Effect of Listener Accent Background on Accent Perception and Comprehension. </a:t>
            </a:r>
            <a:r>
              <a:rPr lang="en-US" sz="1200" i="1" dirty="0">
                <a:latin typeface="Calibri" panose="020F0502020204030204" pitchFamily="34" charset="0"/>
              </a:rPr>
              <a:t>EURASIP Journal on Audio, Speech, and Music Processing</a:t>
            </a:r>
            <a:r>
              <a:rPr lang="en-US" sz="1200" dirty="0">
                <a:latin typeface="Calibri" panose="020F0502020204030204" pitchFamily="34" charset="0"/>
              </a:rPr>
              <a:t>, 2007, 1-8. </a:t>
            </a:r>
          </a:p>
          <a:p>
            <a:pPr marL="457200" indent="-457200">
              <a:buNone/>
            </a:pPr>
            <a:r>
              <a:rPr lang="en-US" sz="1200" dirty="0">
                <a:latin typeface="Calibri" panose="020F0502020204030204" pitchFamily="34" charset="0"/>
              </a:rPr>
              <a:t>Isaacs, T. &amp; </a:t>
            </a:r>
            <a:r>
              <a:rPr lang="en-US" sz="1200" dirty="0" err="1">
                <a:latin typeface="Calibri" panose="020F0502020204030204" pitchFamily="34" charset="0"/>
              </a:rPr>
              <a:t>Trofimovich</a:t>
            </a:r>
            <a:r>
              <a:rPr lang="en-US" sz="1200" dirty="0">
                <a:latin typeface="Calibri" panose="020F0502020204030204" pitchFamily="34" charset="0"/>
              </a:rPr>
              <a:t>, P., Eds. (2017) </a:t>
            </a:r>
            <a:r>
              <a:rPr lang="en-US" sz="1200" i="1" dirty="0">
                <a:latin typeface="Calibri" panose="020F0502020204030204" pitchFamily="34" charset="0"/>
              </a:rPr>
              <a:t>Second Language Pronunciation Assessment: Interdisciplinary Perspectives</a:t>
            </a:r>
            <a:r>
              <a:rPr lang="en-US" sz="1200" dirty="0">
                <a:latin typeface="Calibri" panose="020F0502020204030204" pitchFamily="34" charset="0"/>
              </a:rPr>
              <a:t>. Bristol: Multilingual Matters</a:t>
            </a:r>
          </a:p>
          <a:p>
            <a:pPr marL="457200" indent="-457200">
              <a:buNone/>
            </a:pPr>
            <a:r>
              <a:rPr lang="en-US" sz="1200" dirty="0" err="1">
                <a:latin typeface="Calibri" panose="020F0502020204030204" pitchFamily="34" charset="0"/>
              </a:rPr>
              <a:t>Jaeggi</a:t>
            </a:r>
            <a:r>
              <a:rPr lang="en-US" sz="1200" dirty="0">
                <a:latin typeface="Calibri" panose="020F0502020204030204" pitchFamily="34" charset="0"/>
              </a:rPr>
              <a:t>, S. M., </a:t>
            </a:r>
            <a:r>
              <a:rPr lang="en-US" sz="1200" dirty="0" err="1">
                <a:latin typeface="Calibri" panose="020F0502020204030204" pitchFamily="34" charset="0"/>
              </a:rPr>
              <a:t>Buschkuehl</a:t>
            </a:r>
            <a:r>
              <a:rPr lang="en-US" sz="1200" dirty="0">
                <a:latin typeface="Calibri" panose="020F0502020204030204" pitchFamily="34" charset="0"/>
              </a:rPr>
              <a:t>, M., </a:t>
            </a:r>
            <a:r>
              <a:rPr lang="en-US" sz="1200" dirty="0" err="1">
                <a:latin typeface="Calibri" panose="020F0502020204030204" pitchFamily="34" charset="0"/>
              </a:rPr>
              <a:t>Jonides</a:t>
            </a:r>
            <a:r>
              <a:rPr lang="en-US" sz="1200" dirty="0">
                <a:latin typeface="Calibri" panose="020F0502020204030204" pitchFamily="34" charset="0"/>
              </a:rPr>
              <a:t>, J., &amp; Shah, P. (2011). Short- and long-term benefits of cognitive training. </a:t>
            </a:r>
            <a:r>
              <a:rPr lang="en-US" sz="1200" i="1" dirty="0">
                <a:latin typeface="Calibri" panose="020F0502020204030204" pitchFamily="34" charset="0"/>
              </a:rPr>
              <a:t>Proceedings of the National Academy of Sciences, 108</a:t>
            </a:r>
            <a:r>
              <a:rPr lang="en-US" sz="1200" dirty="0">
                <a:latin typeface="Calibri" panose="020F0502020204030204" pitchFamily="34" charset="0"/>
              </a:rPr>
              <a:t>, 10081-10086. </a:t>
            </a:r>
            <a:r>
              <a:rPr lang="en-US" sz="1200" dirty="0" err="1">
                <a:latin typeface="Calibri" panose="020F0502020204030204" pitchFamily="34" charset="0"/>
              </a:rPr>
              <a:t>doi</a:t>
            </a:r>
            <a:r>
              <a:rPr lang="en-US" sz="1200" dirty="0">
                <a:latin typeface="Calibri" panose="020F0502020204030204" pitchFamily="34" charset="0"/>
              </a:rPr>
              <a:t>: 10.1073/pnas.1103228108</a:t>
            </a:r>
          </a:p>
          <a:p>
            <a:pPr marL="457200" indent="-457200">
              <a:buNone/>
            </a:pPr>
            <a:r>
              <a:rPr lang="fr-FR" sz="1200" dirty="0" err="1">
                <a:latin typeface="Calibri" panose="020F0502020204030204" pitchFamily="34" charset="0"/>
              </a:rPr>
              <a:t>Jusczyk</a:t>
            </a:r>
            <a:r>
              <a:rPr lang="fr-FR" sz="1200" dirty="0">
                <a:latin typeface="Calibri" panose="020F0502020204030204" pitchFamily="34" charset="0"/>
              </a:rPr>
              <a:t>, P. W., &amp; Luce, P. A. (2002). </a:t>
            </a:r>
            <a:r>
              <a:rPr lang="en-US" sz="1200" dirty="0">
                <a:latin typeface="Calibri" panose="020F0502020204030204" pitchFamily="34" charset="0"/>
              </a:rPr>
              <a:t>Speech Perception and Spoken Word Recognition: Past and Present. </a:t>
            </a:r>
            <a:r>
              <a:rPr lang="en-US" sz="1200" i="1" dirty="0">
                <a:latin typeface="Calibri" panose="020F0502020204030204" pitchFamily="34" charset="0"/>
              </a:rPr>
              <a:t>Ear and Hearing, 23</a:t>
            </a:r>
            <a:r>
              <a:rPr lang="en-US" sz="1200" dirty="0">
                <a:latin typeface="Calibri" panose="020F0502020204030204" pitchFamily="34" charset="0"/>
              </a:rPr>
              <a:t>, 2-40. </a:t>
            </a:r>
          </a:p>
          <a:p>
            <a:pPr marL="457200" indent="-457200">
              <a:buNone/>
            </a:pPr>
            <a:r>
              <a:rPr lang="en-US" sz="1200" dirty="0" err="1">
                <a:latin typeface="Calibri" panose="020F0502020204030204" pitchFamily="34" charset="0"/>
              </a:rPr>
              <a:t>Kabak</a:t>
            </a:r>
            <a:r>
              <a:rPr lang="en-US" sz="1200" dirty="0">
                <a:latin typeface="Calibri" panose="020F0502020204030204" pitchFamily="34" charset="0"/>
              </a:rPr>
              <a:t>, B., &amp; </a:t>
            </a:r>
            <a:r>
              <a:rPr lang="en-US" sz="1200" dirty="0" err="1">
                <a:latin typeface="Calibri" panose="020F0502020204030204" pitchFamily="34" charset="0"/>
              </a:rPr>
              <a:t>Idsardi</a:t>
            </a:r>
            <a:r>
              <a:rPr lang="en-US" sz="1200" dirty="0">
                <a:latin typeface="Calibri" panose="020F0502020204030204" pitchFamily="34" charset="0"/>
              </a:rPr>
              <a:t>, W. J. (2007). Perceptual Distortions in the Adaptation of English Consonant Clusters: Syllable Structure or Consonantal Contact Constraints? </a:t>
            </a:r>
            <a:r>
              <a:rPr lang="en-US" sz="1200" i="1" dirty="0">
                <a:latin typeface="Calibri" panose="020F0502020204030204" pitchFamily="34" charset="0"/>
              </a:rPr>
              <a:t>Language &amp; Speech, 50</a:t>
            </a:r>
            <a:r>
              <a:rPr lang="en-US" sz="1200" dirty="0">
                <a:latin typeface="Calibri" panose="020F0502020204030204" pitchFamily="34" charset="0"/>
              </a:rPr>
              <a:t>, 23-52. </a:t>
            </a:r>
          </a:p>
          <a:p>
            <a:pPr marL="457200" indent="-457200">
              <a:buNone/>
            </a:pPr>
            <a:r>
              <a:rPr lang="en-US" sz="1200" dirty="0">
                <a:latin typeface="Calibri" panose="020F0502020204030204" pitchFamily="34" charset="0"/>
              </a:rPr>
              <a:t>Kantor, J. R. (1936). </a:t>
            </a:r>
            <a:r>
              <a:rPr lang="en-US" sz="1200" i="1" dirty="0">
                <a:latin typeface="Calibri" panose="020F0502020204030204" pitchFamily="34" charset="0"/>
              </a:rPr>
              <a:t>An objective psychology of grammar. </a:t>
            </a:r>
            <a:r>
              <a:rPr lang="en-US" sz="1200" dirty="0">
                <a:latin typeface="Calibri" panose="020F0502020204030204" pitchFamily="34" charset="0"/>
              </a:rPr>
              <a:t>Bloomington, IN: Indiana University Press.</a:t>
            </a:r>
          </a:p>
          <a:p>
            <a:pPr marL="457200" indent="-457200">
              <a:buNone/>
            </a:pPr>
            <a:r>
              <a:rPr lang="en-US" sz="1200" dirty="0">
                <a:latin typeface="Calibri" panose="020F0502020204030204" pitchFamily="34" charset="0"/>
              </a:rPr>
              <a:t>Kennedy, S., &amp; </a:t>
            </a:r>
            <a:r>
              <a:rPr lang="en-US" sz="1200" dirty="0" err="1">
                <a:latin typeface="Calibri" panose="020F0502020204030204" pitchFamily="34" charset="0"/>
              </a:rPr>
              <a:t>Trofimovich</a:t>
            </a:r>
            <a:r>
              <a:rPr lang="en-US" sz="1200" dirty="0">
                <a:latin typeface="Calibri" panose="020F0502020204030204" pitchFamily="34" charset="0"/>
              </a:rPr>
              <a:t>, P. (2010). Language awareness and second language pronunciation: a classroom study. </a:t>
            </a:r>
            <a:r>
              <a:rPr lang="en-US" sz="1200" i="1" dirty="0">
                <a:latin typeface="Calibri" panose="020F0502020204030204" pitchFamily="34" charset="0"/>
              </a:rPr>
              <a:t>Language Awareness, 19</a:t>
            </a:r>
            <a:r>
              <a:rPr lang="en-US" sz="1200" dirty="0">
                <a:latin typeface="Calibri" panose="020F0502020204030204" pitchFamily="34" charset="0"/>
              </a:rPr>
              <a:t>, 171-185. </a:t>
            </a:r>
          </a:p>
          <a:p>
            <a:pPr marL="457200" indent="-457200">
              <a:buNone/>
            </a:pPr>
            <a:r>
              <a:rPr lang="en-US" sz="1200" dirty="0" err="1">
                <a:latin typeface="Calibri" panose="020F0502020204030204" pitchFamily="34" charset="0"/>
              </a:rPr>
              <a:t>Kimppa</a:t>
            </a:r>
            <a:r>
              <a:rPr lang="en-US" sz="1200" dirty="0">
                <a:latin typeface="Calibri" panose="020F0502020204030204" pitchFamily="34" charset="0"/>
              </a:rPr>
              <a:t>, L. (2017) </a:t>
            </a:r>
            <a:r>
              <a:rPr lang="en-US" sz="1200" i="1" dirty="0">
                <a:latin typeface="Calibri" panose="020F0502020204030204" pitchFamily="34" charset="0"/>
              </a:rPr>
              <a:t>Rapid formation and activation of lexical memory traces in human neocortex</a:t>
            </a:r>
            <a:r>
              <a:rPr lang="en-US" sz="1200" dirty="0">
                <a:latin typeface="Calibri" panose="020F0502020204030204" pitchFamily="34" charset="0"/>
              </a:rPr>
              <a:t>. Unpublished Ph.D. Dissertation, University of Helsinki, Finland</a:t>
            </a:r>
          </a:p>
          <a:p>
            <a:pPr marL="457200" indent="-457200">
              <a:buNone/>
            </a:pPr>
            <a:r>
              <a:rPr lang="en-US" sz="1200" dirty="0" err="1">
                <a:latin typeface="Calibri" panose="020F0502020204030204" pitchFamily="34" charset="0"/>
              </a:rPr>
              <a:t>Hulstijn</a:t>
            </a:r>
            <a:r>
              <a:rPr lang="en-US" sz="1200" dirty="0">
                <a:latin typeface="Calibri" panose="020F0502020204030204" pitchFamily="34" charset="0"/>
              </a:rPr>
              <a:t>, J. H., &amp; </a:t>
            </a:r>
            <a:r>
              <a:rPr lang="en-US" sz="1200" dirty="0" err="1">
                <a:latin typeface="Calibri" panose="020F0502020204030204" pitchFamily="34" charset="0"/>
              </a:rPr>
              <a:t>Laufer</a:t>
            </a:r>
            <a:r>
              <a:rPr lang="en-US" sz="1200" dirty="0">
                <a:latin typeface="Calibri" panose="020F0502020204030204" pitchFamily="34" charset="0"/>
              </a:rPr>
              <a:t>, B. (2001). Some Empirical Evidence for the Involvement Load Hypothesis in Vocabulary Acquisition. </a:t>
            </a:r>
            <a:r>
              <a:rPr lang="en-US" sz="1200" i="1" dirty="0">
                <a:latin typeface="Calibri" panose="020F0502020204030204" pitchFamily="34" charset="0"/>
              </a:rPr>
              <a:t>Language Learning, 51</a:t>
            </a:r>
            <a:r>
              <a:rPr lang="en-US" sz="1200" dirty="0">
                <a:latin typeface="Calibri" panose="020F0502020204030204" pitchFamily="34" charset="0"/>
              </a:rPr>
              <a:t>, 539-558. doi:10.1111/0023-8333.00164</a:t>
            </a:r>
          </a:p>
          <a:p>
            <a:pPr marL="457200" indent="-457200">
              <a:buNone/>
            </a:pPr>
            <a:r>
              <a:rPr lang="en-US" sz="1200" dirty="0">
                <a:latin typeface="Calibri" panose="020F0502020204030204" pitchFamily="34" charset="0"/>
              </a:rPr>
              <a:t>Lev-Ari, S., &amp; </a:t>
            </a:r>
            <a:r>
              <a:rPr lang="en-US" sz="1200" dirty="0" err="1">
                <a:latin typeface="Calibri" panose="020F0502020204030204" pitchFamily="34" charset="0"/>
              </a:rPr>
              <a:t>Peperkamp</a:t>
            </a:r>
            <a:r>
              <a:rPr lang="en-US" sz="1200" dirty="0">
                <a:latin typeface="Calibri" panose="020F0502020204030204" pitchFamily="34" charset="0"/>
              </a:rPr>
              <a:t>, S. (2013). Low inhibitory skill leads to non-native perception and production in bilinguals' native language. </a:t>
            </a:r>
            <a:r>
              <a:rPr lang="en-US" sz="1200" i="1" dirty="0">
                <a:latin typeface="Calibri" panose="020F0502020204030204" pitchFamily="34" charset="0"/>
              </a:rPr>
              <a:t>Journal of Phonetics, 41</a:t>
            </a:r>
            <a:r>
              <a:rPr lang="en-US" sz="1200" dirty="0">
                <a:latin typeface="Calibri" panose="020F0502020204030204" pitchFamily="34" charset="0"/>
              </a:rPr>
              <a:t>, 320-331. </a:t>
            </a:r>
          </a:p>
        </p:txBody>
      </p:sp>
    </p:spTree>
    <p:extLst>
      <p:ext uri="{BB962C8B-B14F-4D97-AF65-F5344CB8AC3E}">
        <p14:creationId xmlns:p14="http://schemas.microsoft.com/office/powerpoint/2010/main" val="27968789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178800" cy="5486400"/>
          </a:xfrm>
        </p:spPr>
        <p:txBody>
          <a:bodyPr/>
          <a:lstStyle/>
          <a:p>
            <a:pPr marL="457200" indent="-457200">
              <a:buNone/>
            </a:pPr>
            <a:r>
              <a:rPr lang="en-US" sz="1200" dirty="0" smtClean="0">
                <a:latin typeface="Calibri" panose="020F0502020204030204" pitchFamily="34" charset="0"/>
              </a:rPr>
              <a:t>Levi</a:t>
            </a:r>
            <a:r>
              <a:rPr lang="en-US" sz="1200" dirty="0">
                <a:latin typeface="Calibri" panose="020F0502020204030204" pitchFamily="34" charset="0"/>
              </a:rPr>
              <a:t>, S. V., Winters, S. J., &amp; </a:t>
            </a:r>
            <a:r>
              <a:rPr lang="en-US" sz="1200" dirty="0" err="1">
                <a:latin typeface="Calibri" panose="020F0502020204030204" pitchFamily="34" charset="0"/>
              </a:rPr>
              <a:t>Pisoni</a:t>
            </a:r>
            <a:r>
              <a:rPr lang="en-US" sz="1200" dirty="0">
                <a:latin typeface="Calibri" panose="020F0502020204030204" pitchFamily="34" charset="0"/>
              </a:rPr>
              <a:t>, D. B. (2007). Speaker-independent factors affecting the perception of foreign accent in a second language. </a:t>
            </a:r>
            <a:r>
              <a:rPr lang="en-US" sz="1200" i="1" dirty="0">
                <a:latin typeface="Calibri" panose="020F0502020204030204" pitchFamily="34" charset="0"/>
              </a:rPr>
              <a:t>The Journal of the Acoustical Society of America, 121</a:t>
            </a:r>
            <a:r>
              <a:rPr lang="en-US" sz="1200" dirty="0">
                <a:latin typeface="Calibri" panose="020F0502020204030204" pitchFamily="34" charset="0"/>
              </a:rPr>
              <a:t>, 2327-2338. </a:t>
            </a:r>
          </a:p>
          <a:p>
            <a:pPr marL="457200" indent="-457200">
              <a:buNone/>
            </a:pPr>
            <a:r>
              <a:rPr lang="en-US" sz="1200" dirty="0">
                <a:latin typeface="Calibri" panose="020F0502020204030204" pitchFamily="34" charset="0"/>
              </a:rPr>
              <a:t>Levis, J. &amp; Munro, M., Eds. (2017) </a:t>
            </a:r>
            <a:r>
              <a:rPr lang="en-US" sz="1200" i="1" dirty="0">
                <a:latin typeface="Calibri" panose="020F0502020204030204" pitchFamily="34" charset="0"/>
              </a:rPr>
              <a:t>Pronunciation: Critical Concepts in Linguistics</a:t>
            </a:r>
            <a:r>
              <a:rPr lang="en-US" sz="1200" dirty="0">
                <a:latin typeface="Calibri" panose="020F0502020204030204" pitchFamily="34" charset="0"/>
              </a:rPr>
              <a:t> (4 volumes). Routledge/Taylor and Francis.</a:t>
            </a:r>
          </a:p>
          <a:p>
            <a:pPr marL="457200" indent="-457200">
              <a:buNone/>
            </a:pPr>
            <a:r>
              <a:rPr lang="en-US" sz="1200" dirty="0">
                <a:latin typeface="Calibri" panose="020F0502020204030204" pitchFamily="34" charset="0"/>
              </a:rPr>
              <a:t>Grant, L. (2014). Ed. </a:t>
            </a:r>
            <a:r>
              <a:rPr lang="en-US" sz="1200" i="1" dirty="0">
                <a:latin typeface="Calibri" panose="020F0502020204030204" pitchFamily="34" charset="0"/>
              </a:rPr>
              <a:t>Pronunciation myths: Applying second language research to classroom teaching</a:t>
            </a:r>
            <a:r>
              <a:rPr lang="en-US" sz="1200" dirty="0">
                <a:latin typeface="Calibri" panose="020F0502020204030204" pitchFamily="34" charset="0"/>
              </a:rPr>
              <a:t>. (pp. 1‐33) Ann Arbor: University of Michigan Press.</a:t>
            </a:r>
          </a:p>
          <a:p>
            <a:pPr marL="457200" indent="-457200">
              <a:buNone/>
            </a:pPr>
            <a:r>
              <a:rPr lang="en-US" sz="1200" dirty="0">
                <a:latin typeface="Calibri" panose="020F0502020204030204" pitchFamily="34" charset="0"/>
              </a:rPr>
              <a:t>Markham, P. (1989). The effects of captioned television videotapes on the listening comprehension of beginning, intermediate and advanced ESL students. </a:t>
            </a:r>
            <a:r>
              <a:rPr lang="en-US" sz="1200" i="1" dirty="0">
                <a:latin typeface="Calibri" panose="020F0502020204030204" pitchFamily="34" charset="0"/>
              </a:rPr>
              <a:t>Educational Technology</a:t>
            </a:r>
            <a:r>
              <a:rPr lang="en-US" sz="1200" dirty="0">
                <a:latin typeface="Calibri" panose="020F0502020204030204" pitchFamily="34" charset="0"/>
              </a:rPr>
              <a:t>, </a:t>
            </a:r>
            <a:r>
              <a:rPr lang="en-US" sz="1200" i="1" dirty="0">
                <a:latin typeface="Calibri" panose="020F0502020204030204" pitchFamily="34" charset="0"/>
              </a:rPr>
              <a:t>29</a:t>
            </a:r>
            <a:r>
              <a:rPr lang="en-US" sz="1200" dirty="0">
                <a:latin typeface="Calibri" panose="020F0502020204030204" pitchFamily="34" charset="0"/>
              </a:rPr>
              <a:t>, 38-41.</a:t>
            </a:r>
          </a:p>
          <a:p>
            <a:pPr marL="457200" indent="-457200">
              <a:buNone/>
            </a:pPr>
            <a:r>
              <a:rPr lang="en-US" sz="1200" dirty="0">
                <a:latin typeface="Calibri" panose="020F0502020204030204" pitchFamily="34" charset="0"/>
              </a:rPr>
              <a:t>Markham, P. (1999). Captioned videotapes and second-language listening word recognition. </a:t>
            </a:r>
            <a:r>
              <a:rPr lang="en-US" sz="1200" i="1" dirty="0">
                <a:latin typeface="Calibri" panose="020F0502020204030204" pitchFamily="34" charset="0"/>
              </a:rPr>
              <a:t>Foreign Language Annals,</a:t>
            </a:r>
            <a:r>
              <a:rPr lang="en-US" sz="1200" dirty="0">
                <a:latin typeface="Calibri" panose="020F0502020204030204" pitchFamily="34" charset="0"/>
              </a:rPr>
              <a:t> </a:t>
            </a:r>
            <a:r>
              <a:rPr lang="en-US" sz="1200" i="1" dirty="0">
                <a:latin typeface="Calibri" panose="020F0502020204030204" pitchFamily="34" charset="0"/>
              </a:rPr>
              <a:t>32</a:t>
            </a:r>
            <a:r>
              <a:rPr lang="en-US" sz="1200" dirty="0">
                <a:latin typeface="Calibri" panose="020F0502020204030204" pitchFamily="34" charset="0"/>
              </a:rPr>
              <a:t> , 321-328. </a:t>
            </a:r>
          </a:p>
          <a:p>
            <a:pPr marL="457200" indent="-457200">
              <a:buNone/>
            </a:pPr>
            <a:r>
              <a:rPr lang="en-US" sz="1200" dirty="0">
                <a:latin typeface="Calibri" panose="020F0502020204030204" pitchFamily="34" charset="0"/>
              </a:rPr>
              <a:t>Markham, P., Peter, L., McCarthy, T. (2001). The effects of native language vs. target language captions on foreign language students’ DVD video comprehension. </a:t>
            </a:r>
            <a:r>
              <a:rPr lang="en-US" sz="1200" i="1" dirty="0">
                <a:latin typeface="Calibri" panose="020F0502020204030204" pitchFamily="34" charset="0"/>
              </a:rPr>
              <a:t>Foreign Language Annals, 34</a:t>
            </a:r>
            <a:r>
              <a:rPr lang="en-US" sz="1200" dirty="0">
                <a:latin typeface="Calibri" panose="020F0502020204030204" pitchFamily="34" charset="0"/>
              </a:rPr>
              <a:t>, 439-445.</a:t>
            </a:r>
          </a:p>
          <a:p>
            <a:pPr marL="457200" indent="-457200">
              <a:buNone/>
            </a:pPr>
            <a:r>
              <a:rPr lang="en-US" sz="1200" dirty="0" err="1">
                <a:latin typeface="Calibri" panose="020F0502020204030204" pitchFamily="34" charset="0"/>
              </a:rPr>
              <a:t>Mitterer</a:t>
            </a:r>
            <a:r>
              <a:rPr lang="en-US" sz="1200" dirty="0">
                <a:latin typeface="Calibri" panose="020F0502020204030204" pitchFamily="34" charset="0"/>
              </a:rPr>
              <a:t>, H., &amp; McQueen, J. M. (2009). Foreign Subtitles Help but Native-Language Subtitles Harm Foreign Speech Perception. </a:t>
            </a:r>
            <a:r>
              <a:rPr lang="en-US" sz="1200" i="1" dirty="0">
                <a:latin typeface="Calibri" panose="020F0502020204030204" pitchFamily="34" charset="0"/>
              </a:rPr>
              <a:t>PLOS ONE</a:t>
            </a:r>
            <a:r>
              <a:rPr lang="en-US" sz="1200" dirty="0">
                <a:latin typeface="Calibri" panose="020F0502020204030204" pitchFamily="34" charset="0"/>
              </a:rPr>
              <a:t>, </a:t>
            </a:r>
            <a:r>
              <a:rPr lang="en-US" sz="1200" i="1" dirty="0">
                <a:latin typeface="Calibri" panose="020F0502020204030204" pitchFamily="34" charset="0"/>
              </a:rPr>
              <a:t>4</a:t>
            </a:r>
            <a:r>
              <a:rPr lang="en-US" sz="1200" dirty="0">
                <a:latin typeface="Calibri" panose="020F0502020204030204" pitchFamily="34" charset="0"/>
              </a:rPr>
              <a:t>(11), e7785. doi:10.1371/journal.pone.0007785</a:t>
            </a:r>
          </a:p>
          <a:p>
            <a:pPr marL="457200" indent="-457200">
              <a:buNone/>
            </a:pPr>
            <a:r>
              <a:rPr lang="en-US" sz="1200" dirty="0">
                <a:latin typeface="Calibri" panose="020F0502020204030204" pitchFamily="34" charset="0"/>
              </a:rPr>
              <a:t>Montero Perez, M., Van Den </a:t>
            </a:r>
            <a:r>
              <a:rPr lang="en-US" sz="1200" dirty="0" err="1">
                <a:latin typeface="Calibri" panose="020F0502020204030204" pitchFamily="34" charset="0"/>
              </a:rPr>
              <a:t>Noortgate</a:t>
            </a:r>
            <a:r>
              <a:rPr lang="en-US" sz="1200" dirty="0">
                <a:latin typeface="Calibri" panose="020F0502020204030204" pitchFamily="34" charset="0"/>
              </a:rPr>
              <a:t>, W., &amp; </a:t>
            </a:r>
            <a:r>
              <a:rPr lang="en-US" sz="1200" dirty="0" err="1">
                <a:latin typeface="Calibri" panose="020F0502020204030204" pitchFamily="34" charset="0"/>
              </a:rPr>
              <a:t>Desmet</a:t>
            </a:r>
            <a:r>
              <a:rPr lang="en-US" sz="1200" dirty="0">
                <a:latin typeface="Calibri" panose="020F0502020204030204" pitchFamily="34" charset="0"/>
              </a:rPr>
              <a:t>, P. (2013). Captioned video for L2 listening and vocabulary learning: A meta-analysis. </a:t>
            </a:r>
            <a:r>
              <a:rPr lang="de-DE" sz="1200" i="1" dirty="0">
                <a:latin typeface="Calibri" panose="020F0502020204030204" pitchFamily="34" charset="0"/>
              </a:rPr>
              <a:t>System, 41</a:t>
            </a:r>
            <a:r>
              <a:rPr lang="de-DE" sz="1200" dirty="0">
                <a:latin typeface="Calibri" panose="020F0502020204030204" pitchFamily="34" charset="0"/>
              </a:rPr>
              <a:t>, 720-739. doi:http://dx.doi.org/10.1016/j.system.2013.07.013</a:t>
            </a:r>
            <a:endParaRPr lang="en-US" sz="1200" dirty="0">
              <a:latin typeface="Calibri" panose="020F0502020204030204" pitchFamily="34" charset="0"/>
            </a:endParaRPr>
          </a:p>
          <a:p>
            <a:pPr marL="457200" indent="-457200">
              <a:buNone/>
            </a:pPr>
            <a:r>
              <a:rPr lang="de-DE" sz="1200" dirty="0">
                <a:latin typeface="Calibri" panose="020F0502020204030204" pitchFamily="34" charset="0"/>
              </a:rPr>
              <a:t>McClelland, J. L., &amp; Elman, J. L. (1986). </a:t>
            </a:r>
            <a:r>
              <a:rPr lang="en-US" sz="1200" dirty="0">
                <a:latin typeface="Calibri" panose="020F0502020204030204" pitchFamily="34" charset="0"/>
              </a:rPr>
              <a:t>The TRACE Model of Speech Perception. </a:t>
            </a:r>
            <a:r>
              <a:rPr lang="en-US" sz="1200" i="1" dirty="0">
                <a:latin typeface="Calibri" panose="020F0502020204030204" pitchFamily="34" charset="0"/>
              </a:rPr>
              <a:t>Cognitive Psychology, 18</a:t>
            </a:r>
            <a:r>
              <a:rPr lang="en-US" sz="1200" dirty="0">
                <a:latin typeface="Calibri" panose="020F0502020204030204" pitchFamily="34" charset="0"/>
              </a:rPr>
              <a:t>, 1-86. </a:t>
            </a:r>
          </a:p>
          <a:p>
            <a:pPr marL="457200" indent="-457200">
              <a:buNone/>
            </a:pPr>
            <a:r>
              <a:rPr lang="en-US" sz="1200" dirty="0">
                <a:latin typeface="Calibri" panose="020F0502020204030204" pitchFamily="34" charset="0"/>
              </a:rPr>
              <a:t>Norris, D. (1994). Shortlist: a connectionist model of continuous speech recognition. </a:t>
            </a:r>
            <a:r>
              <a:rPr lang="en-US" sz="1200" i="1" dirty="0">
                <a:latin typeface="Calibri" panose="020F0502020204030204" pitchFamily="34" charset="0"/>
              </a:rPr>
              <a:t>Cognition, 52</a:t>
            </a:r>
            <a:r>
              <a:rPr lang="en-US" sz="1200" dirty="0">
                <a:latin typeface="Calibri" panose="020F0502020204030204" pitchFamily="34" charset="0"/>
              </a:rPr>
              <a:t>, 189-234. </a:t>
            </a:r>
          </a:p>
          <a:p>
            <a:pPr marL="457200" indent="-457200">
              <a:buNone/>
            </a:pPr>
            <a:r>
              <a:rPr lang="en-US" sz="1200" dirty="0">
                <a:latin typeface="Calibri" panose="020F0502020204030204" pitchFamily="34" charset="0"/>
              </a:rPr>
              <a:t>McQueen, J. M., Cutler, A., &amp; Norris, D. (2006). Phonological Abstraction in the Mental Lexicon. </a:t>
            </a:r>
            <a:r>
              <a:rPr lang="en-US" sz="1200" i="1" dirty="0">
                <a:latin typeface="Calibri" panose="020F0502020204030204" pitchFamily="34" charset="0"/>
              </a:rPr>
              <a:t>Cognitive Science, 30</a:t>
            </a:r>
            <a:r>
              <a:rPr lang="en-US" sz="1200" dirty="0">
                <a:latin typeface="Calibri" panose="020F0502020204030204" pitchFamily="34" charset="0"/>
              </a:rPr>
              <a:t>, 1113-1126. </a:t>
            </a:r>
          </a:p>
          <a:p>
            <a:pPr marL="457200" indent="-457200">
              <a:buNone/>
            </a:pPr>
            <a:r>
              <a:rPr lang="en-US" sz="1200" dirty="0">
                <a:latin typeface="Calibri" panose="020F0502020204030204" pitchFamily="34" charset="0"/>
              </a:rPr>
              <a:t>Mora, J. C, &amp; Darcy, I. (2017). The relationship between cognitive control and pronunciation in a second language. In T. Isaacs &amp; P. </a:t>
            </a:r>
            <a:r>
              <a:rPr lang="en-US" sz="1200" dirty="0" err="1">
                <a:latin typeface="Calibri" panose="020F0502020204030204" pitchFamily="34" charset="0"/>
              </a:rPr>
              <a:t>Trofimovich</a:t>
            </a:r>
            <a:r>
              <a:rPr lang="en-US" sz="1200" dirty="0">
                <a:latin typeface="Calibri" panose="020F0502020204030204" pitchFamily="34" charset="0"/>
              </a:rPr>
              <a:t> (Eds.), </a:t>
            </a:r>
            <a:r>
              <a:rPr lang="en-US" sz="1200" i="1" dirty="0">
                <a:latin typeface="Calibri" panose="020F0502020204030204" pitchFamily="34" charset="0"/>
              </a:rPr>
              <a:t>Second Language Pronunciation Assessment: Interdisciplinary Perspectives </a:t>
            </a:r>
            <a:r>
              <a:rPr lang="en-US" sz="1200" dirty="0">
                <a:latin typeface="Calibri" panose="020F0502020204030204" pitchFamily="34" charset="0"/>
              </a:rPr>
              <a:t>(pp. 95-120). Bristol: Multilingual Matters.</a:t>
            </a:r>
          </a:p>
          <a:p>
            <a:pPr marL="457200" indent="-457200">
              <a:buNone/>
            </a:pPr>
            <a:r>
              <a:rPr lang="de-DE" sz="1200" dirty="0">
                <a:latin typeface="Calibri" panose="020F0502020204030204" pitchFamily="34" charset="0"/>
              </a:rPr>
              <a:t>Mora, J.C. &amp; Gilabert, R. (2012). </a:t>
            </a:r>
            <a:r>
              <a:rPr lang="en-US" sz="1200" dirty="0">
                <a:latin typeface="Calibri" panose="020F0502020204030204" pitchFamily="34" charset="0"/>
              </a:rPr>
              <a:t>Individual factors in utterance and perceived fluency: some empirical issues. </a:t>
            </a:r>
            <a:r>
              <a:rPr lang="en-US" sz="1200" i="1" dirty="0">
                <a:latin typeface="Calibri" panose="020F0502020204030204" pitchFamily="34" charset="0"/>
              </a:rPr>
              <a:t>Workshop Fluent Speech: Combining cognitive and educational approaches</a:t>
            </a:r>
            <a:r>
              <a:rPr lang="en-US" sz="1200" dirty="0">
                <a:latin typeface="Calibri" panose="020F0502020204030204" pitchFamily="34" charset="0"/>
              </a:rPr>
              <a:t>. University of Utrecht. Utrecht, the Netherlands. </a:t>
            </a:r>
          </a:p>
          <a:p>
            <a:pPr marL="457200" indent="-457200">
              <a:buNone/>
            </a:pPr>
            <a:r>
              <a:rPr lang="en-US" sz="1200" dirty="0">
                <a:latin typeface="Calibri" panose="020F0502020204030204" pitchFamily="34" charset="0"/>
              </a:rPr>
              <a:t>Morley, J. (1991). The Pronunciation component in teaching English to speakers of other languages. </a:t>
            </a:r>
            <a:r>
              <a:rPr lang="en-US" sz="1200" i="1" dirty="0">
                <a:latin typeface="Calibri" panose="020F0502020204030204" pitchFamily="34" charset="0"/>
              </a:rPr>
              <a:t>TESOL Quarterly, 25</a:t>
            </a:r>
            <a:r>
              <a:rPr lang="en-US" sz="1200" dirty="0">
                <a:latin typeface="Calibri" panose="020F0502020204030204" pitchFamily="34" charset="0"/>
              </a:rPr>
              <a:t>, 114‐153</a:t>
            </a:r>
            <a:r>
              <a:rPr lang="en-US" sz="1200" dirty="0" smtClean="0">
                <a:latin typeface="Calibri" panose="020F0502020204030204" pitchFamily="34" charset="0"/>
              </a:rPr>
              <a:t>.</a:t>
            </a:r>
          </a:p>
          <a:p>
            <a:pPr marL="457200" indent="-457200">
              <a:buNone/>
            </a:pPr>
            <a:r>
              <a:rPr lang="en-US" sz="1200" dirty="0">
                <a:latin typeface="Calibri" panose="020F0502020204030204" pitchFamily="34" charset="0"/>
              </a:rPr>
              <a:t>Nation, P., &amp; Newton, J. (1997). Teaching vocabulary. In: J. </a:t>
            </a:r>
            <a:r>
              <a:rPr lang="en-US" sz="1200" dirty="0" err="1">
                <a:latin typeface="Calibri" panose="020F0502020204030204" pitchFamily="34" charset="0"/>
              </a:rPr>
              <a:t>Coady</a:t>
            </a:r>
            <a:r>
              <a:rPr lang="en-US" sz="1200" dirty="0">
                <a:latin typeface="Calibri" panose="020F0502020204030204" pitchFamily="34" charset="0"/>
              </a:rPr>
              <a:t> &amp; T. </a:t>
            </a:r>
            <a:r>
              <a:rPr lang="en-US" sz="1200" dirty="0" err="1">
                <a:latin typeface="Calibri" panose="020F0502020204030204" pitchFamily="34" charset="0"/>
              </a:rPr>
              <a:t>Huckin</a:t>
            </a:r>
            <a:r>
              <a:rPr lang="en-US" sz="1200" dirty="0">
                <a:latin typeface="Calibri" panose="020F0502020204030204" pitchFamily="34" charset="0"/>
              </a:rPr>
              <a:t> (Eds.), </a:t>
            </a:r>
            <a:r>
              <a:rPr lang="en-US" sz="1200" i="1" dirty="0">
                <a:latin typeface="Calibri" panose="020F0502020204030204" pitchFamily="34" charset="0"/>
              </a:rPr>
              <a:t>Second Language Vocabulary Acquisition: A Rationale for Pedagogy</a:t>
            </a:r>
            <a:r>
              <a:rPr lang="en-US" sz="1200" dirty="0">
                <a:latin typeface="Calibri" panose="020F0502020204030204" pitchFamily="34" charset="0"/>
              </a:rPr>
              <a:t> (pp. 238-254). Cambridge, UK: Cambridge University Press. </a:t>
            </a:r>
          </a:p>
          <a:p>
            <a:pPr marL="457200" indent="-457200">
              <a:buNone/>
            </a:pPr>
            <a:endParaRPr lang="en-US" sz="1200" dirty="0">
              <a:latin typeface="Calibri" panose="020F0502020204030204" pitchFamily="34" charset="0"/>
            </a:endParaRPr>
          </a:p>
        </p:txBody>
      </p:sp>
    </p:spTree>
    <p:extLst>
      <p:ext uri="{BB962C8B-B14F-4D97-AF65-F5344CB8AC3E}">
        <p14:creationId xmlns:p14="http://schemas.microsoft.com/office/powerpoint/2010/main" val="12553677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178800" cy="5334000"/>
          </a:xfrm>
        </p:spPr>
        <p:txBody>
          <a:bodyPr/>
          <a:lstStyle/>
          <a:p>
            <a:pPr marL="457200" indent="-457200">
              <a:buNone/>
            </a:pPr>
            <a:r>
              <a:rPr lang="en-US" sz="1200" dirty="0" smtClean="0">
                <a:latin typeface="Calibri" panose="020F0502020204030204" pitchFamily="34" charset="0"/>
              </a:rPr>
              <a:t>O'Brien</a:t>
            </a:r>
            <a:r>
              <a:rPr lang="en-US" sz="1200" dirty="0">
                <a:latin typeface="Calibri" panose="020F0502020204030204" pitchFamily="34" charset="0"/>
              </a:rPr>
              <a:t>, I. , </a:t>
            </a:r>
            <a:r>
              <a:rPr lang="en-US" sz="1200" dirty="0" err="1">
                <a:latin typeface="Calibri" panose="020F0502020204030204" pitchFamily="34" charset="0"/>
              </a:rPr>
              <a:t>Segalowitz</a:t>
            </a:r>
            <a:r>
              <a:rPr lang="en-US" sz="1200" dirty="0">
                <a:latin typeface="Calibri" panose="020F0502020204030204" pitchFamily="34" charset="0"/>
              </a:rPr>
              <a:t>, N., Freed, B. F., &amp; </a:t>
            </a:r>
            <a:r>
              <a:rPr lang="en-US" sz="1200" dirty="0" err="1">
                <a:latin typeface="Calibri" panose="020F0502020204030204" pitchFamily="34" charset="0"/>
              </a:rPr>
              <a:t>Collentine</a:t>
            </a:r>
            <a:r>
              <a:rPr lang="en-US" sz="1200" dirty="0">
                <a:latin typeface="Calibri" panose="020F0502020204030204" pitchFamily="34" charset="0"/>
              </a:rPr>
              <a:t>, J. (2007). Phonological memory predicts second language oral fluency gains in adults. </a:t>
            </a:r>
            <a:r>
              <a:rPr lang="en-US" sz="1200" i="1" dirty="0">
                <a:latin typeface="Calibri" panose="020F0502020204030204" pitchFamily="34" charset="0"/>
              </a:rPr>
              <a:t>Studies in Second Language Acquisition, 29</a:t>
            </a:r>
            <a:r>
              <a:rPr lang="en-US" sz="1200" dirty="0">
                <a:latin typeface="Calibri" panose="020F0502020204030204" pitchFamily="34" charset="0"/>
              </a:rPr>
              <a:t>, 557-582. </a:t>
            </a:r>
          </a:p>
          <a:p>
            <a:pPr marL="457200" indent="-457200">
              <a:buNone/>
            </a:pPr>
            <a:r>
              <a:rPr lang="en-US" sz="1200" dirty="0" err="1">
                <a:latin typeface="Calibri" panose="020F0502020204030204" pitchFamily="34" charset="0"/>
              </a:rPr>
              <a:t>Pajak</a:t>
            </a:r>
            <a:r>
              <a:rPr lang="en-US" sz="1200" dirty="0">
                <a:latin typeface="Calibri" panose="020F0502020204030204" pitchFamily="34" charset="0"/>
              </a:rPr>
              <a:t>, B., Creel, S. C., &amp; Levy, R. (2016). Difficulty in learning similar-sounding words: A developmental stage or a general property of learning? </a:t>
            </a:r>
            <a:r>
              <a:rPr lang="en-US" sz="1200" i="1" dirty="0">
                <a:latin typeface="Calibri" panose="020F0502020204030204" pitchFamily="34" charset="0"/>
              </a:rPr>
              <a:t>Journal of Experimental Psychology: Learning, Memory, and Cognition, 42</a:t>
            </a:r>
            <a:r>
              <a:rPr lang="en-US" sz="1200" dirty="0">
                <a:latin typeface="Calibri" panose="020F0502020204030204" pitchFamily="34" charset="0"/>
              </a:rPr>
              <a:t>, 1377-1399. doi:10.1037/xlm0000247</a:t>
            </a:r>
          </a:p>
          <a:p>
            <a:pPr marL="457200" indent="-457200">
              <a:buNone/>
            </a:pPr>
            <a:r>
              <a:rPr lang="en-US" sz="1200" dirty="0">
                <a:latin typeface="Calibri" panose="020F0502020204030204" pitchFamily="34" charset="0"/>
              </a:rPr>
              <a:t>Pallier, C., </a:t>
            </a:r>
            <a:r>
              <a:rPr lang="en-US" sz="1200" dirty="0" err="1">
                <a:latin typeface="Calibri" panose="020F0502020204030204" pitchFamily="34" charset="0"/>
              </a:rPr>
              <a:t>Colomé</a:t>
            </a:r>
            <a:r>
              <a:rPr lang="en-US" sz="1200" dirty="0">
                <a:latin typeface="Calibri" panose="020F0502020204030204" pitchFamily="34" charset="0"/>
              </a:rPr>
              <a:t>, A., &amp; Sebastian-</a:t>
            </a:r>
            <a:r>
              <a:rPr lang="en-US" sz="1200" dirty="0" err="1">
                <a:latin typeface="Calibri" panose="020F0502020204030204" pitchFamily="34" charset="0"/>
              </a:rPr>
              <a:t>Gallés</a:t>
            </a:r>
            <a:r>
              <a:rPr lang="en-US" sz="1200" dirty="0">
                <a:latin typeface="Calibri" panose="020F0502020204030204" pitchFamily="34" charset="0"/>
              </a:rPr>
              <a:t>, N. (2001). The influence of native-language phonology on lexical access: exemplar-based versus abstract lexical entries. </a:t>
            </a:r>
            <a:r>
              <a:rPr lang="en-US" sz="1200" i="1" dirty="0">
                <a:latin typeface="Calibri" panose="020F0502020204030204" pitchFamily="34" charset="0"/>
              </a:rPr>
              <a:t>Psychological Science, 12</a:t>
            </a:r>
            <a:r>
              <a:rPr lang="en-US" sz="1200" dirty="0">
                <a:latin typeface="Calibri" panose="020F0502020204030204" pitchFamily="34" charset="0"/>
              </a:rPr>
              <a:t>, 445-449. </a:t>
            </a:r>
          </a:p>
          <a:p>
            <a:pPr marL="457200" indent="-457200">
              <a:buNone/>
            </a:pPr>
            <a:r>
              <a:rPr lang="en-US" sz="1200" dirty="0">
                <a:latin typeface="Calibri" panose="020F0502020204030204" pitchFamily="34" charset="0"/>
              </a:rPr>
              <a:t>Reed, M. &amp; Levis, J., Eds. (2016) </a:t>
            </a:r>
            <a:r>
              <a:rPr lang="en-US" sz="1200" i="1" dirty="0">
                <a:latin typeface="Calibri" panose="020F0502020204030204" pitchFamily="34" charset="0"/>
              </a:rPr>
              <a:t>The Handbook of English Pronunciation</a:t>
            </a:r>
            <a:r>
              <a:rPr lang="en-US" sz="1200" dirty="0">
                <a:latin typeface="Calibri" panose="020F0502020204030204" pitchFamily="34" charset="0"/>
              </a:rPr>
              <a:t> (pp. 471-487). Hoboken, NJ: John Wiley &amp; Sons, Inc. </a:t>
            </a:r>
            <a:endParaRPr lang="en-US" sz="1200" dirty="0" smtClean="0">
              <a:latin typeface="Calibri" panose="020F0502020204030204" pitchFamily="34" charset="0"/>
            </a:endParaRPr>
          </a:p>
          <a:p>
            <a:pPr marL="457200" indent="-457200">
              <a:buNone/>
            </a:pPr>
            <a:r>
              <a:rPr lang="en-US" sz="1200" dirty="0" err="1">
                <a:latin typeface="Calibri" panose="020F0502020204030204" pitchFamily="34" charset="0"/>
              </a:rPr>
              <a:t>Safronova</a:t>
            </a:r>
            <a:r>
              <a:rPr lang="en-US" sz="1200" dirty="0">
                <a:latin typeface="Calibri" panose="020F0502020204030204" pitchFamily="34" charset="0"/>
              </a:rPr>
              <a:t>, E., &amp; Mora, J. C. (2013). Attention control in L2 phonological acquisition. In A. </a:t>
            </a:r>
            <a:r>
              <a:rPr lang="en-US" sz="1200" dirty="0" err="1">
                <a:latin typeface="Calibri" panose="020F0502020204030204" pitchFamily="34" charset="0"/>
              </a:rPr>
              <a:t>Llanes</a:t>
            </a:r>
            <a:r>
              <a:rPr lang="en-US" sz="1200" dirty="0">
                <a:latin typeface="Calibri" panose="020F0502020204030204" pitchFamily="34" charset="0"/>
              </a:rPr>
              <a:t> </a:t>
            </a:r>
            <a:r>
              <a:rPr lang="en-US" sz="1200" dirty="0" err="1">
                <a:latin typeface="Calibri" panose="020F0502020204030204" pitchFamily="34" charset="0"/>
              </a:rPr>
              <a:t>Baró</a:t>
            </a:r>
            <a:r>
              <a:rPr lang="en-US" sz="1200" dirty="0">
                <a:latin typeface="Calibri" panose="020F0502020204030204" pitchFamily="34" charset="0"/>
              </a:rPr>
              <a:t>, L. Astrid </a:t>
            </a:r>
            <a:r>
              <a:rPr lang="en-US" sz="1200" dirty="0" err="1">
                <a:latin typeface="Calibri" panose="020F0502020204030204" pitchFamily="34" charset="0"/>
              </a:rPr>
              <a:t>Ciro</a:t>
            </a:r>
            <a:r>
              <a:rPr lang="en-US" sz="1200" dirty="0">
                <a:latin typeface="Calibri" panose="020F0502020204030204" pitchFamily="34" charset="0"/>
              </a:rPr>
              <a:t>, L. </a:t>
            </a:r>
            <a:r>
              <a:rPr lang="en-US" sz="1200" dirty="0" err="1">
                <a:latin typeface="Calibri" panose="020F0502020204030204" pitchFamily="34" charset="0"/>
              </a:rPr>
              <a:t>Gallego</a:t>
            </a:r>
            <a:r>
              <a:rPr lang="en-US" sz="1200" dirty="0">
                <a:latin typeface="Calibri" panose="020F0502020204030204" pitchFamily="34" charset="0"/>
              </a:rPr>
              <a:t> </a:t>
            </a:r>
            <a:r>
              <a:rPr lang="en-US" sz="1200" dirty="0" err="1">
                <a:latin typeface="Calibri" panose="020F0502020204030204" pitchFamily="34" charset="0"/>
              </a:rPr>
              <a:t>Balsà</a:t>
            </a:r>
            <a:r>
              <a:rPr lang="en-US" sz="1200" dirty="0">
                <a:latin typeface="Calibri" panose="020F0502020204030204" pitchFamily="34" charset="0"/>
              </a:rPr>
              <a:t>, &amp; R. M. </a:t>
            </a:r>
            <a:r>
              <a:rPr lang="en-US" sz="1200" dirty="0" err="1">
                <a:latin typeface="Calibri" panose="020F0502020204030204" pitchFamily="34" charset="0"/>
              </a:rPr>
              <a:t>Mateus</a:t>
            </a:r>
            <a:r>
              <a:rPr lang="en-US" sz="1200" dirty="0">
                <a:latin typeface="Calibri" panose="020F0502020204030204" pitchFamily="34" charset="0"/>
              </a:rPr>
              <a:t> Serra (Eds.), </a:t>
            </a:r>
            <a:r>
              <a:rPr lang="en-US" sz="1200" i="1" dirty="0">
                <a:latin typeface="Calibri" panose="020F0502020204030204" pitchFamily="34" charset="0"/>
              </a:rPr>
              <a:t>Applied linguistics in the age of globalization</a:t>
            </a:r>
            <a:r>
              <a:rPr lang="en-US" sz="1200" dirty="0">
                <a:latin typeface="Calibri" panose="020F0502020204030204" pitchFamily="34" charset="0"/>
              </a:rPr>
              <a:t> (pp. 384–390). </a:t>
            </a:r>
            <a:r>
              <a:rPr lang="fr-FR" sz="1200" dirty="0" err="1">
                <a:latin typeface="Calibri" panose="020F0502020204030204" pitchFamily="34" charset="0"/>
              </a:rPr>
              <a:t>Lleida</a:t>
            </a:r>
            <a:r>
              <a:rPr lang="fr-FR" sz="1200" dirty="0">
                <a:latin typeface="Calibri" panose="020F0502020204030204" pitchFamily="34" charset="0"/>
              </a:rPr>
              <a:t>, Spain: </a:t>
            </a:r>
            <a:r>
              <a:rPr lang="fr-FR" sz="1200" dirty="0" err="1">
                <a:latin typeface="Calibri" panose="020F0502020204030204" pitchFamily="34" charset="0"/>
              </a:rPr>
              <a:t>Edicions</a:t>
            </a:r>
            <a:r>
              <a:rPr lang="fr-FR" sz="1200" dirty="0">
                <a:latin typeface="Calibri" panose="020F0502020204030204" pitchFamily="34" charset="0"/>
              </a:rPr>
              <a:t> de la </a:t>
            </a:r>
            <a:r>
              <a:rPr lang="fr-FR" sz="1200" dirty="0" err="1">
                <a:latin typeface="Calibri" panose="020F0502020204030204" pitchFamily="34" charset="0"/>
              </a:rPr>
              <a:t>Universitat</a:t>
            </a:r>
            <a:r>
              <a:rPr lang="fr-FR" sz="1200" dirty="0">
                <a:latin typeface="Calibri" panose="020F0502020204030204" pitchFamily="34" charset="0"/>
              </a:rPr>
              <a:t> de </a:t>
            </a:r>
            <a:r>
              <a:rPr lang="fr-FR" sz="1200" dirty="0" err="1">
                <a:latin typeface="Calibri" panose="020F0502020204030204" pitchFamily="34" charset="0"/>
              </a:rPr>
              <a:t>Lleida</a:t>
            </a:r>
            <a:r>
              <a:rPr lang="fr-FR" sz="1200" dirty="0">
                <a:latin typeface="Calibri" panose="020F0502020204030204" pitchFamily="34" charset="0"/>
              </a:rPr>
              <a:t>. </a:t>
            </a:r>
            <a:endParaRPr lang="en-US" sz="1200" dirty="0">
              <a:latin typeface="Calibri" panose="020F0502020204030204" pitchFamily="34" charset="0"/>
            </a:endParaRPr>
          </a:p>
          <a:p>
            <a:pPr marL="457200" indent="-457200">
              <a:buNone/>
            </a:pPr>
            <a:r>
              <a:rPr lang="en-US" sz="1200" dirty="0">
                <a:latin typeface="Calibri" panose="020F0502020204030204" pitchFamily="34" charset="0"/>
              </a:rPr>
              <a:t>Saito, K. (2011). Examining the role of explicit phonetic instruction in native‐like and comprehensible pronunciation development: an instructed SLA approach to L2 phonology. </a:t>
            </a:r>
            <a:r>
              <a:rPr lang="en-US" sz="1200" i="1" dirty="0">
                <a:latin typeface="Calibri" panose="020F0502020204030204" pitchFamily="34" charset="0"/>
              </a:rPr>
              <a:t>Language Awareness, 20</a:t>
            </a:r>
            <a:r>
              <a:rPr lang="en-US" sz="1200" dirty="0">
                <a:latin typeface="Calibri" panose="020F0502020204030204" pitchFamily="34" charset="0"/>
              </a:rPr>
              <a:t>, 45‐59. </a:t>
            </a:r>
            <a:r>
              <a:rPr lang="en-US" sz="1200" dirty="0" err="1">
                <a:latin typeface="Calibri" panose="020F0502020204030204" pitchFamily="34" charset="0"/>
              </a:rPr>
              <a:t>doi</a:t>
            </a:r>
            <a:r>
              <a:rPr lang="en-US" sz="1200" dirty="0">
                <a:latin typeface="Calibri" panose="020F0502020204030204" pitchFamily="34" charset="0"/>
              </a:rPr>
              <a:t>: 10.1080/09658416.2010.540326.</a:t>
            </a:r>
          </a:p>
          <a:p>
            <a:pPr marL="457200" indent="-457200">
              <a:buNone/>
            </a:pPr>
            <a:r>
              <a:rPr lang="en-US" sz="1200" dirty="0">
                <a:latin typeface="Calibri" panose="020F0502020204030204" pitchFamily="34" charset="0"/>
              </a:rPr>
              <a:t>Schmidt, L. B. (2009). The Effect of Dialect Familiarity via a Study Abroad Experience on L2 Comprehension of Spanish. </a:t>
            </a:r>
            <a:r>
              <a:rPr lang="en-US" sz="1200" i="1" dirty="0">
                <a:latin typeface="Calibri" panose="020F0502020204030204" pitchFamily="34" charset="0"/>
              </a:rPr>
              <a:t>Selected Proceedings of the 11th Hispanic Linguistics Symposium, </a:t>
            </a:r>
            <a:r>
              <a:rPr lang="en-US" sz="1200" dirty="0">
                <a:latin typeface="Calibri" panose="020F0502020204030204" pitchFamily="34" charset="0"/>
              </a:rPr>
              <a:t>ed. Joseph </a:t>
            </a:r>
            <a:r>
              <a:rPr lang="it-IT" sz="1200" dirty="0">
                <a:latin typeface="Calibri" panose="020F0502020204030204" pitchFamily="34" charset="0"/>
              </a:rPr>
              <a:t>Collentine et al., 143-154. Somerville, MA: Cascadilla Proceedings Project.</a:t>
            </a:r>
            <a:endParaRPr lang="en-US" sz="1200" dirty="0">
              <a:latin typeface="Calibri" panose="020F0502020204030204" pitchFamily="34" charset="0"/>
            </a:endParaRPr>
          </a:p>
          <a:p>
            <a:pPr marL="457200" indent="-457200">
              <a:buNone/>
            </a:pPr>
            <a:r>
              <a:rPr lang="de-DE" sz="1200" dirty="0">
                <a:latin typeface="Calibri" panose="020F0502020204030204" pitchFamily="34" charset="0"/>
              </a:rPr>
              <a:t>Segalowitz, N., &amp; Frenkiel-Fishman, S. </a:t>
            </a:r>
            <a:r>
              <a:rPr lang="en-US" sz="1200" dirty="0">
                <a:latin typeface="Calibri" panose="020F0502020204030204" pitchFamily="34" charset="0"/>
              </a:rPr>
              <a:t>(2005). Attention control and ability level in a complex cognitive skill: Attention shifting and second-language proficiency. </a:t>
            </a:r>
            <a:r>
              <a:rPr lang="en-US" sz="1200" i="1" dirty="0">
                <a:latin typeface="Calibri" panose="020F0502020204030204" pitchFamily="34" charset="0"/>
              </a:rPr>
              <a:t>Memory and Cognition, 33</a:t>
            </a:r>
            <a:r>
              <a:rPr lang="en-US" sz="1200" dirty="0">
                <a:latin typeface="Calibri" panose="020F0502020204030204" pitchFamily="34" charset="0"/>
              </a:rPr>
              <a:t>, 644-653. </a:t>
            </a:r>
          </a:p>
          <a:p>
            <a:pPr marL="457200" indent="-457200">
              <a:buNone/>
            </a:pPr>
            <a:r>
              <a:rPr lang="en-US" sz="1200" dirty="0">
                <a:latin typeface="Calibri" panose="020F0502020204030204" pitchFamily="34" charset="0"/>
              </a:rPr>
              <a:t>Showalter, C., &amp; Hayes-</a:t>
            </a:r>
            <a:r>
              <a:rPr lang="en-US" sz="1200" dirty="0" err="1">
                <a:latin typeface="Calibri" panose="020F0502020204030204" pitchFamily="34" charset="0"/>
              </a:rPr>
              <a:t>Harb</a:t>
            </a:r>
            <a:r>
              <a:rPr lang="en-US" sz="1200" dirty="0">
                <a:latin typeface="Calibri" panose="020F0502020204030204" pitchFamily="34" charset="0"/>
              </a:rPr>
              <a:t>, R. (2013). Unfamiliar orthographic information and second language word learning: A novel lexicon study. </a:t>
            </a:r>
            <a:r>
              <a:rPr lang="en-US" sz="1200" i="1" dirty="0">
                <a:latin typeface="Calibri" panose="020F0502020204030204" pitchFamily="34" charset="0"/>
              </a:rPr>
              <a:t>Second Language Research, 29</a:t>
            </a:r>
            <a:r>
              <a:rPr lang="en-US" sz="1200" dirty="0">
                <a:latin typeface="Calibri" panose="020F0502020204030204" pitchFamily="34" charset="0"/>
              </a:rPr>
              <a:t>, 185-200. </a:t>
            </a:r>
          </a:p>
          <a:p>
            <a:pPr marL="457200" indent="-457200">
              <a:buNone/>
            </a:pPr>
            <a:r>
              <a:rPr lang="en-US" sz="1200" dirty="0" err="1">
                <a:latin typeface="Calibri" panose="020F0502020204030204" pitchFamily="34" charset="0"/>
              </a:rPr>
              <a:t>Simonchyk</a:t>
            </a:r>
            <a:r>
              <a:rPr lang="en-US" sz="1200" dirty="0">
                <a:latin typeface="Calibri" panose="020F0502020204030204" pitchFamily="34" charset="0"/>
              </a:rPr>
              <a:t>, A. &amp; Darcy, I. (2017) Lexical encoding and perception of palatalized consonants in L2 Russian. In M. O’Brien &amp; J. Levis (</a:t>
            </a:r>
            <a:r>
              <a:rPr lang="en-US" sz="1200" dirty="0" err="1">
                <a:latin typeface="Calibri" panose="020F0502020204030204" pitchFamily="34" charset="0"/>
              </a:rPr>
              <a:t>Eds</a:t>
            </a:r>
            <a:r>
              <a:rPr lang="en-US" sz="1200" dirty="0">
                <a:latin typeface="Calibri" panose="020F0502020204030204" pitchFamily="34" charset="0"/>
              </a:rPr>
              <a:t>). </a:t>
            </a:r>
            <a:r>
              <a:rPr lang="en-US" sz="1200" i="1" dirty="0">
                <a:latin typeface="Calibri" panose="020F0502020204030204" pitchFamily="34" charset="0"/>
              </a:rPr>
              <a:t>Proceedings of the 8th Pronunciation in Second Language Learning and Teaching Conference</a:t>
            </a:r>
            <a:r>
              <a:rPr lang="en-US" sz="1200" dirty="0">
                <a:latin typeface="Calibri" panose="020F0502020204030204" pitchFamily="34" charset="0"/>
              </a:rPr>
              <a:t>, ISSN 2380-9566, Calgary, AB, August 2016 (pp. 121-132). Ames, IA: Iowa State University</a:t>
            </a:r>
            <a:r>
              <a:rPr lang="en-US" sz="1200" dirty="0" smtClean="0">
                <a:latin typeface="Calibri" panose="020F0502020204030204" pitchFamily="34" charset="0"/>
              </a:rPr>
              <a:t>.</a:t>
            </a:r>
          </a:p>
          <a:p>
            <a:pPr marL="457200" indent="-457200">
              <a:buNone/>
            </a:pPr>
            <a:r>
              <a:rPr lang="en-US" sz="1200" dirty="0" err="1">
                <a:latin typeface="Calibri" panose="020F0502020204030204" pitchFamily="34" charset="0"/>
              </a:rPr>
              <a:t>Simonchyk</a:t>
            </a:r>
            <a:r>
              <a:rPr lang="en-US" sz="1200" dirty="0">
                <a:latin typeface="Calibri" panose="020F0502020204030204" pitchFamily="34" charset="0"/>
              </a:rPr>
              <a:t>, A. (2017). The relationships between perception, production, lexical encoding and</a:t>
            </a:r>
            <a:r>
              <a:rPr lang="en-US" sz="1200" i="1" dirty="0">
                <a:latin typeface="Calibri" panose="020F0502020204030204" pitchFamily="34" charset="0"/>
              </a:rPr>
              <a:t> orthography in the acquisition of palatalization in L2 Russian.</a:t>
            </a:r>
            <a:r>
              <a:rPr lang="en-US" sz="1200" dirty="0">
                <a:latin typeface="Calibri" panose="020F0502020204030204" pitchFamily="34" charset="0"/>
              </a:rPr>
              <a:t> Unpublished Ph.D. Dissertation, Indiana University Bloomington.    </a:t>
            </a:r>
          </a:p>
          <a:p>
            <a:pPr marL="457200" indent="-457200">
              <a:buNone/>
            </a:pPr>
            <a:endParaRPr lang="en-US" sz="1200" dirty="0">
              <a:latin typeface="Calibri" panose="020F0502020204030204" pitchFamily="34" charset="0"/>
            </a:endParaRPr>
          </a:p>
          <a:p>
            <a:pPr marL="457200" indent="-457200">
              <a:buNone/>
            </a:pPr>
            <a:endParaRPr lang="en-US" sz="1200" dirty="0"/>
          </a:p>
        </p:txBody>
      </p:sp>
    </p:spTree>
    <p:extLst>
      <p:ext uri="{BB962C8B-B14F-4D97-AF65-F5344CB8AC3E}">
        <p14:creationId xmlns:p14="http://schemas.microsoft.com/office/powerpoint/2010/main" val="20307980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90600"/>
            <a:ext cx="8610600" cy="5334000"/>
          </a:xfrm>
        </p:spPr>
        <p:txBody>
          <a:bodyPr/>
          <a:lstStyle/>
          <a:p>
            <a:pPr marL="457200" indent="-457200">
              <a:buNone/>
            </a:pPr>
            <a:r>
              <a:rPr lang="en-US" sz="1200" dirty="0" smtClean="0">
                <a:latin typeface="Calibri" panose="020F0502020204030204" pitchFamily="34" charset="0"/>
              </a:rPr>
              <a:t>Snow</a:t>
            </a:r>
            <a:r>
              <a:rPr lang="en-US" sz="1200" dirty="0">
                <a:latin typeface="Calibri" panose="020F0502020204030204" pitchFamily="34" charset="0"/>
              </a:rPr>
              <a:t>, R. E. (1989). Aptitude treatment interaction as a framework for research on individual differences in learning. In P. L. Ackerman, R. J. Sternberg, &amp; R. G. </a:t>
            </a:r>
            <a:r>
              <a:rPr lang="en-US" sz="1200" dirty="0" err="1">
                <a:latin typeface="Calibri" panose="020F0502020204030204" pitchFamily="34" charset="0"/>
              </a:rPr>
              <a:t>Glasser</a:t>
            </a:r>
            <a:r>
              <a:rPr lang="en-US" sz="1200" dirty="0">
                <a:latin typeface="Calibri" panose="020F0502020204030204" pitchFamily="34" charset="0"/>
              </a:rPr>
              <a:t> (Eds.), </a:t>
            </a:r>
            <a:r>
              <a:rPr lang="en-US" sz="1200" i="1" dirty="0">
                <a:latin typeface="Calibri" panose="020F0502020204030204" pitchFamily="34" charset="0"/>
              </a:rPr>
              <a:t>Learning and individual differences</a:t>
            </a:r>
            <a:r>
              <a:rPr lang="en-US" sz="1200" dirty="0">
                <a:latin typeface="Calibri" panose="020F0502020204030204" pitchFamily="34" charset="0"/>
              </a:rPr>
              <a:t> (pp. 13-59). New York: Freedman.</a:t>
            </a:r>
          </a:p>
          <a:p>
            <a:pPr marL="457200" indent="-457200">
              <a:buNone/>
            </a:pPr>
            <a:r>
              <a:rPr lang="en-US" sz="1200" dirty="0">
                <a:latin typeface="Calibri" panose="020F0502020204030204" pitchFamily="34" charset="0"/>
              </a:rPr>
              <a:t>Sumner, M., &amp; Samuel, A. G. (2005). Perception and representation of regular variation: The case of final-/t/. </a:t>
            </a:r>
            <a:r>
              <a:rPr lang="en-US" sz="1200" i="1" dirty="0">
                <a:latin typeface="Calibri" panose="020F0502020204030204" pitchFamily="34" charset="0"/>
              </a:rPr>
              <a:t>Journal of Memory and Language, 52</a:t>
            </a:r>
            <a:r>
              <a:rPr lang="en-US" sz="1200" dirty="0">
                <a:latin typeface="Calibri" panose="020F0502020204030204" pitchFamily="34" charset="0"/>
              </a:rPr>
              <a:t>, 322–338.</a:t>
            </a:r>
          </a:p>
          <a:p>
            <a:pPr marL="457200" indent="-457200">
              <a:buNone/>
            </a:pPr>
            <a:r>
              <a:rPr lang="en-US" sz="1200" dirty="0" err="1">
                <a:latin typeface="Calibri" panose="020F0502020204030204" pitchFamily="34" charset="0"/>
              </a:rPr>
              <a:t>Tamati</a:t>
            </a:r>
            <a:r>
              <a:rPr lang="en-US" sz="1200" dirty="0">
                <a:latin typeface="Calibri" panose="020F0502020204030204" pitchFamily="34" charset="0"/>
              </a:rPr>
              <a:t>, T. N. (2014) </a:t>
            </a:r>
            <a:r>
              <a:rPr lang="en-US" sz="1200" i="1" dirty="0">
                <a:latin typeface="Calibri" panose="020F0502020204030204" pitchFamily="34" charset="0"/>
              </a:rPr>
              <a:t>Individual and group differences in the perception of regional dialect variation in a second language</a:t>
            </a:r>
            <a:r>
              <a:rPr lang="en-US" sz="1200" dirty="0">
                <a:latin typeface="Calibri" panose="020F0502020204030204" pitchFamily="34" charset="0"/>
              </a:rPr>
              <a:t>. Unpublished Ph.D. Dissertation, Indiana University Bloomington.</a:t>
            </a:r>
          </a:p>
          <a:p>
            <a:pPr marL="457200" indent="-457200">
              <a:buNone/>
            </a:pPr>
            <a:r>
              <a:rPr lang="en-US" sz="1200" dirty="0" err="1">
                <a:latin typeface="Calibri" panose="020F0502020204030204" pitchFamily="34" charset="0"/>
              </a:rPr>
              <a:t>Trofimovich</a:t>
            </a:r>
            <a:r>
              <a:rPr lang="en-US" sz="1200" dirty="0">
                <a:latin typeface="Calibri" panose="020F0502020204030204" pitchFamily="34" charset="0"/>
              </a:rPr>
              <a:t>, P., &amp; </a:t>
            </a:r>
            <a:r>
              <a:rPr lang="en-US" sz="1200" dirty="0" err="1">
                <a:latin typeface="Calibri" panose="020F0502020204030204" pitchFamily="34" charset="0"/>
              </a:rPr>
              <a:t>Gatbonton</a:t>
            </a:r>
            <a:r>
              <a:rPr lang="en-US" sz="1200" dirty="0">
                <a:latin typeface="Calibri" panose="020F0502020204030204" pitchFamily="34" charset="0"/>
              </a:rPr>
              <a:t>, E. (2006). Repetition and Focus on Form in Processing L2 Spanish Words: Implications for Pronunciation Instruction. </a:t>
            </a:r>
            <a:r>
              <a:rPr lang="en-US" sz="1200" i="1" dirty="0">
                <a:latin typeface="Calibri" panose="020F0502020204030204" pitchFamily="34" charset="0"/>
              </a:rPr>
              <a:t>The Modern Language Journal, 90</a:t>
            </a:r>
            <a:r>
              <a:rPr lang="en-US" sz="1200" dirty="0">
                <a:latin typeface="Calibri" panose="020F0502020204030204" pitchFamily="34" charset="0"/>
              </a:rPr>
              <a:t>, 519‐ 535.</a:t>
            </a:r>
          </a:p>
          <a:p>
            <a:pPr marL="457200" indent="-457200">
              <a:buNone/>
            </a:pPr>
            <a:r>
              <a:rPr lang="en-US" sz="1200" dirty="0" err="1">
                <a:latin typeface="Calibri" panose="020F0502020204030204" pitchFamily="34" charset="0"/>
              </a:rPr>
              <a:t>Trofimovich</a:t>
            </a:r>
            <a:r>
              <a:rPr lang="en-US" sz="1200" dirty="0">
                <a:latin typeface="Calibri" panose="020F0502020204030204" pitchFamily="34" charset="0"/>
              </a:rPr>
              <a:t>, P., &amp; John, P. (2011). Chapter 5. When three equals tree. In P. </a:t>
            </a:r>
            <a:r>
              <a:rPr lang="en-US" sz="1200" dirty="0" err="1">
                <a:latin typeface="Calibri" panose="020F0502020204030204" pitchFamily="34" charset="0"/>
              </a:rPr>
              <a:t>Trofimovich</a:t>
            </a:r>
            <a:r>
              <a:rPr lang="en-US" sz="1200" dirty="0">
                <a:latin typeface="Calibri" panose="020F0502020204030204" pitchFamily="34" charset="0"/>
              </a:rPr>
              <a:t> &amp; K. McDonough (Eds.), </a:t>
            </a:r>
            <a:r>
              <a:rPr lang="en-US" sz="1200" i="1" dirty="0">
                <a:latin typeface="Calibri" panose="020F0502020204030204" pitchFamily="34" charset="0"/>
              </a:rPr>
              <a:t>Applying priming methods to L2 learning, teaching and research: Insights from Psycholinguistics </a:t>
            </a:r>
            <a:r>
              <a:rPr lang="en-US" sz="1200" dirty="0">
                <a:latin typeface="Calibri" panose="020F0502020204030204" pitchFamily="34" charset="0"/>
              </a:rPr>
              <a:t>(pp. 105–129). Philadelphia, PA: John Benjamins.</a:t>
            </a:r>
          </a:p>
          <a:p>
            <a:pPr marL="457200" indent="-457200">
              <a:buNone/>
            </a:pPr>
            <a:r>
              <a:rPr lang="en-US" sz="1200" dirty="0" err="1">
                <a:latin typeface="Calibri" panose="020F0502020204030204" pitchFamily="34" charset="0"/>
              </a:rPr>
              <a:t>Vanderplank</a:t>
            </a:r>
            <a:r>
              <a:rPr lang="en-US" sz="1200" dirty="0">
                <a:latin typeface="Calibri" panose="020F0502020204030204" pitchFamily="34" charset="0"/>
              </a:rPr>
              <a:t>, R. (1988). The value of teletext sub-titles in language learning. </a:t>
            </a:r>
            <a:r>
              <a:rPr lang="en-US" sz="1200" i="1" dirty="0">
                <a:latin typeface="Calibri" panose="020F0502020204030204" pitchFamily="34" charset="0"/>
              </a:rPr>
              <a:t>English Language Teaching Journal, 42</a:t>
            </a:r>
            <a:r>
              <a:rPr lang="en-US" sz="1200" dirty="0">
                <a:latin typeface="Calibri" panose="020F0502020204030204" pitchFamily="34" charset="0"/>
              </a:rPr>
              <a:t>, 272-281</a:t>
            </a:r>
            <a:r>
              <a:rPr lang="en-US" sz="1200" dirty="0" smtClean="0">
                <a:latin typeface="Calibri" panose="020F0502020204030204" pitchFamily="34" charset="0"/>
              </a:rPr>
              <a:t>.</a:t>
            </a:r>
          </a:p>
          <a:p>
            <a:pPr marL="457200" indent="-457200">
              <a:buNone/>
            </a:pPr>
            <a:r>
              <a:rPr lang="en-US" sz="1200" dirty="0" err="1">
                <a:latin typeface="Calibri" panose="020F0502020204030204" pitchFamily="34" charset="0"/>
              </a:rPr>
              <a:t>Venkatagiri</a:t>
            </a:r>
            <a:r>
              <a:rPr lang="en-US" sz="1200" dirty="0">
                <a:latin typeface="Calibri" panose="020F0502020204030204" pitchFamily="34" charset="0"/>
              </a:rPr>
              <a:t>, H. S., &amp; Levis, J. M. (2007). Phonological Awareness and Speech Comprehensibility: An Exploratory Study. </a:t>
            </a:r>
            <a:r>
              <a:rPr lang="en-US" sz="1200" i="1" dirty="0">
                <a:latin typeface="Calibri" panose="020F0502020204030204" pitchFamily="34" charset="0"/>
              </a:rPr>
              <a:t>Language Awareness, 16</a:t>
            </a:r>
            <a:r>
              <a:rPr lang="en-US" sz="1200" dirty="0">
                <a:latin typeface="Calibri" panose="020F0502020204030204" pitchFamily="34" charset="0"/>
              </a:rPr>
              <a:t>, 263-277. doi:10.2167/la417.0</a:t>
            </a:r>
          </a:p>
          <a:p>
            <a:pPr marL="457200" indent="-457200">
              <a:buNone/>
            </a:pPr>
            <a:r>
              <a:rPr lang="en-US" sz="1200" dirty="0">
                <a:latin typeface="Calibri" panose="020F0502020204030204" pitchFamily="34" charset="0"/>
              </a:rPr>
              <a:t>Wang, W., </a:t>
            </a:r>
            <a:r>
              <a:rPr lang="en-US" sz="1200" dirty="0" err="1">
                <a:latin typeface="Calibri" panose="020F0502020204030204" pitchFamily="34" charset="0"/>
              </a:rPr>
              <a:t>Jongman</a:t>
            </a:r>
            <a:r>
              <a:rPr lang="en-US" sz="1200" dirty="0">
                <a:latin typeface="Calibri" panose="020F0502020204030204" pitchFamily="34" charset="0"/>
              </a:rPr>
              <a:t>, A., &amp; </a:t>
            </a:r>
            <a:r>
              <a:rPr lang="en-US" sz="1200" dirty="0" err="1">
                <a:latin typeface="Calibri" panose="020F0502020204030204" pitchFamily="34" charset="0"/>
              </a:rPr>
              <a:t>Sereno</a:t>
            </a:r>
            <a:r>
              <a:rPr lang="en-US" sz="1200" dirty="0">
                <a:latin typeface="Calibri" panose="020F0502020204030204" pitchFamily="34" charset="0"/>
              </a:rPr>
              <a:t>, J. A. (2003). Acoustic and perceptual evaluations of Mandarin tone productions before and after perceptual training. </a:t>
            </a:r>
            <a:r>
              <a:rPr lang="en-US" sz="1200" i="1" dirty="0">
                <a:latin typeface="Calibri" panose="020F0502020204030204" pitchFamily="34" charset="0"/>
              </a:rPr>
              <a:t>Journal of the Acoustical Society of America, 113, </a:t>
            </a:r>
            <a:r>
              <a:rPr lang="en-US" sz="1200" dirty="0">
                <a:latin typeface="Calibri" panose="020F0502020204030204" pitchFamily="34" charset="0"/>
              </a:rPr>
              <a:t>1033‐1043.</a:t>
            </a:r>
          </a:p>
          <a:p>
            <a:pPr marL="457200" indent="-457200">
              <a:buNone/>
            </a:pPr>
            <a:r>
              <a:rPr lang="en-US" sz="1200" dirty="0">
                <a:latin typeface="Calibri" panose="020F0502020204030204" pitchFamily="34" charset="0"/>
              </a:rPr>
              <a:t>Weaver, B., </a:t>
            </a:r>
            <a:r>
              <a:rPr lang="en-US" sz="1200" dirty="0" err="1">
                <a:latin typeface="Calibri" panose="020F0502020204030204" pitchFamily="34" charset="0"/>
              </a:rPr>
              <a:t>Bédard</a:t>
            </a:r>
            <a:r>
              <a:rPr lang="en-US" sz="1200" dirty="0">
                <a:latin typeface="Calibri" panose="020F0502020204030204" pitchFamily="34" charset="0"/>
              </a:rPr>
              <a:t>, M., McAuliffe, J., &amp; </a:t>
            </a:r>
            <a:r>
              <a:rPr lang="en-US" sz="1200" dirty="0" err="1">
                <a:latin typeface="Calibri" panose="020F0502020204030204" pitchFamily="34" charset="0"/>
              </a:rPr>
              <a:t>Parkkari</a:t>
            </a:r>
            <a:r>
              <a:rPr lang="en-US" sz="1200" dirty="0">
                <a:latin typeface="Calibri" panose="020F0502020204030204" pitchFamily="34" charset="0"/>
              </a:rPr>
              <a:t>, M. (2009). Using the Attention Network Test to predict driving test scores. </a:t>
            </a:r>
            <a:r>
              <a:rPr lang="en-US" sz="1200" i="1" dirty="0">
                <a:latin typeface="Calibri" panose="020F0502020204030204" pitchFamily="34" charset="0"/>
              </a:rPr>
              <a:t>Accident Analysis &amp; Prevention</a:t>
            </a:r>
            <a:r>
              <a:rPr lang="en-US" sz="1200" dirty="0">
                <a:latin typeface="Calibri" panose="020F0502020204030204" pitchFamily="34" charset="0"/>
              </a:rPr>
              <a:t>, </a:t>
            </a:r>
            <a:r>
              <a:rPr lang="en-US" sz="1200" i="1" dirty="0">
                <a:latin typeface="Calibri" panose="020F0502020204030204" pitchFamily="34" charset="0"/>
              </a:rPr>
              <a:t>41</a:t>
            </a:r>
            <a:r>
              <a:rPr lang="en-US" sz="1200" dirty="0">
                <a:latin typeface="Calibri" panose="020F0502020204030204" pitchFamily="34" charset="0"/>
              </a:rPr>
              <a:t>, 76-83. </a:t>
            </a:r>
          </a:p>
          <a:p>
            <a:pPr marL="457200" indent="-457200">
              <a:buNone/>
            </a:pPr>
            <a:r>
              <a:rPr lang="en-US" sz="1200" dirty="0">
                <a:latin typeface="Calibri" panose="020F0502020204030204" pitchFamily="34" charset="0"/>
              </a:rPr>
              <a:t>Weaver, B., </a:t>
            </a:r>
            <a:r>
              <a:rPr lang="en-US" sz="1200" dirty="0" err="1">
                <a:latin typeface="Calibri" panose="020F0502020204030204" pitchFamily="34" charset="0"/>
              </a:rPr>
              <a:t>Bédard</a:t>
            </a:r>
            <a:r>
              <a:rPr lang="en-US" sz="1200" dirty="0">
                <a:latin typeface="Calibri" panose="020F0502020204030204" pitchFamily="34" charset="0"/>
              </a:rPr>
              <a:t>, M., &amp; McAuliffe, J. (2013). Evaluation of a 10-minute Version of the Attention Network Test. </a:t>
            </a:r>
            <a:r>
              <a:rPr lang="en-US" sz="1200" i="1" dirty="0">
                <a:latin typeface="Calibri" panose="020F0502020204030204" pitchFamily="34" charset="0"/>
              </a:rPr>
              <a:t>The Clinical Neuropsychologist</a:t>
            </a:r>
            <a:r>
              <a:rPr lang="en-US" sz="1200" dirty="0">
                <a:latin typeface="Calibri" panose="020F0502020204030204" pitchFamily="34" charset="0"/>
              </a:rPr>
              <a:t>, </a:t>
            </a:r>
            <a:r>
              <a:rPr lang="en-US" sz="1200" i="1" dirty="0">
                <a:latin typeface="Calibri" panose="020F0502020204030204" pitchFamily="34" charset="0"/>
              </a:rPr>
              <a:t>27</a:t>
            </a:r>
            <a:r>
              <a:rPr lang="en-US" sz="1200" dirty="0">
                <a:latin typeface="Calibri" panose="020F0502020204030204" pitchFamily="34" charset="0"/>
              </a:rPr>
              <a:t>, 1281-1299. </a:t>
            </a:r>
          </a:p>
          <a:p>
            <a:pPr marL="457200" indent="-457200">
              <a:buNone/>
            </a:pPr>
            <a:r>
              <a:rPr lang="en-US" sz="1200" dirty="0">
                <a:latin typeface="Calibri" panose="020F0502020204030204" pitchFamily="34" charset="0"/>
              </a:rPr>
              <a:t>Weber, A., &amp; Cutler, A. (2004). Lexical competition in non-native spoken-word recognition. </a:t>
            </a:r>
            <a:r>
              <a:rPr lang="en-US" sz="1200" i="1" dirty="0">
                <a:latin typeface="Calibri" panose="020F0502020204030204" pitchFamily="34" charset="0"/>
              </a:rPr>
              <a:t>Journal of Memory and Language, 50</a:t>
            </a:r>
            <a:r>
              <a:rPr lang="en-US" sz="1200" dirty="0">
                <a:latin typeface="Calibri" panose="020F0502020204030204" pitchFamily="34" charset="0"/>
              </a:rPr>
              <a:t>, 1-25. </a:t>
            </a:r>
          </a:p>
          <a:p>
            <a:pPr marL="457200" indent="-457200">
              <a:buNone/>
            </a:pPr>
            <a:r>
              <a:rPr lang="en-US" sz="1200" dirty="0" err="1">
                <a:latin typeface="Calibri" panose="020F0502020204030204" pitchFamily="34" charset="0"/>
              </a:rPr>
              <a:t>Winke</a:t>
            </a:r>
            <a:r>
              <a:rPr lang="en-US" sz="1200" dirty="0">
                <a:latin typeface="Calibri" panose="020F0502020204030204" pitchFamily="34" charset="0"/>
              </a:rPr>
              <a:t>, P., </a:t>
            </a:r>
            <a:r>
              <a:rPr lang="en-US" sz="1200" dirty="0" err="1">
                <a:latin typeface="Calibri" panose="020F0502020204030204" pitchFamily="34" charset="0"/>
              </a:rPr>
              <a:t>Gass</a:t>
            </a:r>
            <a:r>
              <a:rPr lang="en-US" sz="1200" dirty="0">
                <a:latin typeface="Calibri" panose="020F0502020204030204" pitchFamily="34" charset="0"/>
              </a:rPr>
              <a:t>, S., &amp; </a:t>
            </a:r>
            <a:r>
              <a:rPr lang="en-US" sz="1200" dirty="0" err="1">
                <a:latin typeface="Calibri" panose="020F0502020204030204" pitchFamily="34" charset="0"/>
              </a:rPr>
              <a:t>Sydorenko</a:t>
            </a:r>
            <a:r>
              <a:rPr lang="en-US" sz="1200" dirty="0">
                <a:latin typeface="Calibri" panose="020F0502020204030204" pitchFamily="34" charset="0"/>
              </a:rPr>
              <a:t>, T. (2010) The effects of captioning videos used for foreign language listening activities. </a:t>
            </a:r>
            <a:r>
              <a:rPr lang="en-US" sz="1200" i="1" dirty="0">
                <a:latin typeface="Calibri" panose="020F0502020204030204" pitchFamily="34" charset="0"/>
              </a:rPr>
              <a:t>Language Learning &amp; Technology,</a:t>
            </a:r>
            <a:r>
              <a:rPr lang="en-US" sz="1200" dirty="0">
                <a:latin typeface="Calibri" panose="020F0502020204030204" pitchFamily="34" charset="0"/>
              </a:rPr>
              <a:t> </a:t>
            </a:r>
            <a:r>
              <a:rPr lang="en-US" sz="1200" i="1" dirty="0">
                <a:latin typeface="Calibri" panose="020F0502020204030204" pitchFamily="34" charset="0"/>
              </a:rPr>
              <a:t>14</a:t>
            </a:r>
            <a:r>
              <a:rPr lang="en-US" sz="1200" dirty="0">
                <a:latin typeface="Calibri" panose="020F0502020204030204" pitchFamily="34" charset="0"/>
              </a:rPr>
              <a:t>, 65–86. </a:t>
            </a:r>
          </a:p>
          <a:p>
            <a:pPr marL="457200" indent="-457200">
              <a:buNone/>
            </a:pPr>
            <a:r>
              <a:rPr lang="en-US" sz="1200" dirty="0">
                <a:latin typeface="Calibri" panose="020F0502020204030204" pitchFamily="34" charset="0"/>
              </a:rPr>
              <a:t>Yoshida, M. T. (2016) </a:t>
            </a:r>
            <a:r>
              <a:rPr lang="en-US" sz="1200" i="1" dirty="0">
                <a:latin typeface="Calibri" panose="020F0502020204030204" pitchFamily="34" charset="0"/>
              </a:rPr>
              <a:t>Beyond Repeat After Me: Teaching Pronunciation to English Learners. </a:t>
            </a:r>
            <a:r>
              <a:rPr lang="en-US" sz="1200" dirty="0" err="1">
                <a:latin typeface="Calibri" panose="020F0502020204030204" pitchFamily="34" charset="0"/>
              </a:rPr>
              <a:t>Tesol</a:t>
            </a:r>
            <a:r>
              <a:rPr lang="en-US" sz="1200" dirty="0">
                <a:latin typeface="Calibri" panose="020F0502020204030204" pitchFamily="34" charset="0"/>
              </a:rPr>
              <a:t> Press. </a:t>
            </a:r>
            <a:r>
              <a:rPr lang="en-US" sz="1200" dirty="0" err="1">
                <a:latin typeface="Calibri" panose="020F0502020204030204" pitchFamily="34" charset="0"/>
              </a:rPr>
              <a:t>Tesol</a:t>
            </a:r>
            <a:r>
              <a:rPr lang="en-US" sz="1200" dirty="0">
                <a:latin typeface="Calibri" panose="020F0502020204030204" pitchFamily="34" charset="0"/>
              </a:rPr>
              <a:t> International Association</a:t>
            </a:r>
          </a:p>
          <a:p>
            <a:pPr marL="457200" indent="-457200">
              <a:buNone/>
            </a:pPr>
            <a:endParaRPr lang="en-US" sz="1200" dirty="0"/>
          </a:p>
          <a:p>
            <a:pPr marL="457200" indent="-457200">
              <a:buNone/>
            </a:pPr>
            <a:endParaRPr lang="en-US" sz="1200" dirty="0"/>
          </a:p>
        </p:txBody>
      </p:sp>
    </p:spTree>
    <p:extLst>
      <p:ext uri="{BB962C8B-B14F-4D97-AF65-F5344CB8AC3E}">
        <p14:creationId xmlns:p14="http://schemas.microsoft.com/office/powerpoint/2010/main" val="14042613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939800"/>
            <a:ext cx="7262813" cy="1143000"/>
          </a:xfrm>
        </p:spPr>
        <p:txBody>
          <a:bodyPr/>
          <a:lstStyle/>
          <a:p>
            <a:r>
              <a:rPr lang="en-US" dirty="0" smtClean="0"/>
              <a:t>Psycholinguistics…</a:t>
            </a:r>
            <a:endParaRPr lang="en-US" dirty="0"/>
          </a:p>
        </p:txBody>
      </p:sp>
      <p:sp>
        <p:nvSpPr>
          <p:cNvPr id="3" name="Content Placeholder 2"/>
          <p:cNvSpPr>
            <a:spLocks noGrp="1"/>
          </p:cNvSpPr>
          <p:nvPr>
            <p:ph idx="1"/>
          </p:nvPr>
        </p:nvSpPr>
        <p:spPr>
          <a:xfrm>
            <a:off x="457200" y="2254151"/>
            <a:ext cx="8178800" cy="3613249"/>
          </a:xfrm>
        </p:spPr>
        <p:txBody>
          <a:bodyPr>
            <a:normAutofit fontScale="92500" lnSpcReduction="10000"/>
          </a:bodyPr>
          <a:lstStyle/>
          <a:p>
            <a:r>
              <a:rPr lang="en-US" dirty="0" smtClean="0">
                <a:latin typeface="Calibri" panose="020F0502020204030204" pitchFamily="34" charset="0"/>
              </a:rPr>
              <a:t>The study of the relationship between linguistic behavior and psychological processes, including the process of language acquisition</a:t>
            </a:r>
          </a:p>
          <a:p>
            <a:r>
              <a:rPr lang="en-US" dirty="0" smtClean="0">
                <a:latin typeface="Calibri" panose="020F0502020204030204" pitchFamily="34" charset="0"/>
              </a:rPr>
              <a:t>Is about understanding</a:t>
            </a:r>
            <a:endParaRPr lang="en-US" dirty="0">
              <a:latin typeface="Calibri" panose="020F0502020204030204" pitchFamily="34" charset="0"/>
            </a:endParaRPr>
          </a:p>
          <a:p>
            <a:pPr lvl="1"/>
            <a:r>
              <a:rPr lang="en-US" dirty="0">
                <a:latin typeface="Calibri" panose="020F0502020204030204" pitchFamily="34" charset="0"/>
              </a:rPr>
              <a:t>how </a:t>
            </a:r>
            <a:r>
              <a:rPr lang="en-US" dirty="0" smtClean="0">
                <a:latin typeface="Calibri" panose="020F0502020204030204" pitchFamily="34" charset="0"/>
              </a:rPr>
              <a:t>children </a:t>
            </a:r>
            <a:r>
              <a:rPr lang="en-US" dirty="0">
                <a:latin typeface="Calibri" panose="020F0502020204030204" pitchFamily="34" charset="0"/>
              </a:rPr>
              <a:t>acquire </a:t>
            </a:r>
            <a:r>
              <a:rPr lang="en-US" dirty="0" smtClean="0">
                <a:latin typeface="Calibri" panose="020F0502020204030204" pitchFamily="34" charset="0"/>
              </a:rPr>
              <a:t>language; </a:t>
            </a:r>
            <a:endParaRPr lang="en-US" dirty="0">
              <a:latin typeface="Calibri" panose="020F0502020204030204" pitchFamily="34" charset="0"/>
            </a:endParaRPr>
          </a:p>
          <a:p>
            <a:pPr lvl="1"/>
            <a:r>
              <a:rPr lang="en-US" dirty="0">
                <a:latin typeface="Calibri" panose="020F0502020204030204" pitchFamily="34" charset="0"/>
              </a:rPr>
              <a:t>how </a:t>
            </a:r>
            <a:r>
              <a:rPr lang="en-US" dirty="0" smtClean="0">
                <a:latin typeface="Calibri" panose="020F0502020204030204" pitchFamily="34" charset="0"/>
              </a:rPr>
              <a:t>people </a:t>
            </a:r>
            <a:r>
              <a:rPr lang="en-US" dirty="0">
                <a:latin typeface="Calibri" panose="020F0502020204030204" pitchFamily="34" charset="0"/>
              </a:rPr>
              <a:t>process and comprehend </a:t>
            </a:r>
            <a:r>
              <a:rPr lang="en-US" dirty="0" smtClean="0">
                <a:latin typeface="Calibri" panose="020F0502020204030204" pitchFamily="34" charset="0"/>
              </a:rPr>
              <a:t>language; </a:t>
            </a:r>
            <a:endParaRPr lang="en-US" dirty="0">
              <a:latin typeface="Calibri" panose="020F0502020204030204" pitchFamily="34" charset="0"/>
            </a:endParaRPr>
          </a:p>
          <a:p>
            <a:pPr lvl="1"/>
            <a:r>
              <a:rPr lang="en-US" dirty="0">
                <a:latin typeface="Calibri" panose="020F0502020204030204" pitchFamily="34" charset="0"/>
              </a:rPr>
              <a:t>how </a:t>
            </a:r>
            <a:r>
              <a:rPr lang="en-US" dirty="0" smtClean="0">
                <a:latin typeface="Calibri" panose="020F0502020204030204" pitchFamily="34" charset="0"/>
              </a:rPr>
              <a:t>people </a:t>
            </a:r>
            <a:r>
              <a:rPr lang="en-US" dirty="0">
                <a:latin typeface="Calibri" panose="020F0502020204030204" pitchFamily="34" charset="0"/>
              </a:rPr>
              <a:t>produce </a:t>
            </a:r>
            <a:r>
              <a:rPr lang="en-US" dirty="0" smtClean="0">
                <a:latin typeface="Calibri" panose="020F0502020204030204" pitchFamily="34" charset="0"/>
              </a:rPr>
              <a:t>language; </a:t>
            </a:r>
            <a:endParaRPr lang="en-US" dirty="0">
              <a:latin typeface="Calibri" panose="020F0502020204030204" pitchFamily="34" charset="0"/>
            </a:endParaRPr>
          </a:p>
          <a:p>
            <a:pPr lvl="1"/>
            <a:r>
              <a:rPr lang="en-US" dirty="0">
                <a:latin typeface="Calibri" panose="020F0502020204030204" pitchFamily="34" charset="0"/>
              </a:rPr>
              <a:t>how </a:t>
            </a:r>
            <a:r>
              <a:rPr lang="en-US" dirty="0" smtClean="0">
                <a:latin typeface="Calibri" panose="020F0502020204030204" pitchFamily="34" charset="0"/>
              </a:rPr>
              <a:t>people </a:t>
            </a:r>
            <a:r>
              <a:rPr lang="en-US" dirty="0">
                <a:latin typeface="Calibri" panose="020F0502020204030204" pitchFamily="34" charset="0"/>
              </a:rPr>
              <a:t>acquire a new language (second language acquisition</a:t>
            </a:r>
            <a:r>
              <a:rPr lang="en-US" dirty="0" smtClean="0">
                <a:latin typeface="Calibri" panose="020F0502020204030204" pitchFamily="34" charset="0"/>
              </a:rPr>
              <a:t>)</a:t>
            </a:r>
            <a:endParaRPr lang="en-US" dirty="0">
              <a:latin typeface="Calibri" panose="020F0502020204030204" pitchFamily="34" charset="0"/>
            </a:endParaRPr>
          </a:p>
        </p:txBody>
      </p:sp>
      <p:sp>
        <p:nvSpPr>
          <p:cNvPr id="4" name="Rectangle 3"/>
          <p:cNvSpPr/>
          <p:nvPr/>
        </p:nvSpPr>
        <p:spPr>
          <a:xfrm>
            <a:off x="990600" y="5791199"/>
            <a:ext cx="7010400" cy="646331"/>
          </a:xfrm>
          <a:prstGeom prst="rect">
            <a:avLst/>
          </a:prstGeom>
          <a:solidFill>
            <a:schemeClr val="accent5"/>
          </a:solidFill>
          <a:ln>
            <a:solidFill>
              <a:schemeClr val="accent1">
                <a:lumMod val="75000"/>
              </a:schemeClr>
            </a:solidFill>
          </a:ln>
        </p:spPr>
        <p:txBody>
          <a:bodyPr wrap="square">
            <a:spAutoFit/>
          </a:bodyPr>
          <a:lstStyle/>
          <a:p>
            <a:pPr algn="ctr"/>
            <a:r>
              <a:rPr lang="en-US" dirty="0" smtClean="0">
                <a:latin typeface="Segoe UI Semilight" panose="020B0402040204020203" pitchFamily="34" charset="0"/>
                <a:cs typeface="Segoe UI Semilight" panose="020B0402040204020203" pitchFamily="34" charset="0"/>
              </a:rPr>
              <a:t>Kantor, J. R. (1936).</a:t>
            </a:r>
            <a:r>
              <a:rPr lang="en-US" dirty="0">
                <a:latin typeface="Segoe UI Semilight" panose="020B0402040204020203" pitchFamily="34" charset="0"/>
                <a:cs typeface="Segoe UI Semilight" panose="020B0402040204020203" pitchFamily="34" charset="0"/>
              </a:rPr>
              <a:t> </a:t>
            </a:r>
            <a:r>
              <a:rPr lang="en-US" i="1" dirty="0">
                <a:latin typeface="Segoe UI Semilight" panose="020B0402040204020203" pitchFamily="34" charset="0"/>
                <a:cs typeface="Segoe UI Semilight" panose="020B0402040204020203" pitchFamily="34" charset="0"/>
              </a:rPr>
              <a:t>An objective psychology of grammar. </a:t>
            </a:r>
            <a:r>
              <a:rPr lang="en-US" dirty="0">
                <a:latin typeface="Segoe UI Semilight" panose="020B0402040204020203" pitchFamily="34" charset="0"/>
                <a:cs typeface="Segoe UI Semilight" panose="020B0402040204020203" pitchFamily="34" charset="0"/>
              </a:rPr>
              <a:t>Bloomington, IN: Indiana University Press, p. 55f.</a:t>
            </a:r>
          </a:p>
        </p:txBody>
      </p:sp>
      <p:pic>
        <p:nvPicPr>
          <p:cNvPr id="5" name="Picture 4" descr="Screen Clipping"/>
          <p:cNvPicPr>
            <a:picLocks noChangeAspect="1"/>
          </p:cNvPicPr>
          <p:nvPr/>
        </p:nvPicPr>
        <p:blipFill rotWithShape="1">
          <a:blip r:embed="rId3">
            <a:extLst>
              <a:ext uri="{28A0092B-C50C-407E-A947-70E740481C1C}">
                <a14:useLocalDpi xmlns:a14="http://schemas.microsoft.com/office/drawing/2010/main" val="0"/>
              </a:ext>
            </a:extLst>
          </a:blip>
          <a:srcRect t="-1" r="50858" b="38035"/>
          <a:stretch/>
        </p:blipFill>
        <p:spPr>
          <a:xfrm>
            <a:off x="6019800" y="914400"/>
            <a:ext cx="2960074" cy="878068"/>
          </a:xfrm>
          <a:prstGeom prst="rect">
            <a:avLst/>
          </a:prstGeom>
          <a:ln>
            <a:solidFill>
              <a:schemeClr val="accent1">
                <a:lumMod val="75000"/>
              </a:schemeClr>
            </a:solidFill>
          </a:ln>
        </p:spPr>
      </p:pic>
      <p:pic>
        <p:nvPicPr>
          <p:cNvPr id="8" name="Picture 2" descr="https://www.wlu.ca/cms/images/2267/istock_000019902429mediu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876300"/>
            <a:ext cx="1295400"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03378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1913454547"/>
              </p:ext>
            </p:extLst>
          </p:nvPr>
        </p:nvGraphicFramePr>
        <p:xfrm>
          <a:off x="304800" y="0"/>
          <a:ext cx="88392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descr="https://www.wlu.ca/cms/images/2267/istock_000019902429medium.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48600" y="-2969"/>
            <a:ext cx="1295400" cy="1295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9670" y="120696"/>
            <a:ext cx="3674130" cy="1138773"/>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400" b="1" i="0" u="none" strike="noStrike" kern="0" cap="none" spc="0" normalizeH="0" baseline="0" noProof="0" dirty="0" smtClean="0">
                <a:ln>
                  <a:noFill/>
                </a:ln>
                <a:solidFill>
                  <a:srgbClr val="7D110C"/>
                </a:solidFill>
                <a:effectLst/>
                <a:uLnTx/>
                <a:uFillTx/>
                <a:latin typeface="Segoe UI Semibold" panose="020B0702040204020203" pitchFamily="34" charset="0"/>
                <a:ea typeface="ＭＳ Ｐゴシック"/>
                <a:cs typeface="+mj-cs"/>
              </a:rPr>
              <a:t>Psycholinguistics:</a:t>
            </a:r>
            <a:r>
              <a:rPr kumimoji="0" lang="en-US" sz="3400" b="1" i="0" u="none" strike="noStrike" kern="0" cap="none" spc="0" normalizeH="0" noProof="0" dirty="0" smtClean="0">
                <a:ln>
                  <a:noFill/>
                </a:ln>
                <a:solidFill>
                  <a:srgbClr val="7D110C"/>
                </a:solidFill>
                <a:effectLst/>
                <a:uLnTx/>
                <a:uFillTx/>
                <a:latin typeface="Segoe UI Semibold" panose="020B0702040204020203" pitchFamily="34" charset="0"/>
                <a:ea typeface="ＭＳ Ｐゴシック"/>
                <a:cs typeface="+mj-cs"/>
              </a:rPr>
              <a:t> </a:t>
            </a:r>
            <a:r>
              <a:rPr kumimoji="0" lang="en-US" sz="3400" b="1" i="0" u="none" strike="noStrike" kern="0" cap="none" spc="0" normalizeH="0" baseline="0" noProof="0" dirty="0" smtClean="0">
                <a:ln>
                  <a:noFill/>
                </a:ln>
                <a:solidFill>
                  <a:srgbClr val="7D110C"/>
                </a:solidFill>
                <a:effectLst/>
                <a:uLnTx/>
                <a:uFillTx/>
                <a:latin typeface="Segoe UI Semibold" panose="020B0702040204020203" pitchFamily="34" charset="0"/>
                <a:ea typeface="ＭＳ Ｐゴシック"/>
                <a:cs typeface="+mj-cs"/>
              </a:rPr>
              <a:t>L2 phonology… </a:t>
            </a:r>
            <a:endParaRPr kumimoji="0" lang="en-US" sz="1800" b="0" i="0" u="none" strike="noStrike" kern="0" cap="none" spc="0" normalizeH="0" baseline="0" noProof="0" dirty="0" smtClean="0">
              <a:ln>
                <a:noFill/>
              </a:ln>
              <a:solidFill>
                <a:sysClr val="windowText" lastClr="000000"/>
              </a:solidFill>
              <a:effectLst/>
              <a:uLnTx/>
              <a:uFillTx/>
            </a:endParaRPr>
          </a:p>
        </p:txBody>
      </p:sp>
      <p:sp>
        <p:nvSpPr>
          <p:cNvPr id="2" name="Rectangle 1"/>
          <p:cNvSpPr/>
          <p:nvPr/>
        </p:nvSpPr>
        <p:spPr>
          <a:xfrm>
            <a:off x="3429000" y="972324"/>
            <a:ext cx="3284140" cy="1261884"/>
          </a:xfrm>
          <a:prstGeom prst="rect">
            <a:avLst/>
          </a:prstGeom>
        </p:spPr>
        <p:txBody>
          <a:bodyPr wrap="square">
            <a:spAutoFit/>
          </a:bodyPr>
          <a:lstStyle/>
          <a:p>
            <a:pPr marL="342900" lvl="0" indent="-342900">
              <a:buFont typeface="Arial" panose="020B0604020202020204" pitchFamily="34" charset="0"/>
              <a:buChar char="•"/>
            </a:pPr>
            <a:r>
              <a:rPr lang="en-US" sz="1900" dirty="0" smtClean="0"/>
              <a:t>Words?</a:t>
            </a:r>
            <a:endParaRPr lang="en-US" sz="1900" dirty="0"/>
          </a:p>
          <a:p>
            <a:pPr marL="342900" lvl="0" indent="-342900">
              <a:buFont typeface="Arial" panose="020B0604020202020204" pitchFamily="34" charset="0"/>
              <a:buChar char="•"/>
            </a:pPr>
            <a:r>
              <a:rPr lang="en-US" sz="1900" dirty="0" smtClean="0"/>
              <a:t>Phonological grammar?</a:t>
            </a:r>
            <a:endParaRPr lang="en-US" sz="1900" dirty="0"/>
          </a:p>
          <a:p>
            <a:pPr marL="342900" indent="-342900">
              <a:buFont typeface="Arial" panose="020B0604020202020204" pitchFamily="34" charset="0"/>
              <a:buChar char="•"/>
            </a:pPr>
            <a:r>
              <a:rPr lang="en-US" sz="1900" dirty="0" smtClean="0"/>
              <a:t>Segmental/</a:t>
            </a:r>
            <a:r>
              <a:rPr lang="en-US" sz="1900" dirty="0" err="1" smtClean="0"/>
              <a:t>suprasegmental</a:t>
            </a:r>
            <a:r>
              <a:rPr lang="en-US" sz="1900" dirty="0" smtClean="0"/>
              <a:t> categories?</a:t>
            </a:r>
            <a:endParaRPr lang="en-US" sz="1900" dirty="0"/>
          </a:p>
        </p:txBody>
      </p:sp>
      <p:sp>
        <p:nvSpPr>
          <p:cNvPr id="3" name="Rectangle 2"/>
          <p:cNvSpPr/>
          <p:nvPr/>
        </p:nvSpPr>
        <p:spPr>
          <a:xfrm>
            <a:off x="5638800" y="2548116"/>
            <a:ext cx="2895600" cy="1261884"/>
          </a:xfrm>
          <a:prstGeom prst="rect">
            <a:avLst/>
          </a:prstGeom>
        </p:spPr>
        <p:txBody>
          <a:bodyPr wrap="square">
            <a:spAutoFit/>
          </a:bodyPr>
          <a:lstStyle/>
          <a:p>
            <a:pPr marL="285750" lvl="0" indent="-285750">
              <a:buFont typeface="Arial" panose="020B0604020202020204" pitchFamily="34" charset="0"/>
              <a:buChar char="•"/>
            </a:pPr>
            <a:r>
              <a:rPr lang="en-US" sz="1900" dirty="0" smtClean="0"/>
              <a:t>Access </a:t>
            </a:r>
            <a:r>
              <a:rPr lang="en-US" sz="1900" dirty="0"/>
              <a:t>and </a:t>
            </a:r>
            <a:r>
              <a:rPr lang="en-US" sz="1900" dirty="0" smtClean="0"/>
              <a:t>use?</a:t>
            </a:r>
            <a:endParaRPr lang="en-US" sz="1900" dirty="0"/>
          </a:p>
          <a:p>
            <a:pPr marL="285750" lvl="0" indent="-285750">
              <a:buFont typeface="Arial" panose="020B0604020202020204" pitchFamily="34" charset="0"/>
              <a:buChar char="•"/>
            </a:pPr>
            <a:r>
              <a:rPr lang="en-US" sz="1900" dirty="0"/>
              <a:t>Articulation, perception</a:t>
            </a:r>
          </a:p>
          <a:p>
            <a:pPr marL="285750" lvl="0" indent="-285750">
              <a:buFont typeface="Arial" panose="020B0604020202020204" pitchFamily="34" charset="0"/>
              <a:buChar char="•"/>
            </a:pPr>
            <a:r>
              <a:rPr lang="en-US" sz="1900" dirty="0" smtClean="0"/>
              <a:t>Segmentation?</a:t>
            </a:r>
          </a:p>
          <a:p>
            <a:pPr marL="285750" lvl="0" indent="-285750">
              <a:buFont typeface="Arial" panose="020B0604020202020204" pitchFamily="34" charset="0"/>
              <a:buChar char="•"/>
            </a:pPr>
            <a:r>
              <a:rPr lang="en-US" sz="1900" dirty="0"/>
              <a:t>W</a:t>
            </a:r>
            <a:r>
              <a:rPr lang="en-US" sz="1900" dirty="0" smtClean="0"/>
              <a:t>ord recognition?</a:t>
            </a:r>
          </a:p>
        </p:txBody>
      </p:sp>
      <p:sp>
        <p:nvSpPr>
          <p:cNvPr id="6" name="Rectangle 5"/>
          <p:cNvSpPr/>
          <p:nvPr/>
        </p:nvSpPr>
        <p:spPr>
          <a:xfrm>
            <a:off x="1036319" y="2356752"/>
            <a:ext cx="3535681" cy="1554272"/>
          </a:xfrm>
          <a:prstGeom prst="rect">
            <a:avLst/>
          </a:prstGeom>
        </p:spPr>
        <p:txBody>
          <a:bodyPr wrap="square">
            <a:spAutoFit/>
          </a:bodyPr>
          <a:lstStyle/>
          <a:p>
            <a:pPr marL="285750" lvl="0" indent="-285750">
              <a:buFont typeface="Arial" panose="020B0604020202020204" pitchFamily="34" charset="0"/>
              <a:buChar char="•"/>
            </a:pPr>
            <a:r>
              <a:rPr lang="en-US" sz="1900" dirty="0" smtClean="0"/>
              <a:t>Metalinguistic representations</a:t>
            </a:r>
          </a:p>
          <a:p>
            <a:pPr marL="285750" lvl="0" indent="-285750">
              <a:buFont typeface="Arial" panose="020B0604020202020204" pitchFamily="34" charset="0"/>
              <a:buChar char="•"/>
            </a:pPr>
            <a:r>
              <a:rPr lang="en-US" sz="1900" dirty="0" smtClean="0"/>
              <a:t>Perception </a:t>
            </a:r>
            <a:r>
              <a:rPr lang="en-US" sz="1900" dirty="0"/>
              <a:t>– lexical encoding – </a:t>
            </a:r>
            <a:r>
              <a:rPr lang="en-US" sz="1900" dirty="0" smtClean="0"/>
              <a:t>production?</a:t>
            </a:r>
            <a:endParaRPr lang="en-US" sz="1900" dirty="0"/>
          </a:p>
          <a:p>
            <a:pPr marL="285750" lvl="0" indent="-285750">
              <a:buFont typeface="Arial" panose="020B0604020202020204" pitchFamily="34" charset="0"/>
              <a:buChar char="•"/>
            </a:pPr>
            <a:r>
              <a:rPr lang="en-US" sz="1900" dirty="0" smtClean="0"/>
              <a:t>L1 – L2 – L3 interactions?</a:t>
            </a:r>
          </a:p>
          <a:p>
            <a:pPr marL="285750" lvl="0" indent="-285750">
              <a:buFont typeface="Arial" panose="020B0604020202020204" pitchFamily="34" charset="0"/>
              <a:buChar char="•"/>
            </a:pPr>
            <a:r>
              <a:rPr lang="en-US" sz="1900" dirty="0" smtClean="0"/>
              <a:t>Oral &amp; visual modalities?</a:t>
            </a:r>
          </a:p>
        </p:txBody>
      </p:sp>
      <p:sp>
        <p:nvSpPr>
          <p:cNvPr id="8" name="Rectangle 7"/>
          <p:cNvSpPr/>
          <p:nvPr/>
        </p:nvSpPr>
        <p:spPr>
          <a:xfrm>
            <a:off x="1508758" y="4648200"/>
            <a:ext cx="2682241" cy="969496"/>
          </a:xfrm>
          <a:prstGeom prst="rect">
            <a:avLst/>
          </a:prstGeom>
        </p:spPr>
        <p:txBody>
          <a:bodyPr wrap="square">
            <a:spAutoFit/>
          </a:bodyPr>
          <a:lstStyle/>
          <a:p>
            <a:pPr marL="285750" lvl="0" indent="-285750">
              <a:buFont typeface="Arial" panose="020B0604020202020204" pitchFamily="34" charset="0"/>
              <a:buChar char="•"/>
            </a:pPr>
            <a:r>
              <a:rPr lang="en-US" sz="1900" dirty="0"/>
              <a:t>Brain </a:t>
            </a:r>
            <a:r>
              <a:rPr lang="en-US" sz="1900" dirty="0" smtClean="0"/>
              <a:t>regions?</a:t>
            </a:r>
            <a:endParaRPr lang="en-US" sz="1900" dirty="0"/>
          </a:p>
          <a:p>
            <a:pPr marL="285750" lvl="0" indent="-285750">
              <a:buFont typeface="Arial" panose="020B0604020202020204" pitchFamily="34" charset="0"/>
              <a:buChar char="•"/>
            </a:pPr>
            <a:r>
              <a:rPr lang="en-US" sz="1900" dirty="0"/>
              <a:t>Brain </a:t>
            </a:r>
            <a:r>
              <a:rPr lang="en-US" sz="1900" dirty="0" smtClean="0"/>
              <a:t>efficiency?</a:t>
            </a:r>
            <a:endParaRPr lang="en-US" sz="1900" dirty="0"/>
          </a:p>
          <a:p>
            <a:pPr marL="285750" lvl="0" indent="-285750">
              <a:buFont typeface="Arial" panose="020B0604020202020204" pitchFamily="34" charset="0"/>
              <a:buChar char="•"/>
            </a:pPr>
            <a:r>
              <a:rPr lang="en-US" sz="1900" dirty="0" smtClean="0"/>
              <a:t>Individual differences?</a:t>
            </a:r>
            <a:endParaRPr lang="en-US" sz="1900" dirty="0"/>
          </a:p>
        </p:txBody>
      </p:sp>
      <p:sp>
        <p:nvSpPr>
          <p:cNvPr id="9" name="Rectangle 8"/>
          <p:cNvSpPr/>
          <p:nvPr/>
        </p:nvSpPr>
        <p:spPr>
          <a:xfrm>
            <a:off x="4868665" y="4316090"/>
            <a:ext cx="3437135" cy="1800493"/>
          </a:xfrm>
          <a:prstGeom prst="rect">
            <a:avLst/>
          </a:prstGeom>
        </p:spPr>
        <p:txBody>
          <a:bodyPr wrap="square">
            <a:spAutoFit/>
          </a:bodyPr>
          <a:lstStyle/>
          <a:p>
            <a:pPr marL="285750" lvl="0" indent="-285750">
              <a:buFont typeface="Arial" panose="020B0604020202020204" pitchFamily="34" charset="0"/>
              <a:buChar char="•"/>
            </a:pPr>
            <a:r>
              <a:rPr lang="en-US" sz="1900" dirty="0" smtClean="0"/>
              <a:t>Changes </a:t>
            </a:r>
            <a:r>
              <a:rPr lang="en-US" sz="1900" dirty="0"/>
              <a:t>over time?</a:t>
            </a:r>
          </a:p>
          <a:p>
            <a:pPr marL="285750" lvl="0" indent="-285750">
              <a:buFont typeface="Arial" panose="020B0604020202020204" pitchFamily="34" charset="0"/>
              <a:buChar char="•"/>
            </a:pPr>
            <a:r>
              <a:rPr lang="en-US" sz="1900" dirty="0" smtClean="0"/>
              <a:t>Which </a:t>
            </a:r>
            <a:r>
              <a:rPr lang="en-US" sz="1900" dirty="0"/>
              <a:t>factors matter? </a:t>
            </a:r>
            <a:r>
              <a:rPr lang="en-US" sz="1600" dirty="0"/>
              <a:t>(</a:t>
            </a:r>
            <a:r>
              <a:rPr lang="en-US" sz="1600" dirty="0" smtClean="0"/>
              <a:t>age, input...)</a:t>
            </a:r>
            <a:endParaRPr lang="en-US" sz="1600" dirty="0"/>
          </a:p>
          <a:p>
            <a:pPr marL="285750" lvl="0" indent="-285750">
              <a:buFont typeface="Arial" panose="020B0604020202020204" pitchFamily="34" charset="0"/>
              <a:buChar char="•"/>
            </a:pPr>
            <a:r>
              <a:rPr lang="en-US" sz="1900" dirty="0"/>
              <a:t>Perceptual </a:t>
            </a:r>
            <a:r>
              <a:rPr lang="en-US" sz="1900" dirty="0" smtClean="0"/>
              <a:t>learning?</a:t>
            </a:r>
            <a:endParaRPr lang="en-US" sz="1900" dirty="0"/>
          </a:p>
          <a:p>
            <a:pPr marL="285750" lvl="0" indent="-285750">
              <a:buFont typeface="Arial" panose="020B0604020202020204" pitchFamily="34" charset="0"/>
              <a:buChar char="•"/>
            </a:pPr>
            <a:r>
              <a:rPr lang="en-US" sz="1900" dirty="0"/>
              <a:t>Laboratory </a:t>
            </a:r>
            <a:r>
              <a:rPr lang="en-US" sz="1900" dirty="0" smtClean="0"/>
              <a:t>training?</a:t>
            </a:r>
            <a:endParaRPr lang="en-US" sz="1900" dirty="0"/>
          </a:p>
          <a:p>
            <a:pPr marL="285750" lvl="0" indent="-285750">
              <a:buFont typeface="Arial" panose="020B0604020202020204" pitchFamily="34" charset="0"/>
              <a:buChar char="•"/>
            </a:pPr>
            <a:r>
              <a:rPr lang="en-US" sz="1900" i="1" dirty="0"/>
              <a:t>Instruction?</a:t>
            </a:r>
            <a:endParaRPr lang="en-US" sz="1900" dirty="0"/>
          </a:p>
        </p:txBody>
      </p:sp>
    </p:spTree>
    <p:extLst>
      <p:ext uri="{BB962C8B-B14F-4D97-AF65-F5344CB8AC3E}">
        <p14:creationId xmlns:p14="http://schemas.microsoft.com/office/powerpoint/2010/main" val="3005928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1AC0F98D-38F7-4A68-9D39-4AA63E510292}"/>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graphicEl>
                                              <a:dgm id="{E1BA14CB-7BEA-4B1A-9C04-05DD10F4B4DA}"/>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graphicEl>
                                              <a:dgm id="{B886C3FD-6244-4098-9E7F-2C859F04322C}"/>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graphicEl>
                                              <a:dgm id="{E319DB5C-9259-429E-AA12-3F80FA87FF38}"/>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graphicEl>
                                              <a:dgm id="{886686CA-8A2A-4924-919A-F0D6BB7974B7}"/>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graphicEl>
                                              <a:dgm id="{03768350-EEF4-4789-AA21-A9A2944BB80A}"/>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graphicEl>
                                              <a:dgm id="{0A6E515D-30B2-4956-9B9A-46970CDEF22B}"/>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
                                            <p:graphicEl>
                                              <a:dgm id="{6EE289C4-4F43-4ABF-8A23-7B7FE12BF620}"/>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
                                            <p:graphicEl>
                                              <a:dgm id="{32053DBB-D498-4BB2-91BF-2E8468621ECB}"/>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
                                            <p:graphicEl>
                                              <a:dgm id="{D122FF0F-8CD7-4740-A115-7C116D4F15B3}"/>
                                            </p:graphic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P spid="2" grpId="0"/>
      <p:bldP spid="3" grpId="0"/>
      <p:bldP spid="6"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Pronunciation instruction and L2 phonology research</a:t>
            </a:r>
            <a:endParaRPr lang="en-US" dirty="0"/>
          </a:p>
        </p:txBody>
      </p:sp>
      <p:sp>
        <p:nvSpPr>
          <p:cNvPr id="4" name="Text Placeholder 3"/>
          <p:cNvSpPr>
            <a:spLocks noGrp="1"/>
          </p:cNvSpPr>
          <p:nvPr>
            <p:ph type="body" idx="1"/>
          </p:nvPr>
        </p:nvSpPr>
        <p:spPr/>
        <p:txBody>
          <a:bodyPr/>
          <a:lstStyle/>
          <a:p>
            <a:endParaRPr lang="en-US"/>
          </a:p>
        </p:txBody>
      </p:sp>
      <p:pic>
        <p:nvPicPr>
          <p:cNvPr id="5" name="Picture 2" descr="https://www.wlu.ca/cms/images/2267/istock_000019902429mediu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2362200"/>
            <a:ext cx="205740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http://jackson-consulting.com/wp-content/uploads/2013/04/chalk.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516" r="13091"/>
          <a:stretch/>
        </p:blipFill>
        <p:spPr bwMode="auto">
          <a:xfrm>
            <a:off x="685800" y="2362200"/>
            <a:ext cx="205740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9720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IU_cream">
  <a:themeElements>
    <a:clrScheme name="Blank Presentation 3">
      <a:dk1>
        <a:srgbClr val="000000"/>
      </a:dk1>
      <a:lt1>
        <a:srgbClr val="FFFFFF"/>
      </a:lt1>
      <a:dk2>
        <a:srgbClr val="000000"/>
      </a:dk2>
      <a:lt2>
        <a:srgbClr val="B0B2B4"/>
      </a:lt2>
      <a:accent1>
        <a:srgbClr val="F9F3D3"/>
      </a:accent1>
      <a:accent2>
        <a:srgbClr val="6D6E70"/>
      </a:accent2>
      <a:accent3>
        <a:srgbClr val="FFFFFF"/>
      </a:accent3>
      <a:accent4>
        <a:srgbClr val="000000"/>
      </a:accent4>
      <a:accent5>
        <a:srgbClr val="FBF8E6"/>
      </a:accent5>
      <a:accent6>
        <a:srgbClr val="626365"/>
      </a:accent6>
      <a:hlink>
        <a:srgbClr val="7D110C"/>
      </a:hlink>
      <a:folHlink>
        <a:srgbClr val="6D6E7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F8F3D2"/>
        </a:dk2>
        <a:lt2>
          <a:srgbClr val="B0B2B4"/>
        </a:lt2>
        <a:accent1>
          <a:srgbClr val="7D110C"/>
        </a:accent1>
        <a:accent2>
          <a:srgbClr val="6D6E70"/>
        </a:accent2>
        <a:accent3>
          <a:srgbClr val="FFFFFF"/>
        </a:accent3>
        <a:accent4>
          <a:srgbClr val="000000"/>
        </a:accent4>
        <a:accent5>
          <a:srgbClr val="BFAAAA"/>
        </a:accent5>
        <a:accent6>
          <a:srgbClr val="626365"/>
        </a:accent6>
        <a:hlink>
          <a:srgbClr val="7D110C"/>
        </a:hlink>
        <a:folHlink>
          <a:srgbClr val="6D6E7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9F3D3"/>
        </a:lt1>
        <a:dk2>
          <a:srgbClr val="F8F3D2"/>
        </a:dk2>
        <a:lt2>
          <a:srgbClr val="B0B2B4"/>
        </a:lt2>
        <a:accent1>
          <a:srgbClr val="7D110C"/>
        </a:accent1>
        <a:accent2>
          <a:srgbClr val="6D6E70"/>
        </a:accent2>
        <a:accent3>
          <a:srgbClr val="FBF8E6"/>
        </a:accent3>
        <a:accent4>
          <a:srgbClr val="000000"/>
        </a:accent4>
        <a:accent5>
          <a:srgbClr val="BFAAAA"/>
        </a:accent5>
        <a:accent6>
          <a:srgbClr val="626365"/>
        </a:accent6>
        <a:hlink>
          <a:srgbClr val="7D110C"/>
        </a:hlink>
        <a:folHlink>
          <a:srgbClr val="6D6E7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B0B2B4"/>
        </a:lt2>
        <a:accent1>
          <a:srgbClr val="F9F3D3"/>
        </a:accent1>
        <a:accent2>
          <a:srgbClr val="6D6E70"/>
        </a:accent2>
        <a:accent3>
          <a:srgbClr val="FFFFFF"/>
        </a:accent3>
        <a:accent4>
          <a:srgbClr val="000000"/>
        </a:accent4>
        <a:accent5>
          <a:srgbClr val="FBF8E6"/>
        </a:accent5>
        <a:accent6>
          <a:srgbClr val="626365"/>
        </a:accent6>
        <a:hlink>
          <a:srgbClr val="7D110C"/>
        </a:hlink>
        <a:folHlink>
          <a:srgbClr val="6D6E7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ThemeIU_cream">
  <a:themeElements>
    <a:clrScheme name="Blank Presentation 3">
      <a:dk1>
        <a:srgbClr val="000000"/>
      </a:dk1>
      <a:lt1>
        <a:srgbClr val="FFFFFF"/>
      </a:lt1>
      <a:dk2>
        <a:srgbClr val="000000"/>
      </a:dk2>
      <a:lt2>
        <a:srgbClr val="B0B2B4"/>
      </a:lt2>
      <a:accent1>
        <a:srgbClr val="F9F3D3"/>
      </a:accent1>
      <a:accent2>
        <a:srgbClr val="6D6E70"/>
      </a:accent2>
      <a:accent3>
        <a:srgbClr val="FFFFFF"/>
      </a:accent3>
      <a:accent4>
        <a:srgbClr val="000000"/>
      </a:accent4>
      <a:accent5>
        <a:srgbClr val="FBF8E6"/>
      </a:accent5>
      <a:accent6>
        <a:srgbClr val="626365"/>
      </a:accent6>
      <a:hlink>
        <a:srgbClr val="7D110C"/>
      </a:hlink>
      <a:folHlink>
        <a:srgbClr val="6D6E7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F8F3D2"/>
        </a:dk2>
        <a:lt2>
          <a:srgbClr val="B0B2B4"/>
        </a:lt2>
        <a:accent1>
          <a:srgbClr val="7D110C"/>
        </a:accent1>
        <a:accent2>
          <a:srgbClr val="6D6E70"/>
        </a:accent2>
        <a:accent3>
          <a:srgbClr val="FFFFFF"/>
        </a:accent3>
        <a:accent4>
          <a:srgbClr val="000000"/>
        </a:accent4>
        <a:accent5>
          <a:srgbClr val="BFAAAA"/>
        </a:accent5>
        <a:accent6>
          <a:srgbClr val="626365"/>
        </a:accent6>
        <a:hlink>
          <a:srgbClr val="7D110C"/>
        </a:hlink>
        <a:folHlink>
          <a:srgbClr val="6D6E7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9F3D3"/>
        </a:lt1>
        <a:dk2>
          <a:srgbClr val="F8F3D2"/>
        </a:dk2>
        <a:lt2>
          <a:srgbClr val="B0B2B4"/>
        </a:lt2>
        <a:accent1>
          <a:srgbClr val="7D110C"/>
        </a:accent1>
        <a:accent2>
          <a:srgbClr val="6D6E70"/>
        </a:accent2>
        <a:accent3>
          <a:srgbClr val="FBF8E6"/>
        </a:accent3>
        <a:accent4>
          <a:srgbClr val="000000"/>
        </a:accent4>
        <a:accent5>
          <a:srgbClr val="BFAAAA"/>
        </a:accent5>
        <a:accent6>
          <a:srgbClr val="626365"/>
        </a:accent6>
        <a:hlink>
          <a:srgbClr val="7D110C"/>
        </a:hlink>
        <a:folHlink>
          <a:srgbClr val="6D6E7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B0B2B4"/>
        </a:lt2>
        <a:accent1>
          <a:srgbClr val="F9F3D3"/>
        </a:accent1>
        <a:accent2>
          <a:srgbClr val="6D6E70"/>
        </a:accent2>
        <a:accent3>
          <a:srgbClr val="FFFFFF"/>
        </a:accent3>
        <a:accent4>
          <a:srgbClr val="000000"/>
        </a:accent4>
        <a:accent5>
          <a:srgbClr val="FBF8E6"/>
        </a:accent5>
        <a:accent6>
          <a:srgbClr val="626365"/>
        </a:accent6>
        <a:hlink>
          <a:srgbClr val="7D110C"/>
        </a:hlink>
        <a:folHlink>
          <a:srgbClr val="6D6E7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ThemeIU_cream">
  <a:themeElements>
    <a:clrScheme name="Blank Presentation 3">
      <a:dk1>
        <a:srgbClr val="000000"/>
      </a:dk1>
      <a:lt1>
        <a:srgbClr val="FFFFFF"/>
      </a:lt1>
      <a:dk2>
        <a:srgbClr val="000000"/>
      </a:dk2>
      <a:lt2>
        <a:srgbClr val="B0B2B4"/>
      </a:lt2>
      <a:accent1>
        <a:srgbClr val="F9F3D3"/>
      </a:accent1>
      <a:accent2>
        <a:srgbClr val="6D6E70"/>
      </a:accent2>
      <a:accent3>
        <a:srgbClr val="FFFFFF"/>
      </a:accent3>
      <a:accent4>
        <a:srgbClr val="000000"/>
      </a:accent4>
      <a:accent5>
        <a:srgbClr val="FBF8E6"/>
      </a:accent5>
      <a:accent6>
        <a:srgbClr val="626365"/>
      </a:accent6>
      <a:hlink>
        <a:srgbClr val="7D110C"/>
      </a:hlink>
      <a:folHlink>
        <a:srgbClr val="6D6E7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F8F3D2"/>
        </a:dk2>
        <a:lt2>
          <a:srgbClr val="B0B2B4"/>
        </a:lt2>
        <a:accent1>
          <a:srgbClr val="7D110C"/>
        </a:accent1>
        <a:accent2>
          <a:srgbClr val="6D6E70"/>
        </a:accent2>
        <a:accent3>
          <a:srgbClr val="FFFFFF"/>
        </a:accent3>
        <a:accent4>
          <a:srgbClr val="000000"/>
        </a:accent4>
        <a:accent5>
          <a:srgbClr val="BFAAAA"/>
        </a:accent5>
        <a:accent6>
          <a:srgbClr val="626365"/>
        </a:accent6>
        <a:hlink>
          <a:srgbClr val="7D110C"/>
        </a:hlink>
        <a:folHlink>
          <a:srgbClr val="6D6E7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9F3D3"/>
        </a:lt1>
        <a:dk2>
          <a:srgbClr val="F8F3D2"/>
        </a:dk2>
        <a:lt2>
          <a:srgbClr val="B0B2B4"/>
        </a:lt2>
        <a:accent1>
          <a:srgbClr val="7D110C"/>
        </a:accent1>
        <a:accent2>
          <a:srgbClr val="6D6E70"/>
        </a:accent2>
        <a:accent3>
          <a:srgbClr val="FBF8E6"/>
        </a:accent3>
        <a:accent4>
          <a:srgbClr val="000000"/>
        </a:accent4>
        <a:accent5>
          <a:srgbClr val="BFAAAA"/>
        </a:accent5>
        <a:accent6>
          <a:srgbClr val="626365"/>
        </a:accent6>
        <a:hlink>
          <a:srgbClr val="7D110C"/>
        </a:hlink>
        <a:folHlink>
          <a:srgbClr val="6D6E7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B0B2B4"/>
        </a:lt2>
        <a:accent1>
          <a:srgbClr val="F9F3D3"/>
        </a:accent1>
        <a:accent2>
          <a:srgbClr val="6D6E70"/>
        </a:accent2>
        <a:accent3>
          <a:srgbClr val="FFFFFF"/>
        </a:accent3>
        <a:accent4>
          <a:srgbClr val="000000"/>
        </a:accent4>
        <a:accent5>
          <a:srgbClr val="FBF8E6"/>
        </a:accent5>
        <a:accent6>
          <a:srgbClr val="626365"/>
        </a:accent6>
        <a:hlink>
          <a:srgbClr val="7D110C"/>
        </a:hlink>
        <a:folHlink>
          <a:srgbClr val="6D6E7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10692</TotalTime>
  <Words>13078</Words>
  <Application>Microsoft Office PowerPoint</Application>
  <PresentationFormat>On-screen Show (4:3)</PresentationFormat>
  <Paragraphs>996</Paragraphs>
  <Slides>63</Slides>
  <Notes>56</Notes>
  <HiddenSlides>0</HiddenSlides>
  <MMClips>6</MMClips>
  <ScaleCrop>false</ScaleCrop>
  <HeadingPairs>
    <vt:vector size="4" baseType="variant">
      <vt:variant>
        <vt:lpstr>Theme</vt:lpstr>
      </vt:variant>
      <vt:variant>
        <vt:i4>4</vt:i4>
      </vt:variant>
      <vt:variant>
        <vt:lpstr>Slide Titles</vt:lpstr>
      </vt:variant>
      <vt:variant>
        <vt:i4>63</vt:i4>
      </vt:variant>
    </vt:vector>
  </HeadingPairs>
  <TitlesOfParts>
    <vt:vector size="67" baseType="lpstr">
      <vt:lpstr>Office Theme</vt:lpstr>
      <vt:lpstr>ThemeIU_cream</vt:lpstr>
      <vt:lpstr>1_ThemeIU_cream</vt:lpstr>
      <vt:lpstr>2_ThemeIU_cream</vt:lpstr>
      <vt:lpstr>“A psycholinguist walks into a classroom…”:  A road-map for bridging research and practice in pronunciation teaching</vt:lpstr>
      <vt:lpstr>Of bridges and gaps</vt:lpstr>
      <vt:lpstr>“where is the other side?” </vt:lpstr>
      <vt:lpstr>Is this true? </vt:lpstr>
      <vt:lpstr>Pronunciation teaching…</vt:lpstr>
      <vt:lpstr>PowerPoint Presentation</vt:lpstr>
      <vt:lpstr>Psycholinguistics…</vt:lpstr>
      <vt:lpstr>PowerPoint Presentation</vt:lpstr>
      <vt:lpstr>Pronunciation instruction and L2 phonology research</vt:lpstr>
      <vt:lpstr>“Language is sound” Pronunciation is indissociable from the rest of language behavior</vt:lpstr>
      <vt:lpstr>And that’s how…</vt:lpstr>
      <vt:lpstr>And yet…</vt:lpstr>
      <vt:lpstr>Luckily there’s PSLLT !</vt:lpstr>
      <vt:lpstr>Is L2 phonology relevant to pronunciation teaching?</vt:lpstr>
      <vt:lpstr>Two psycholinguistic areas</vt:lpstr>
      <vt:lpstr>1. The mental lexicon</vt:lpstr>
      <vt:lpstr>Word recognition in fluent speech</vt:lpstr>
      <vt:lpstr>The problem #1</vt:lpstr>
      <vt:lpstr>Competition from phantom words</vt:lpstr>
      <vt:lpstr>The problem #2: lexical representations</vt:lpstr>
      <vt:lpstr>Probing Phonolexical representations</vt:lpstr>
      <vt:lpstr>Consonants</vt:lpstr>
      <vt:lpstr>Across the whole phonological system</vt:lpstr>
      <vt:lpstr>What does this all mean?</vt:lpstr>
      <vt:lpstr>Interesting!  But why do we care?</vt:lpstr>
      <vt:lpstr>Why do lexical representations matter?</vt:lpstr>
      <vt:lpstr>Three (promising) directions</vt:lpstr>
      <vt:lpstr>Vocabulary</vt:lpstr>
      <vt:lpstr>Acquiring new words</vt:lpstr>
      <vt:lpstr>Retention through elaboration</vt:lpstr>
      <vt:lpstr>Retention through elaboration</vt:lpstr>
      <vt:lpstr>Effective instruction: dual focus</vt:lpstr>
      <vt:lpstr>Connected Speech Training</vt:lpstr>
      <vt:lpstr>Why connected speech training?</vt:lpstr>
      <vt:lpstr>Gökgöz-Kurt’s Dissertation (2016)</vt:lpstr>
      <vt:lpstr>Summary</vt:lpstr>
      <vt:lpstr>Bi-modal input</vt:lpstr>
      <vt:lpstr>Bi-modal input?</vt:lpstr>
      <vt:lpstr>Bi-modal input studies &amp; listening</vt:lpstr>
      <vt:lpstr>(More) Research is needed</vt:lpstr>
      <vt:lpstr>Charles and Trenkic (2015): Results</vt:lpstr>
      <vt:lpstr>2. Executive functions and individual differences</vt:lpstr>
      <vt:lpstr>Executive functions</vt:lpstr>
      <vt:lpstr>Executive functions</vt:lpstr>
      <vt:lpstr>Executive functions and L2 phonology</vt:lpstr>
      <vt:lpstr>Connected speech processing and attention control</vt:lpstr>
      <vt:lpstr>Again: cool stuff But…</vt:lpstr>
      <vt:lpstr>Executive functions relate to L2 phonological processing</vt:lpstr>
      <vt:lpstr>Do executive functions relate to pronunciation instruction? </vt:lpstr>
      <vt:lpstr>… A double agenda</vt:lpstr>
      <vt:lpstr>We need foundations </vt:lpstr>
      <vt:lpstr>And the bridge…</vt:lpstr>
      <vt:lpstr>1. The mental lexicon</vt:lpstr>
      <vt:lpstr>2. Individual differences</vt:lpstr>
      <vt:lpstr>Let’s keep working! </vt:lpstr>
      <vt:lpstr>Thank you!</vt:lpstr>
      <vt:lpstr>References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Gaia</dc:creator>
  <cp:lastModifiedBy>Gaia</cp:lastModifiedBy>
  <cp:revision>597</cp:revision>
  <cp:lastPrinted>2017-08-25T20:04:23Z</cp:lastPrinted>
  <dcterms:created xsi:type="dcterms:W3CDTF">2016-10-30T15:36:39Z</dcterms:created>
  <dcterms:modified xsi:type="dcterms:W3CDTF">2017-09-07T14:15:39Z</dcterms:modified>
</cp:coreProperties>
</file>